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88" r:id="rId4"/>
    <p:sldId id="287" r:id="rId5"/>
    <p:sldId id="276" r:id="rId6"/>
    <p:sldId id="289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62" autoAdjust="0"/>
  </p:normalViewPr>
  <p:slideViewPr>
    <p:cSldViewPr>
      <p:cViewPr>
        <p:scale>
          <a:sx n="66" d="100"/>
          <a:sy n="66" d="100"/>
        </p:scale>
        <p:origin x="-150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" y="609600"/>
            <a:ext cx="4343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343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сентябрь 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0E563EAF-5CCF-4496-A3BA-5DF6F88118D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8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244827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sz="3600" b="1" dirty="0" smtClean="0">
                <a:solidFill>
                  <a:srgbClr val="002060"/>
                </a:solidFill>
                <a:effectLst/>
              </a:rPr>
              <a:t>ОТЧЕТ ЗАВЕДУЮЩЕГО КАЕДРОЙ ... ПРОФЕССОРА .... О РАБОТЕ  КАФЕДРЫ  ЗА 5 ЛЕТ</a:t>
            </a:r>
            <a:endParaRPr lang="ru-RU" sz="36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661248"/>
            <a:ext cx="6400800" cy="69763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Ученый Совет «...»  ... 2020 г.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8" r="26282"/>
          <a:stretch>
            <a:fillRect/>
          </a:stretch>
        </p:blipFill>
        <p:spPr bwMode="auto">
          <a:xfrm>
            <a:off x="251520" y="188640"/>
            <a:ext cx="217328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44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173416"/>
            <a:ext cx="8640960" cy="1143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История  кафедры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Кадровый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состав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(средний возраст,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остепененность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Место кафедры в рейтинге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АРСОД за 2019 г.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Место зав. кафедрой по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АРСОД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баллы</a:t>
            </a:r>
            <a:b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Динамика по АРСОД у кафедры и зав.</a:t>
            </a:r>
            <a:r>
              <a:rPr lang="ru-RU" sz="2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кафедрой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Базы кафедры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Материально-техническое оснащение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кафедры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/>
              </a:rPr>
            </a:br>
            <a:r>
              <a:rPr lang="ru-RU" sz="2800" b="1" dirty="0">
                <a:solidFill>
                  <a:srgbClr val="002060"/>
                </a:solidFill>
                <a:effectLst/>
              </a:rPr>
              <a:t/>
            </a:r>
            <a:br>
              <a:rPr lang="ru-RU" sz="2800" b="1" dirty="0">
                <a:solidFill>
                  <a:srgbClr val="002060"/>
                </a:solidFill>
                <a:effectLst/>
              </a:rPr>
            </a:br>
            <a:endParaRPr lang="ru-RU" sz="28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529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3EAF-5CCF-4496-A3BA-5DF6F88118D3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60218" y="1172858"/>
            <a:ext cx="8650000" cy="4060057"/>
            <a:chOff x="2133600" y="1724028"/>
            <a:chExt cx="8312155" cy="4516444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133600" y="1724028"/>
              <a:ext cx="8164521" cy="1231901"/>
              <a:chOff x="1248" y="2012"/>
              <a:chExt cx="5143" cy="776"/>
            </a:xfrm>
          </p:grpSpPr>
          <p:sp>
            <p:nvSpPr>
              <p:cNvPr id="26" name="Line 8"/>
              <p:cNvSpPr>
                <a:spLocks noChangeShapeType="1"/>
              </p:cNvSpPr>
              <p:nvPr/>
            </p:nvSpPr>
            <p:spPr bwMode="gray">
              <a:xfrm>
                <a:off x="1456" y="2621"/>
                <a:ext cx="4935" cy="19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prstDash val="sysDash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 rot="3419336">
                <a:off x="1261" y="2103"/>
                <a:ext cx="302" cy="328"/>
              </a:xfrm>
              <a:prstGeom prst="rect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CC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gray">
              <a:xfrm>
                <a:off x="2085" y="2012"/>
                <a:ext cx="4212" cy="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Контингент 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обучающихся (уровень подготовки, </a:t>
                </a:r>
                <a:endParaRPr lang="ru-RU" sz="2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дисциплины</a:t>
                </a: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altLang="ru-RU" sz="2200" b="1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2133600" y="2760668"/>
              <a:ext cx="8286751" cy="1951040"/>
              <a:chOff x="1248" y="2809"/>
              <a:chExt cx="5220" cy="1229"/>
            </a:xfrm>
          </p:grpSpPr>
          <p:sp>
            <p:nvSpPr>
              <p:cNvPr id="18" name="Line 18"/>
              <p:cNvSpPr>
                <a:spLocks noChangeShapeType="1"/>
              </p:cNvSpPr>
              <p:nvPr/>
            </p:nvSpPr>
            <p:spPr bwMode="gray">
              <a:xfrm>
                <a:off x="1415" y="3946"/>
                <a:ext cx="4934" cy="1"/>
              </a:xfrm>
              <a:prstGeom prst="line">
                <a:avLst/>
              </a:prstGeom>
              <a:noFill/>
              <a:ln w="25400">
                <a:solidFill>
                  <a:srgbClr val="002060"/>
                </a:solidFill>
                <a:prstDash val="sysDash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gray">
              <a:xfrm rot="3419336">
                <a:off x="1261" y="3217"/>
                <a:ext cx="302" cy="328"/>
              </a:xfrm>
              <a:prstGeom prst="rect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99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gray">
              <a:xfrm>
                <a:off x="1739" y="2809"/>
                <a:ext cx="4729" cy="1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Качественное 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современное образование: ДОТ, сетевые программы, </a:t>
                </a:r>
                <a:r>
                  <a:rPr lang="ru-RU" sz="22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проектоориентированность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интеграция образования с наукой и практикой, иные инновационные разработки и подходы в </a:t>
                </a: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образовании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2151062" y="4665669"/>
              <a:ext cx="8294693" cy="1574803"/>
              <a:chOff x="1259" y="2939"/>
              <a:chExt cx="5225" cy="992"/>
            </a:xfrm>
          </p:grpSpPr>
          <p:sp>
            <p:nvSpPr>
              <p:cNvPr id="14" name="Line 23"/>
              <p:cNvSpPr>
                <a:spLocks noChangeShapeType="1"/>
              </p:cNvSpPr>
              <p:nvPr/>
            </p:nvSpPr>
            <p:spPr bwMode="gray">
              <a:xfrm>
                <a:off x="1414" y="3727"/>
                <a:ext cx="4935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prstDash val="sysDash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Rectangle 24"/>
              <p:cNvSpPr>
                <a:spLocks noChangeArrowheads="1"/>
              </p:cNvSpPr>
              <p:nvPr/>
            </p:nvSpPr>
            <p:spPr bwMode="gray">
              <a:xfrm rot="3419336">
                <a:off x="1272" y="3007"/>
                <a:ext cx="302" cy="328"/>
              </a:xfrm>
              <a:prstGeom prst="rect">
                <a:avLst/>
              </a:prstGeom>
              <a:gradFill rotWithShape="1">
                <a:gsLst>
                  <a:gs pos="0">
                    <a:srgbClr val="990099"/>
                  </a:gs>
                  <a:gs pos="100000">
                    <a:srgbClr val="99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b="1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Text Box 25"/>
              <p:cNvSpPr txBox="1">
                <a:spLocks noChangeArrowheads="1"/>
              </p:cNvSpPr>
              <p:nvPr/>
            </p:nvSpPr>
            <p:spPr bwMode="gray">
              <a:xfrm>
                <a:off x="1926" y="2939"/>
                <a:ext cx="4558" cy="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Международный 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выход: программы на </a:t>
                </a: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английском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языке,  участие в </a:t>
                </a:r>
                <a:r>
                  <a:rPr lang="ru-RU" sz="2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академических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обменах </a:t>
                </a:r>
                <a:endParaRPr lang="ru-RU" sz="2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преподавателей 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:r>
                  <a:rPr lang="ru-RU" sz="2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студентов</a:t>
                </a:r>
                <a: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2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.</a:t>
                </a:r>
              </a:p>
            </p:txBody>
          </p:sp>
        </p:grpSp>
      </p:grpSp>
      <p:sp>
        <p:nvSpPr>
          <p:cNvPr id="35" name="Rectangle 9"/>
          <p:cNvSpPr>
            <a:spLocks noChangeArrowheads="1"/>
          </p:cNvSpPr>
          <p:nvPr/>
        </p:nvSpPr>
        <p:spPr bwMode="gray">
          <a:xfrm rot="3419336">
            <a:off x="374635" y="5221654"/>
            <a:ext cx="458406" cy="50674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B050"/>
            </a:extrusionClr>
          </a:sp3d>
          <a:extLst/>
        </p:spPr>
        <p:txBody>
          <a:bodyPr wrap="none" anchor="ctr">
            <a:flatTx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gray">
          <a:xfrm>
            <a:off x="704204" y="5833843"/>
            <a:ext cx="8116391" cy="0"/>
          </a:xfrm>
          <a:prstGeom prst="line">
            <a:avLst/>
          </a:prstGeom>
          <a:noFill/>
          <a:ln w="25400">
            <a:solidFill>
              <a:srgbClr val="002060"/>
            </a:solidFill>
            <a:prstDash val="sys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gray">
          <a:xfrm>
            <a:off x="2120700" y="5035823"/>
            <a:ext cx="613232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Связь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практическим здравоохранением </a:t>
            </a:r>
            <a:endParaRPr lang="ru-RU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подготовке 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</a:t>
            </a:r>
            <a:endParaRPr lang="ru-RU" altLang="ru-RU" sz="2000" b="1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C00000"/>
                </a:solidFill>
                <a:effectLst/>
              </a:rPr>
              <a:t>УЧЕБНАЯ  И МЕТОДИЧЕСКАЯ  РАБОТА</a:t>
            </a:r>
          </a:p>
        </p:txBody>
      </p:sp>
    </p:spTree>
    <p:extLst>
      <p:ext uri="{BB962C8B-B14F-4D97-AF65-F5344CB8AC3E}">
        <p14:creationId xmlns:p14="http://schemas.microsoft.com/office/powerpoint/2010/main" val="28029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6064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C00000"/>
                </a:solidFill>
              </a:rPr>
              <a:t>Научная и инновационная </a:t>
            </a:r>
            <a:r>
              <a:rPr lang="ru-RU" sz="2400" b="1" dirty="0" smtClean="0">
                <a:solidFill>
                  <a:srgbClr val="C00000"/>
                </a:solidFill>
              </a:rPr>
              <a:t>РАБОТА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3EAF-5CCF-4496-A3BA-5DF6F88118D3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Группа 5"/>
          <p:cNvGrpSpPr>
            <a:grpSpLocks noChangeAspect="1"/>
          </p:cNvGrpSpPr>
          <p:nvPr/>
        </p:nvGrpSpPr>
        <p:grpSpPr>
          <a:xfrm>
            <a:off x="196594" y="749571"/>
            <a:ext cx="8464213" cy="6108429"/>
            <a:chOff x="1779588" y="1752600"/>
            <a:chExt cx="5151438" cy="4059242"/>
          </a:xfrm>
        </p:grpSpPr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1779588" y="4727578"/>
              <a:ext cx="5078413" cy="1084264"/>
              <a:chOff x="1073" y="1298"/>
              <a:chExt cx="3199" cy="683"/>
            </a:xfrm>
          </p:grpSpPr>
          <p:sp>
            <p:nvSpPr>
              <p:cNvPr id="30" name="AutoShape 55"/>
              <p:cNvSpPr>
                <a:spLocks noChangeArrowheads="1"/>
              </p:cNvSpPr>
              <p:nvPr/>
            </p:nvSpPr>
            <p:spPr bwMode="gray">
              <a:xfrm>
                <a:off x="1536" y="1359"/>
                <a:ext cx="2736" cy="622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AutoShape 56"/>
              <p:cNvSpPr>
                <a:spLocks noChangeArrowheads="1"/>
              </p:cNvSpPr>
              <p:nvPr/>
            </p:nvSpPr>
            <p:spPr bwMode="gray">
              <a:xfrm>
                <a:off x="1073" y="1326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BE90DA">
                      <a:gamma/>
                      <a:shade val="46275"/>
                      <a:invGamma/>
                    </a:srgbClr>
                  </a:gs>
                  <a:gs pos="100000">
                    <a:srgbClr val="BE90DA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Text Box 57"/>
              <p:cNvSpPr txBox="1">
                <a:spLocks noChangeArrowheads="1"/>
              </p:cNvSpPr>
              <p:nvPr/>
            </p:nvSpPr>
            <p:spPr bwMode="gray">
              <a:xfrm>
                <a:off x="1625" y="1298"/>
                <a:ext cx="2592" cy="6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Совместная работа с институтом инновационного развития  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Доход от исследовательской </a:t>
                </a: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деятельности </a:t>
                </a:r>
                <a:r>
                  <a:rPr lang="ru-RU" altLang="ru-RU" sz="2000" kern="0" dirty="0" smtClean="0">
                    <a:solidFill>
                      <a:srgbClr val="002060"/>
                    </a:solidFill>
                    <a:latin typeface="Arial" charset="0"/>
                  </a:rPr>
                  <a:t>(гранты, заказные НИР, НИОКР, клинические исследования и др.)</a:t>
                </a:r>
                <a:endParaRPr lang="en-US" altLang="ru-RU" sz="2000" b="1" kern="0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33" name="Text Box 58"/>
              <p:cNvSpPr txBox="1">
                <a:spLocks noChangeArrowheads="1"/>
              </p:cNvSpPr>
              <p:nvPr/>
            </p:nvSpPr>
            <p:spPr bwMode="gray">
              <a:xfrm>
                <a:off x="1233" y="1445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1790700" y="1752600"/>
              <a:ext cx="5130800" cy="685800"/>
              <a:chOff x="1080" y="1824"/>
              <a:chExt cx="3232" cy="432"/>
            </a:xfrm>
          </p:grpSpPr>
          <p:sp>
            <p:nvSpPr>
              <p:cNvPr id="26" name="AutoShape 60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AutoShape 61"/>
              <p:cNvSpPr>
                <a:spLocks noChangeArrowheads="1"/>
              </p:cNvSpPr>
              <p:nvPr/>
            </p:nvSpPr>
            <p:spPr bwMode="gray">
              <a:xfrm>
                <a:off x="1080" y="1824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CCCC00">
                      <a:gamma/>
                      <a:shade val="46275"/>
                      <a:invGamma/>
                    </a:srgbClr>
                  </a:gs>
                  <a:gs pos="100000">
                    <a:srgbClr val="CCCC00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Text Box 62"/>
              <p:cNvSpPr txBox="1">
                <a:spLocks noChangeArrowheads="1"/>
              </p:cNvSpPr>
              <p:nvPr/>
            </p:nvSpPr>
            <p:spPr bwMode="gray">
              <a:xfrm>
                <a:off x="1720" y="1934"/>
                <a:ext cx="2592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Число статей в международных базах цитирования/ РИНЦ</a:t>
                </a:r>
                <a:endParaRPr lang="en-US" altLang="ru-RU" sz="2000" b="1" kern="0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29" name="Text Box 63"/>
              <p:cNvSpPr txBox="1">
                <a:spLocks noChangeArrowheads="1"/>
              </p:cNvSpPr>
              <p:nvPr/>
            </p:nvSpPr>
            <p:spPr bwMode="gray">
              <a:xfrm>
                <a:off x="1233" y="1934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1789113" y="2519362"/>
              <a:ext cx="5141913" cy="685800"/>
              <a:chOff x="1079" y="2307"/>
              <a:chExt cx="3239" cy="432"/>
            </a:xfrm>
          </p:grpSpPr>
          <p:sp>
            <p:nvSpPr>
              <p:cNvPr id="22" name="AutoShape 65"/>
              <p:cNvSpPr>
                <a:spLocks noChangeArrowheads="1"/>
              </p:cNvSpPr>
              <p:nvPr/>
            </p:nvSpPr>
            <p:spPr bwMode="gray">
              <a:xfrm>
                <a:off x="1536" y="2379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AutoShape 66"/>
              <p:cNvSpPr>
                <a:spLocks noChangeArrowheads="1"/>
              </p:cNvSpPr>
              <p:nvPr/>
            </p:nvSpPr>
            <p:spPr bwMode="gray">
              <a:xfrm>
                <a:off x="1079" y="2307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100000">
                    <a:srgbClr val="FF9933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Text Box 67"/>
              <p:cNvSpPr txBox="1">
                <a:spLocks noChangeArrowheads="1"/>
              </p:cNvSpPr>
              <p:nvPr/>
            </p:nvSpPr>
            <p:spPr bwMode="gray">
              <a:xfrm>
                <a:off x="1591" y="2414"/>
                <a:ext cx="2727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Индекс </a:t>
                </a:r>
                <a:r>
                  <a:rPr lang="ru-RU" altLang="ru-RU" sz="2000" b="1" kern="0" dirty="0" err="1" smtClean="0">
                    <a:solidFill>
                      <a:srgbClr val="002060"/>
                    </a:solidFill>
                    <a:latin typeface="Arial" charset="0"/>
                  </a:rPr>
                  <a:t>Хирша</a:t>
                </a: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 (</a:t>
                </a:r>
                <a:r>
                  <a:rPr lang="en-US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Scopus, </a:t>
                </a:r>
                <a:r>
                  <a:rPr lang="en-US" altLang="ru-RU" sz="2000" b="1" kern="0" dirty="0" err="1" smtClean="0">
                    <a:solidFill>
                      <a:srgbClr val="002060"/>
                    </a:solidFill>
                    <a:latin typeface="Arial" charset="0"/>
                  </a:rPr>
                  <a:t>WoS</a:t>
                </a:r>
                <a:r>
                  <a:rPr lang="en-US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,</a:t>
                </a: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 РИНЦ)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% </a:t>
                </a:r>
                <a:r>
                  <a:rPr lang="ru-RU" altLang="ru-RU" sz="2000" b="1" kern="0" dirty="0" err="1" smtClean="0">
                    <a:solidFill>
                      <a:srgbClr val="002060"/>
                    </a:solidFill>
                    <a:latin typeface="Arial" charset="0"/>
                  </a:rPr>
                  <a:t>самоцитирования</a:t>
                </a:r>
                <a:endParaRPr lang="en-US" altLang="ru-RU" sz="2000" b="1" kern="0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25" name="Text Box 68"/>
              <p:cNvSpPr txBox="1">
                <a:spLocks noChangeArrowheads="1"/>
              </p:cNvSpPr>
              <p:nvPr/>
            </p:nvSpPr>
            <p:spPr bwMode="gray">
              <a:xfrm>
                <a:off x="1226" y="2433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2" name="Group 69"/>
            <p:cNvGrpSpPr>
              <a:grpSpLocks/>
            </p:cNvGrpSpPr>
            <p:nvPr/>
          </p:nvGrpSpPr>
          <p:grpSpPr bwMode="auto">
            <a:xfrm>
              <a:off x="1800225" y="3276600"/>
              <a:ext cx="5057775" cy="685800"/>
              <a:chOff x="1086" y="2832"/>
              <a:chExt cx="3186" cy="432"/>
            </a:xfrm>
          </p:grpSpPr>
          <p:sp>
            <p:nvSpPr>
              <p:cNvPr id="18" name="AutoShape 70"/>
              <p:cNvSpPr>
                <a:spLocks noChangeArrowheads="1"/>
              </p:cNvSpPr>
              <p:nvPr/>
            </p:nvSpPr>
            <p:spPr bwMode="gray">
              <a:xfrm>
                <a:off x="1536" y="2907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9" name="AutoShape 71"/>
              <p:cNvSpPr>
                <a:spLocks noChangeArrowheads="1"/>
              </p:cNvSpPr>
              <p:nvPr/>
            </p:nvSpPr>
            <p:spPr bwMode="gray">
              <a:xfrm>
                <a:off x="1086" y="2832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70C4DE">
                      <a:gamma/>
                      <a:shade val="46275"/>
                      <a:invGamma/>
                    </a:srgbClr>
                  </a:gs>
                  <a:gs pos="100000">
                    <a:srgbClr val="70C4DE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" name="Text Box 72"/>
              <p:cNvSpPr txBox="1">
                <a:spLocks noChangeArrowheads="1"/>
              </p:cNvSpPr>
              <p:nvPr/>
            </p:nvSpPr>
            <p:spPr bwMode="gray">
              <a:xfrm>
                <a:off x="1610" y="2926"/>
                <a:ext cx="2592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Количество докладов на всероссийских и международных конференциях</a:t>
                </a:r>
                <a:endParaRPr lang="en-US" altLang="ru-RU" sz="2000" b="1" kern="0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21" name="Text Box 73"/>
              <p:cNvSpPr txBox="1">
                <a:spLocks noChangeArrowheads="1"/>
              </p:cNvSpPr>
              <p:nvPr/>
            </p:nvSpPr>
            <p:spPr bwMode="gray">
              <a:xfrm>
                <a:off x="1233" y="2954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1779588" y="4032250"/>
              <a:ext cx="5078414" cy="704850"/>
              <a:chOff x="1073" y="3356"/>
              <a:chExt cx="3199" cy="444"/>
            </a:xfrm>
          </p:grpSpPr>
          <p:sp>
            <p:nvSpPr>
              <p:cNvPr id="14" name="AutoShape 75"/>
              <p:cNvSpPr>
                <a:spLocks noChangeArrowheads="1"/>
              </p:cNvSpPr>
              <p:nvPr/>
            </p:nvSpPr>
            <p:spPr bwMode="gray">
              <a:xfrm>
                <a:off x="1536" y="3356"/>
                <a:ext cx="2736" cy="432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AutoShape 76"/>
              <p:cNvSpPr>
                <a:spLocks noChangeArrowheads="1"/>
              </p:cNvSpPr>
              <p:nvPr/>
            </p:nvSpPr>
            <p:spPr bwMode="gray">
              <a:xfrm>
                <a:off x="1073" y="3356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6666FF">
                      <a:gamma/>
                      <a:shade val="46275"/>
                      <a:invGamma/>
                    </a:srgbClr>
                  </a:gs>
                  <a:gs pos="100000">
                    <a:srgbClr val="6666FF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Text Box 77"/>
              <p:cNvSpPr txBox="1">
                <a:spLocks noChangeArrowheads="1"/>
              </p:cNvSpPr>
              <p:nvPr/>
            </p:nvSpPr>
            <p:spPr bwMode="gray">
              <a:xfrm>
                <a:off x="1610" y="3375"/>
                <a:ext cx="2592" cy="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Количество защищенных </a:t>
                </a: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учеников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Работа СНК кафедры. </a:t>
                </a:r>
                <a:r>
                  <a:rPr lang="ru-RU" altLang="ru-RU" sz="2000" kern="0" dirty="0" smtClean="0">
                    <a:solidFill>
                      <a:srgbClr val="002060"/>
                    </a:solidFill>
                    <a:latin typeface="Arial" charset="0"/>
                  </a:rPr>
                  <a:t>Участие студентов на международных и всероссийских конференциях</a:t>
                </a:r>
                <a:endParaRPr lang="en-US" altLang="ru-RU" sz="2000" kern="0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17" name="Text Box 78"/>
              <p:cNvSpPr txBox="1">
                <a:spLocks noChangeArrowheads="1"/>
              </p:cNvSpPr>
              <p:nvPr/>
            </p:nvSpPr>
            <p:spPr bwMode="gray">
              <a:xfrm>
                <a:off x="1220" y="3460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587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3EAF-5CCF-4496-A3BA-5DF6F88118D3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60579" y="831615"/>
            <a:ext cx="8798687" cy="3245193"/>
            <a:chOff x="2133600" y="1724028"/>
            <a:chExt cx="8455034" cy="3609982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133600" y="1724028"/>
              <a:ext cx="8455034" cy="1285876"/>
              <a:chOff x="1248" y="2012"/>
              <a:chExt cx="5326" cy="810"/>
            </a:xfrm>
          </p:grpSpPr>
          <p:sp>
            <p:nvSpPr>
              <p:cNvPr id="26" name="Line 8"/>
              <p:cNvSpPr>
                <a:spLocks noChangeShapeType="1"/>
              </p:cNvSpPr>
              <p:nvPr/>
            </p:nvSpPr>
            <p:spPr bwMode="gray">
              <a:xfrm>
                <a:off x="1445" y="2803"/>
                <a:ext cx="4935" cy="19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prstDash val="sysDash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 rot="3419336">
                <a:off x="1261" y="2103"/>
                <a:ext cx="302" cy="328"/>
              </a:xfrm>
              <a:prstGeom prst="rect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CC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gray">
              <a:xfrm>
                <a:off x="1732" y="2012"/>
                <a:ext cx="4842" cy="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Реализация совместных научно- образовательных проектов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с зарубежными организациями (образ. программа, межд.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>
                    <a:solidFill>
                      <a:srgbClr val="002060"/>
                    </a:solidFill>
                    <a:latin typeface="Arial" charset="0"/>
                  </a:rPr>
                  <a:t>л</a:t>
                </a: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аборатории, совместные международные  гранты и др.)</a:t>
                </a:r>
                <a:endParaRPr lang="en-US" altLang="ru-RU" sz="2000" b="1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2133600" y="3194057"/>
              <a:ext cx="8286751" cy="1001714"/>
              <a:chOff x="1248" y="3082"/>
              <a:chExt cx="5220" cy="631"/>
            </a:xfrm>
          </p:grpSpPr>
          <p:sp>
            <p:nvSpPr>
              <p:cNvPr id="18" name="Line 18"/>
              <p:cNvSpPr>
                <a:spLocks noChangeShapeType="1"/>
              </p:cNvSpPr>
              <p:nvPr/>
            </p:nvSpPr>
            <p:spPr bwMode="gray">
              <a:xfrm>
                <a:off x="1431" y="3712"/>
                <a:ext cx="4934" cy="1"/>
              </a:xfrm>
              <a:prstGeom prst="line">
                <a:avLst/>
              </a:prstGeom>
              <a:noFill/>
              <a:ln w="25400">
                <a:solidFill>
                  <a:srgbClr val="002060"/>
                </a:solidFill>
                <a:prstDash val="sysDash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gray">
              <a:xfrm rot="3419336">
                <a:off x="1261" y="3217"/>
                <a:ext cx="302" cy="328"/>
              </a:xfrm>
              <a:prstGeom prst="rect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99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gray">
              <a:xfrm>
                <a:off x="1739" y="3082"/>
                <a:ext cx="4729" cy="4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Совместные публикации на иностранном языке с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>
                    <a:solidFill>
                      <a:srgbClr val="002060"/>
                    </a:solidFill>
                    <a:latin typeface="Arial" charset="0"/>
                  </a:rPr>
                  <a:t>з</a:t>
                </a: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арубежными учеными. Наличие международного патента.</a:t>
                </a:r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2133600" y="4286258"/>
              <a:ext cx="8139117" cy="1047752"/>
              <a:chOff x="1248" y="2700"/>
              <a:chExt cx="5127" cy="660"/>
            </a:xfrm>
          </p:grpSpPr>
          <p:sp>
            <p:nvSpPr>
              <p:cNvPr id="14" name="Line 23"/>
              <p:cNvSpPr>
                <a:spLocks noChangeShapeType="1"/>
              </p:cNvSpPr>
              <p:nvPr/>
            </p:nvSpPr>
            <p:spPr bwMode="gray">
              <a:xfrm>
                <a:off x="1440" y="3360"/>
                <a:ext cx="4935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prstDash val="sysDash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Rectangle 24"/>
              <p:cNvSpPr>
                <a:spLocks noChangeArrowheads="1"/>
              </p:cNvSpPr>
              <p:nvPr/>
            </p:nvSpPr>
            <p:spPr bwMode="gray">
              <a:xfrm rot="3419336">
                <a:off x="1261" y="2859"/>
                <a:ext cx="302" cy="328"/>
              </a:xfrm>
              <a:prstGeom prst="rect">
                <a:avLst/>
              </a:prstGeom>
              <a:gradFill rotWithShape="1">
                <a:gsLst>
                  <a:gs pos="0">
                    <a:srgbClr val="990099"/>
                  </a:gs>
                  <a:gs pos="100000">
                    <a:srgbClr val="99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0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Text Box 25"/>
              <p:cNvSpPr txBox="1">
                <a:spLocks noChangeArrowheads="1"/>
              </p:cNvSpPr>
              <p:nvPr/>
            </p:nvSpPr>
            <p:spPr bwMode="gray">
              <a:xfrm>
                <a:off x="1836" y="2700"/>
                <a:ext cx="4000" cy="4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Преподавание на английском языке. 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dirty="0" smtClean="0">
                    <a:solidFill>
                      <a:srgbClr val="002060"/>
                    </a:solidFill>
                    <a:latin typeface="Arial" charset="0"/>
                  </a:rPr>
                  <a:t>Подготовка иностранных граждан в аспирантуре.</a:t>
                </a:r>
              </a:p>
            </p:txBody>
          </p:sp>
        </p:grpSp>
      </p:grpSp>
      <p:sp>
        <p:nvSpPr>
          <p:cNvPr id="35" name="Rectangle 9"/>
          <p:cNvSpPr>
            <a:spLocks noChangeArrowheads="1"/>
          </p:cNvSpPr>
          <p:nvPr/>
        </p:nvSpPr>
        <p:spPr bwMode="gray">
          <a:xfrm rot="3419336">
            <a:off x="475000" y="4506838"/>
            <a:ext cx="458406" cy="50674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B050"/>
            </a:extrusionClr>
          </a:sp3d>
          <a:extLst/>
        </p:spPr>
        <p:txBody>
          <a:bodyPr wrap="none" anchor="ctr">
            <a:flatTx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gray">
          <a:xfrm>
            <a:off x="704204" y="5113917"/>
            <a:ext cx="8116391" cy="0"/>
          </a:xfrm>
          <a:prstGeom prst="line">
            <a:avLst/>
          </a:prstGeom>
          <a:noFill/>
          <a:ln w="25400">
            <a:solidFill>
              <a:srgbClr val="002060"/>
            </a:solidFill>
            <a:prstDash val="sys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gray">
          <a:xfrm>
            <a:off x="1356526" y="4139228"/>
            <a:ext cx="69674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2060"/>
                </a:solidFill>
                <a:latin typeface="Arial" charset="0"/>
              </a:rPr>
              <a:t>Участие в программах академической мобильности,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2060"/>
                </a:solidFill>
                <a:latin typeface="Arial" charset="0"/>
              </a:rPr>
              <a:t>зарубежная стажировка. Повышение квалификации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2060"/>
                </a:solidFill>
                <a:latin typeface="Arial" charset="0"/>
              </a:rPr>
              <a:t>з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charset="0"/>
              </a:rPr>
              <a:t>а рубежом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effectLst/>
              </a:rPr>
              <a:t>МЕЖДУНАРОДНАЯ  ДЕЯТЕЛЬНОСТЬ</a:t>
            </a:r>
            <a:endParaRPr lang="ru-RU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gray">
          <a:xfrm rot="3419336">
            <a:off x="586303" y="5502598"/>
            <a:ext cx="430979" cy="541864"/>
          </a:xfrm>
          <a:prstGeom prst="rect">
            <a:avLst/>
          </a:prstGeom>
          <a:gradFill rotWithShape="1">
            <a:gsLst>
              <a:gs pos="89000">
                <a:srgbClr val="00B0F0"/>
              </a:gs>
              <a:gs pos="100000">
                <a:srgbClr val="00B0F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  <a:extLst/>
        </p:spPr>
        <p:txBody>
          <a:bodyPr wrap="none" anchor="ctr">
            <a:flatTx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gray">
          <a:xfrm>
            <a:off x="1467073" y="5393951"/>
            <a:ext cx="74784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2060"/>
                </a:solidFill>
                <a:latin typeface="Arial" charset="0"/>
              </a:rPr>
              <a:t>Доклады на зарубежных конференциях на иностранном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2060"/>
                </a:solidFill>
                <a:latin typeface="Arial" charset="0"/>
              </a:rPr>
              <a:t>Языке. Участие в зарубежных выставках.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gray">
          <a:xfrm>
            <a:off x="801792" y="6309320"/>
            <a:ext cx="8152741" cy="0"/>
          </a:xfrm>
          <a:prstGeom prst="line">
            <a:avLst/>
          </a:prstGeom>
          <a:noFill/>
          <a:ln w="25400">
            <a:solidFill>
              <a:srgbClr val="C00000"/>
            </a:solidFill>
            <a:prstDash val="sys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6064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C00000"/>
                </a:solidFill>
              </a:rPr>
              <a:t>КЛИНИЧЕСКАЯ  </a:t>
            </a:r>
            <a:r>
              <a:rPr lang="ru-RU" sz="2400" b="1" dirty="0" smtClean="0">
                <a:solidFill>
                  <a:srgbClr val="C00000"/>
                </a:solidFill>
              </a:rPr>
              <a:t>РАБОТА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3EAF-5CCF-4496-A3BA-5DF6F88118D3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Группа 5"/>
          <p:cNvGrpSpPr>
            <a:grpSpLocks noChangeAspect="1"/>
          </p:cNvGrpSpPr>
          <p:nvPr/>
        </p:nvGrpSpPr>
        <p:grpSpPr>
          <a:xfrm>
            <a:off x="196594" y="894539"/>
            <a:ext cx="8464213" cy="5575696"/>
            <a:chOff x="1779588" y="1752600"/>
            <a:chExt cx="5151438" cy="3705225"/>
          </a:xfrm>
        </p:grpSpPr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1779588" y="4772025"/>
              <a:ext cx="5078413" cy="685800"/>
              <a:chOff x="1073" y="1326"/>
              <a:chExt cx="3199" cy="432"/>
            </a:xfrm>
          </p:grpSpPr>
          <p:sp>
            <p:nvSpPr>
              <p:cNvPr id="30" name="AutoShape 55"/>
              <p:cNvSpPr>
                <a:spLocks noChangeArrowheads="1"/>
              </p:cNvSpPr>
              <p:nvPr/>
            </p:nvSpPr>
            <p:spPr bwMode="gray">
              <a:xfrm>
                <a:off x="1536" y="1419"/>
                <a:ext cx="2736" cy="219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AutoShape 56"/>
              <p:cNvSpPr>
                <a:spLocks noChangeArrowheads="1"/>
              </p:cNvSpPr>
              <p:nvPr/>
            </p:nvSpPr>
            <p:spPr bwMode="gray">
              <a:xfrm>
                <a:off x="1073" y="1326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BE90DA">
                      <a:gamma/>
                      <a:shade val="46275"/>
                      <a:invGamma/>
                    </a:srgbClr>
                  </a:gs>
                  <a:gs pos="100000">
                    <a:srgbClr val="BE90DA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Text Box 57"/>
              <p:cNvSpPr txBox="1">
                <a:spLocks noChangeArrowheads="1"/>
              </p:cNvSpPr>
              <p:nvPr/>
            </p:nvSpPr>
            <p:spPr bwMode="gray">
              <a:xfrm>
                <a:off x="1600" y="1419"/>
                <a:ext cx="2592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Участие в реализации Федеральных программ</a:t>
                </a:r>
                <a:endParaRPr lang="en-US" altLang="ru-RU" sz="2000" b="1" kern="0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33" name="Text Box 58"/>
              <p:cNvSpPr txBox="1">
                <a:spLocks noChangeArrowheads="1"/>
              </p:cNvSpPr>
              <p:nvPr/>
            </p:nvSpPr>
            <p:spPr bwMode="gray">
              <a:xfrm>
                <a:off x="1233" y="1445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1790700" y="1752600"/>
              <a:ext cx="5130800" cy="685800"/>
              <a:chOff x="1080" y="1824"/>
              <a:chExt cx="3232" cy="432"/>
            </a:xfrm>
          </p:grpSpPr>
          <p:sp>
            <p:nvSpPr>
              <p:cNvPr id="26" name="AutoShape 60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AutoShape 61"/>
              <p:cNvSpPr>
                <a:spLocks noChangeArrowheads="1"/>
              </p:cNvSpPr>
              <p:nvPr/>
            </p:nvSpPr>
            <p:spPr bwMode="gray">
              <a:xfrm>
                <a:off x="1080" y="1824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CCCC00">
                      <a:gamma/>
                      <a:shade val="46275"/>
                      <a:invGamma/>
                    </a:srgbClr>
                  </a:gs>
                  <a:gs pos="100000">
                    <a:srgbClr val="CCCC00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Text Box 62"/>
              <p:cNvSpPr txBox="1">
                <a:spLocks noChangeArrowheads="1"/>
              </p:cNvSpPr>
              <p:nvPr/>
            </p:nvSpPr>
            <p:spPr bwMode="gray">
              <a:xfrm>
                <a:off x="1720" y="1934"/>
                <a:ext cx="2592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Консультации пациентов 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Участие в консилиумах, обходах</a:t>
                </a:r>
                <a:endParaRPr lang="en-US" altLang="ru-RU" sz="2000" b="1" kern="0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29" name="Text Box 63"/>
              <p:cNvSpPr txBox="1">
                <a:spLocks noChangeArrowheads="1"/>
              </p:cNvSpPr>
              <p:nvPr/>
            </p:nvSpPr>
            <p:spPr bwMode="gray">
              <a:xfrm>
                <a:off x="1233" y="1934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1789113" y="2519362"/>
              <a:ext cx="5141913" cy="685800"/>
              <a:chOff x="1079" y="2307"/>
              <a:chExt cx="3239" cy="432"/>
            </a:xfrm>
          </p:grpSpPr>
          <p:sp>
            <p:nvSpPr>
              <p:cNvPr id="22" name="AutoShape 65"/>
              <p:cNvSpPr>
                <a:spLocks noChangeArrowheads="1"/>
              </p:cNvSpPr>
              <p:nvPr/>
            </p:nvSpPr>
            <p:spPr bwMode="gray">
              <a:xfrm>
                <a:off x="1536" y="2414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AutoShape 66"/>
              <p:cNvSpPr>
                <a:spLocks noChangeArrowheads="1"/>
              </p:cNvSpPr>
              <p:nvPr/>
            </p:nvSpPr>
            <p:spPr bwMode="gray">
              <a:xfrm>
                <a:off x="1079" y="2307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100000">
                    <a:srgbClr val="FF9933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Text Box 67"/>
              <p:cNvSpPr txBox="1">
                <a:spLocks noChangeArrowheads="1"/>
              </p:cNvSpPr>
              <p:nvPr/>
            </p:nvSpPr>
            <p:spPr bwMode="gray">
              <a:xfrm>
                <a:off x="1591" y="2414"/>
                <a:ext cx="2727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Количество выполненных оперативных вмешательств </a:t>
                </a:r>
                <a:endParaRPr lang="en-US" altLang="ru-RU" sz="2000" b="1" kern="0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25" name="Text Box 68"/>
              <p:cNvSpPr txBox="1">
                <a:spLocks noChangeArrowheads="1"/>
              </p:cNvSpPr>
              <p:nvPr/>
            </p:nvSpPr>
            <p:spPr bwMode="gray">
              <a:xfrm>
                <a:off x="1226" y="2433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2" name="Group 69"/>
            <p:cNvGrpSpPr>
              <a:grpSpLocks/>
            </p:cNvGrpSpPr>
            <p:nvPr/>
          </p:nvGrpSpPr>
          <p:grpSpPr bwMode="auto">
            <a:xfrm>
              <a:off x="1800225" y="3276600"/>
              <a:ext cx="5057775" cy="685800"/>
              <a:chOff x="1086" y="2832"/>
              <a:chExt cx="3186" cy="432"/>
            </a:xfrm>
          </p:grpSpPr>
          <p:sp>
            <p:nvSpPr>
              <p:cNvPr id="18" name="AutoShape 70"/>
              <p:cNvSpPr>
                <a:spLocks noChangeArrowheads="1"/>
              </p:cNvSpPr>
              <p:nvPr/>
            </p:nvSpPr>
            <p:spPr bwMode="gray">
              <a:xfrm>
                <a:off x="1536" y="2907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9" name="AutoShape 71"/>
              <p:cNvSpPr>
                <a:spLocks noChangeArrowheads="1"/>
              </p:cNvSpPr>
              <p:nvPr/>
            </p:nvSpPr>
            <p:spPr bwMode="gray">
              <a:xfrm>
                <a:off x="1086" y="2832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70C4DE">
                      <a:gamma/>
                      <a:shade val="46275"/>
                      <a:invGamma/>
                    </a:srgbClr>
                  </a:gs>
                  <a:gs pos="100000">
                    <a:srgbClr val="70C4DE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0" name="Text Box 72"/>
              <p:cNvSpPr txBox="1">
                <a:spLocks noChangeArrowheads="1"/>
              </p:cNvSpPr>
              <p:nvPr/>
            </p:nvSpPr>
            <p:spPr bwMode="gray">
              <a:xfrm>
                <a:off x="1610" y="2926"/>
                <a:ext cx="2592" cy="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Оказание  высокотехнологичной медицинской помощи</a:t>
                </a:r>
                <a:endParaRPr lang="en-US" altLang="ru-RU" sz="2000" b="1" kern="0" dirty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21" name="Text Box 73"/>
              <p:cNvSpPr txBox="1">
                <a:spLocks noChangeArrowheads="1"/>
              </p:cNvSpPr>
              <p:nvPr/>
            </p:nvSpPr>
            <p:spPr bwMode="gray">
              <a:xfrm>
                <a:off x="1233" y="2954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1779588" y="4032250"/>
              <a:ext cx="5078414" cy="685800"/>
              <a:chOff x="1073" y="3356"/>
              <a:chExt cx="3199" cy="432"/>
            </a:xfrm>
          </p:grpSpPr>
          <p:sp>
            <p:nvSpPr>
              <p:cNvPr id="14" name="AutoShape 75"/>
              <p:cNvSpPr>
                <a:spLocks noChangeArrowheads="1"/>
              </p:cNvSpPr>
              <p:nvPr/>
            </p:nvSpPr>
            <p:spPr bwMode="gray">
              <a:xfrm>
                <a:off x="1536" y="3435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95000"/>
                </a:schemeClr>
              </a:soli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AutoShape 76"/>
              <p:cNvSpPr>
                <a:spLocks noChangeArrowheads="1"/>
              </p:cNvSpPr>
              <p:nvPr/>
            </p:nvSpPr>
            <p:spPr bwMode="gray">
              <a:xfrm>
                <a:off x="1073" y="3356"/>
                <a:ext cx="432" cy="432"/>
              </a:xfrm>
              <a:prstGeom prst="diamond">
                <a:avLst/>
              </a:prstGeom>
              <a:gradFill rotWithShape="1">
                <a:gsLst>
                  <a:gs pos="0">
                    <a:srgbClr val="6666FF">
                      <a:gamma/>
                      <a:shade val="46275"/>
                      <a:invGamma/>
                    </a:srgbClr>
                  </a:gs>
                  <a:gs pos="100000">
                    <a:srgbClr val="6666FF"/>
                  </a:gs>
                </a:gsLst>
                <a:lin ang="0" scaled="1"/>
              </a:gra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Text Box 77"/>
              <p:cNvSpPr txBox="1">
                <a:spLocks noChangeArrowheads="1"/>
              </p:cNvSpPr>
              <p:nvPr/>
            </p:nvSpPr>
            <p:spPr bwMode="gray">
              <a:xfrm>
                <a:off x="1610" y="3447"/>
                <a:ext cx="2592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000" b="1" kern="0" dirty="0" smtClean="0">
                    <a:solidFill>
                      <a:srgbClr val="002060"/>
                    </a:solidFill>
                    <a:latin typeface="Arial" charset="0"/>
                  </a:rPr>
                  <a:t>Работа главными внештатными специалистами</a:t>
                </a:r>
                <a:endParaRPr lang="en-US" altLang="ru-RU" sz="2000" b="1" kern="0" dirty="0" smtClean="0">
                  <a:solidFill>
                    <a:srgbClr val="002060"/>
                  </a:solidFill>
                  <a:latin typeface="Arial" charset="0"/>
                </a:endParaRPr>
              </a:p>
            </p:txBody>
          </p:sp>
          <p:sp>
            <p:nvSpPr>
              <p:cNvPr id="17" name="Text Box 78"/>
              <p:cNvSpPr txBox="1">
                <a:spLocks noChangeArrowheads="1"/>
              </p:cNvSpPr>
              <p:nvPr/>
            </p:nvSpPr>
            <p:spPr bwMode="gray">
              <a:xfrm>
                <a:off x="1220" y="3460"/>
                <a:ext cx="137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ru-RU" sz="2400" b="1" kern="0" dirty="0" smtClean="0">
                    <a:solidFill>
                      <a:srgbClr val="FFFFFF"/>
                    </a:solidFill>
                    <a:latin typeface="Arial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175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Constantia" pitchFamily="18" charset="0"/>
              </a:rPr>
              <a:t>БЛАГОДАРЮ </a:t>
            </a:r>
            <a:br>
              <a:rPr lang="ru-RU" sz="5400" b="1" i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Constantia" pitchFamily="18" charset="0"/>
              </a:rPr>
              <a:t>ЗА ВНИМАНИЕ!</a:t>
            </a:r>
            <a:endParaRPr lang="ru-RU" sz="54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1543</TotalTime>
  <Words>265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ОТЧЕТ ЗАВЕДУЮЩЕГО КАЕДРОЙ ... ПРОФЕССОРА .... О РАБОТЕ  КАФЕДРЫ  ЗА 5 ЛЕТ</vt:lpstr>
      <vt:lpstr>- История  кафедры - Кадровый состав (средний возраст,       остепененность) - Место кафедры в рейтинге АРСОД за 2019 г. - Место зав. кафедрой по АРСОД, баллы - Динамика по АРСОД у кафедры и зав. кафедрой - Базы кафедры - Материально-техническое оснащение   кафедры   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«Симуляционное обучение – обязательная инновационная составляющая образовательных программ»</dc:title>
  <dc:creator>СамГМУ</dc:creator>
  <cp:lastModifiedBy>Админ</cp:lastModifiedBy>
  <cp:revision>82</cp:revision>
  <dcterms:created xsi:type="dcterms:W3CDTF">2014-05-16T05:26:18Z</dcterms:created>
  <dcterms:modified xsi:type="dcterms:W3CDTF">2020-02-13T13:50:31Z</dcterms:modified>
</cp:coreProperties>
</file>