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324" r:id="rId4"/>
    <p:sldId id="325" r:id="rId5"/>
    <p:sldId id="330" r:id="rId6"/>
    <p:sldId id="331" r:id="rId7"/>
    <p:sldId id="332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7669" autoAdjust="0"/>
  </p:normalViewPr>
  <p:slideViewPr>
    <p:cSldViewPr snapToGrid="0">
      <p:cViewPr varScale="1">
        <p:scale>
          <a:sx n="67" d="100"/>
          <a:sy n="67" d="100"/>
        </p:scale>
        <p:origin x="762" y="54"/>
      </p:cViewPr>
      <p:guideLst>
        <p:guide orient="horz" pos="2160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7210E-149B-42CF-8A20-1DBC06A4863A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CBA0-A002-44DB-A664-DDB8D12E30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ECBA0-A002-44DB-A664-DDB8D12E30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6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96215"/>
            <a:ext cx="7766936" cy="2009104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«Самарский государственный медицинский университет» 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Министерства здравоохранения Российской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координационный методический совет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884" y="2408349"/>
            <a:ext cx="8989453" cy="3503054"/>
          </a:xfrm>
        </p:spPr>
        <p:txBody>
          <a:bodyPr>
            <a:normAutofit/>
          </a:bodyPr>
          <a:lstStyle/>
          <a:p>
            <a:pPr marL="542925" lvl="6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требования к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составлению учебных пособий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Докладчик</a:t>
            </a:r>
            <a:r>
              <a:rPr lang="ru-RU" sz="2800" dirty="0">
                <a:solidFill>
                  <a:srgbClr val="0070C0"/>
                </a:solidFill>
              </a:rPr>
              <a:t>: зав</a:t>
            </a:r>
            <a:r>
              <a:rPr lang="ru-RU" sz="2800" dirty="0" smtClean="0">
                <a:solidFill>
                  <a:srgbClr val="0070C0"/>
                </a:solidFill>
              </a:rPr>
              <a:t>. </a:t>
            </a:r>
            <a:r>
              <a:rPr lang="ru-RU" sz="2800" smtClean="0">
                <a:solidFill>
                  <a:srgbClr val="0070C0"/>
                </a:solidFill>
              </a:rPr>
              <a:t>УМО, </a:t>
            </a:r>
            <a:r>
              <a:rPr lang="ru-RU" sz="2800" dirty="0">
                <a:solidFill>
                  <a:srgbClr val="0070C0"/>
                </a:solidFill>
              </a:rPr>
              <a:t>доцент </a:t>
            </a:r>
            <a:r>
              <a:rPr lang="ru-RU" sz="2800" b="1" dirty="0">
                <a:solidFill>
                  <a:srgbClr val="0070C0"/>
                </a:solidFill>
              </a:rPr>
              <a:t>Л.А</a:t>
            </a:r>
            <a:r>
              <a:rPr lang="ru-RU" sz="2800" b="1" dirty="0" smtClean="0">
                <a:solidFill>
                  <a:srgbClr val="0070C0"/>
                </a:solidFill>
              </a:rPr>
              <a:t>. Лазарева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300038"/>
            <a:ext cx="8073851" cy="151447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6372"/>
            <a:ext cx="9815513" cy="520729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допускаемые авторами при подготовке учебного издания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рубрикации (материал должен быть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логические блоки с заглавиями);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дробление текста (параграф не может быть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страниц);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крупные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(объем параграфа не может быть более 8 страниц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defRPr/>
            </a:pP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иллюстрациям: </a:t>
            </a:r>
            <a:endParaRPr lang="ru-RU" sz="2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иллюстраций, правильность выбора вида иллюстраций, соответствие иллюстраций отобранным для иллюстрирования фрагментам текста, выполнение иллюстрациями соответствующих функций (обеспечение наглядности объектов, процессов, связей и отношений между ними, комментирование, разъяснение, углубление смысла текста, помощь в запоминании и усвоении знаний);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иллюстраций в издании, подписи к ним;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 (наглядность, эстетические свойства, совпадение с текстом).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0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300038"/>
            <a:ext cx="8073851" cy="15144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kumimoji="1" lang="ru-RU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</a:t>
            </a:r>
            <a:r>
              <a:rPr kumimoji="1" lang="ru-RU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задания</a:t>
            </a:r>
            <a:endParaRPr lang="en-US" altLang="ru-RU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4338" y="1236372"/>
            <a:ext cx="62838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ошибки, допускаемые авторами при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оформлении тестовых заданий: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стандартной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выполнению (перед первым заданием, до смены типа заданий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отрицательных ответов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«все, кроме»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(приводят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реверсии запоминания – запомнится неправильный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скорее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это правильный ответ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рассогласование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по числу и по роду с условием задания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7188" indent="-357188" algn="just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ГНОЙНОЙ РАНЫ В ФАЗУ ПРОЛИФЕРАЦИИ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ХАРАКТЕРНО:</a:t>
            </a:r>
          </a:p>
          <a:p>
            <a:pPr marL="357188"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сочные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грануляции</a:t>
            </a:r>
          </a:p>
          <a:p>
            <a:pPr marL="357188"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отек и гиперемия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тканей</a:t>
            </a:r>
          </a:p>
          <a:p>
            <a:pPr marL="357188"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некроза</a:t>
            </a:r>
          </a:p>
          <a:p>
            <a:pPr marL="357188"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гнойный экссудат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6" y="997213"/>
            <a:ext cx="4142160" cy="57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9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300038"/>
            <a:ext cx="8886825" cy="15144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изложения учебного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материала; должно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методический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31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64" y="1814513"/>
            <a:ext cx="9329736" cy="385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Приложения: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тносятся к справочно-сопроводительному аппарату учебного издания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омещают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издания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есколько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нумеруют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сылки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приложения в тексте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</a:t>
            </a:r>
          </a:p>
          <a:p>
            <a:pPr>
              <a:lnSpc>
                <a:spcPct val="90000"/>
              </a:lnSpc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0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300038"/>
            <a:ext cx="8073851" cy="15144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ЦКМС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СамГМУ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</a:t>
            </a:r>
            <a:endParaRPr lang="en-US" altLang="ru-RU" sz="3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8650" y="1414463"/>
            <a:ext cx="9201149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Рукописи учебных изданий перед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изданием и использованием в образовательном процессе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проходят процедуру утверждения ЦКМС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СамГМУ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Центральным координационным методическим советом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учебно-методический отдел университета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пособия (в формате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А4);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протокола заседания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двух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рецензентов.</a:t>
            </a:r>
          </a:p>
          <a:p>
            <a:pPr>
              <a:lnSpc>
                <a:spcPct val="90000"/>
              </a:lnSpc>
              <a:defRPr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500" b="1" dirty="0">
                <a:solidFill>
                  <a:srgbClr val="002060"/>
                </a:solidFill>
              </a:rPr>
              <a:t>Рецензенты согласовываются с проректором по учебно-методической работе и связям с </a:t>
            </a:r>
            <a:r>
              <a:rPr lang="ru-RU" sz="2500" b="1" dirty="0" smtClean="0">
                <a:solidFill>
                  <a:srgbClr val="002060"/>
                </a:solidFill>
              </a:rPr>
              <a:t>общественностью! </a:t>
            </a:r>
            <a:endParaRPr lang="ru-RU" sz="25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1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4" y="609600"/>
            <a:ext cx="8102427" cy="120491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грифов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0088" y="1457325"/>
            <a:ext cx="8915400" cy="45840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Координационным советом по области образования «Здравоохранение и медицинские науки»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учебного пособия для использования в образовательных учреждениях, реализующих основные профессиональные образовательные программы высшего образования подготовки кадров высшей квалификации в ординатуре по специальности 32.08.14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«Бактериология».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РАЕ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(Международной ассоциацией ученых, преподавателей и специалистов) по классическому университетскому и техническому образованию в качестве учебного пособия (учебника) для студентов высших (средних) учебных заведений, обучающихся по специальностям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69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68946" y="1236373"/>
            <a:ext cx="8546542" cy="480499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 </a:t>
            </a:r>
            <a:r>
              <a:rPr lang="ru-RU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экземпляров и электронной копии </a:t>
            </a:r>
            <a:r>
              <a:rPr lang="ru-RU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издания в формате </a:t>
            </a:r>
            <a:r>
              <a:rPr lang="en-US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defRPr/>
            </a:pPr>
            <a:r>
              <a:rPr lang="ru-RU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печ.экз</a:t>
            </a:r>
            <a:r>
              <a:rPr lang="ru-RU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библиотеку,  </a:t>
            </a:r>
            <a:endParaRPr lang="en-US" sz="26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defRPr/>
            </a:pPr>
            <a:r>
              <a:rPr 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печ.экз</a:t>
            </a:r>
            <a:r>
              <a:rPr lang="ru-RU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отдел.</a:t>
            </a:r>
            <a:endParaRPr lang="ru-RU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://eventsinrussia.com/eventsimages/otherevent/4d396ceeb754ac445cc7fe5dc3651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4129088"/>
            <a:ext cx="3348224" cy="22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0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       </a:t>
            </a:r>
            <a:r>
              <a:rPr lang="ru-RU" sz="3600" b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536" cy="11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4473" y="2459243"/>
            <a:ext cx="72151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7.60-2003. «Система стандартов по информации, библиотечному и издательскому делу. Издания. Основные виды. Термины и определения» дает определение учебному изданию: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Издание, содержащее систематизированные сведения научного или прикладного характера, изложенные в форме, удобной для изучения и преподавания, и рассчитанное на учащихся разного возраста и ступени обучения.</a:t>
            </a:r>
          </a:p>
          <a:p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68947" y="318085"/>
            <a:ext cx="7274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just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профессиональных </a:t>
            </a:r>
          </a:p>
          <a:p>
            <a:pPr marL="271463" algn="just"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используются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издания …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18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29.12.2012 г. №273-ФЗ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sh25uss.ru/uploads/posts/2016-01/1453379936_773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349" y="1036347"/>
            <a:ext cx="3157004" cy="47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1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23837"/>
            <a:ext cx="7886700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учебных изданий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946" y="1028700"/>
            <a:ext cx="8789428" cy="5486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 учебное </a:t>
            </a:r>
            <a:r>
              <a:rPr lang="ru-RU" dirty="0">
                <a:solidFill>
                  <a:srgbClr val="002060"/>
                </a:solidFill>
              </a:rPr>
              <a:t>издание, содержащее систематическое изложение учебной дисциплины, ее раздела, части, соответствующее учебной программе, и </a:t>
            </a:r>
            <a:r>
              <a:rPr lang="ru-RU" dirty="0" smtClean="0">
                <a:solidFill>
                  <a:srgbClr val="002060"/>
                </a:solidFill>
              </a:rPr>
              <a:t>официально </a:t>
            </a:r>
            <a:r>
              <a:rPr lang="ru-RU" dirty="0">
                <a:solidFill>
                  <a:srgbClr val="002060"/>
                </a:solidFill>
              </a:rPr>
              <a:t>утвержденное в качестве данного вида издания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чебное пособие - у</a:t>
            </a:r>
            <a:r>
              <a:rPr lang="ru-RU" dirty="0" smtClean="0">
                <a:solidFill>
                  <a:srgbClr val="002060"/>
                </a:solidFill>
              </a:rPr>
              <a:t>чебное </a:t>
            </a:r>
            <a:r>
              <a:rPr lang="ru-RU" dirty="0">
                <a:solidFill>
                  <a:srgbClr val="002060"/>
                </a:solidFill>
              </a:rPr>
              <a:t>издание, дополняющее или заменяющее частично или полностью учебник, официально утвержденное в качестве данного вида </a:t>
            </a:r>
            <a:r>
              <a:rPr lang="ru-RU" dirty="0" smtClean="0">
                <a:solidFill>
                  <a:srgbClr val="002060"/>
                </a:solidFill>
              </a:rPr>
              <a:t>издания («</a:t>
            </a:r>
            <a:r>
              <a:rPr lang="ru-RU" b="1" dirty="0" smtClean="0">
                <a:solidFill>
                  <a:srgbClr val="002060"/>
                </a:solidFill>
              </a:rPr>
              <a:t>Синдромы </a:t>
            </a:r>
            <a:r>
              <a:rPr lang="ru-RU" b="1" dirty="0">
                <a:solidFill>
                  <a:srgbClr val="002060"/>
                </a:solidFill>
              </a:rPr>
              <a:t>при заболеваниях органов </a:t>
            </a:r>
            <a:r>
              <a:rPr lang="ru-RU" b="1" dirty="0" smtClean="0">
                <a:solidFill>
                  <a:srgbClr val="002060"/>
                </a:solidFill>
              </a:rPr>
              <a:t>дыхания» </a:t>
            </a:r>
            <a:r>
              <a:rPr lang="ru-RU" dirty="0" smtClean="0">
                <a:solidFill>
                  <a:srgbClr val="002060"/>
                </a:solidFill>
              </a:rPr>
              <a:t>для студентов </a:t>
            </a:r>
            <a:r>
              <a:rPr lang="ru-RU" dirty="0" err="1" smtClean="0">
                <a:solidFill>
                  <a:srgbClr val="002060"/>
                </a:solidFill>
              </a:rPr>
              <a:t>специалитета</a:t>
            </a:r>
            <a:r>
              <a:rPr lang="ru-RU" dirty="0" smtClean="0">
                <a:solidFill>
                  <a:srgbClr val="002060"/>
                </a:solidFill>
              </a:rPr>
              <a:t> по </a:t>
            </a:r>
            <a:r>
              <a:rPr lang="ru-RU" dirty="0">
                <a:solidFill>
                  <a:srgbClr val="002060"/>
                </a:solidFill>
              </a:rPr>
              <a:t>специальности 31.05.01 </a:t>
            </a:r>
            <a:r>
              <a:rPr lang="ru-RU" dirty="0" smtClean="0">
                <a:solidFill>
                  <a:srgbClr val="002060"/>
                </a:solidFill>
              </a:rPr>
              <a:t>Лечебное дело).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чебно-методическое пособие - </a:t>
            </a:r>
            <a:r>
              <a:rPr lang="ru-RU" dirty="0" smtClean="0">
                <a:solidFill>
                  <a:srgbClr val="002060"/>
                </a:solidFill>
              </a:rPr>
              <a:t>учебное </a:t>
            </a:r>
            <a:r>
              <a:rPr lang="ru-RU" dirty="0">
                <a:solidFill>
                  <a:srgbClr val="002060"/>
                </a:solidFill>
              </a:rPr>
              <a:t>издание, содержащее материалы по методике преподавания, изучения учебной дисциплины, ее раздела, части или </a:t>
            </a:r>
            <a:r>
              <a:rPr lang="ru-RU" dirty="0" smtClean="0">
                <a:solidFill>
                  <a:srgbClr val="002060"/>
                </a:solidFill>
              </a:rPr>
              <a:t>воспитания </a:t>
            </a:r>
            <a:r>
              <a:rPr lang="ru-RU" b="1" dirty="0" smtClean="0">
                <a:solidFill>
                  <a:srgbClr val="002060"/>
                </a:solidFill>
              </a:rPr>
              <a:t>(«Урологические </a:t>
            </a:r>
            <a:r>
              <a:rPr lang="ru-RU" b="1" dirty="0">
                <a:solidFill>
                  <a:srgbClr val="002060"/>
                </a:solidFill>
              </a:rPr>
              <a:t>аспекты лечения рака предстательной </a:t>
            </a:r>
            <a:r>
              <a:rPr lang="ru-RU" b="1" dirty="0" smtClean="0">
                <a:solidFill>
                  <a:srgbClr val="002060"/>
                </a:solidFill>
              </a:rPr>
              <a:t>железы» </a:t>
            </a:r>
            <a:r>
              <a:rPr lang="ru-RU" dirty="0" smtClean="0">
                <a:solidFill>
                  <a:srgbClr val="002060"/>
                </a:solidFill>
              </a:rPr>
              <a:t>для врачей урологов, онкологов, хирургов).</a:t>
            </a:r>
          </a:p>
          <a:p>
            <a:pPr algn="just">
              <a:spcBef>
                <a:spcPts val="0"/>
              </a:spcBef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Методические рекомендации </a:t>
            </a:r>
            <a:r>
              <a:rPr lang="ru-RU" b="1" i="1" dirty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материалы по методике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самостоятельного или практического освоения </a:t>
            </a:r>
            <a:r>
              <a:rPr lang="ru-RU" dirty="0" smtClean="0">
                <a:solidFill>
                  <a:srgbClr val="002060"/>
                </a:solidFill>
              </a:rPr>
              <a:t>обучающимися </a:t>
            </a:r>
            <a:r>
              <a:rPr lang="ru-RU" dirty="0">
                <a:solidFill>
                  <a:srgbClr val="002060"/>
                </a:solidFill>
              </a:rPr>
              <a:t>учебной дисциплины, а также по подготовке к проверке их </a:t>
            </a:r>
            <a:r>
              <a:rPr lang="ru-RU" dirty="0" smtClean="0">
                <a:solidFill>
                  <a:srgbClr val="002060"/>
                </a:solidFill>
              </a:rPr>
              <a:t>знаний </a:t>
            </a:r>
            <a:r>
              <a:rPr lang="ru-RU" b="1" dirty="0" smtClean="0">
                <a:solidFill>
                  <a:srgbClr val="002060"/>
                </a:solidFill>
              </a:rPr>
              <a:t>(«Групповая психотерапия больных шизофренией в </a:t>
            </a:r>
            <a:r>
              <a:rPr lang="ru-RU" b="1" dirty="0">
                <a:solidFill>
                  <a:srgbClr val="002060"/>
                </a:solidFill>
              </a:rPr>
              <a:t>условиях психоневрологического </a:t>
            </a:r>
            <a:r>
              <a:rPr lang="ru-RU" b="1" dirty="0" smtClean="0">
                <a:solidFill>
                  <a:srgbClr val="002060"/>
                </a:solidFill>
              </a:rPr>
              <a:t>диспансера» </a:t>
            </a:r>
            <a:r>
              <a:rPr lang="ru-RU" dirty="0">
                <a:solidFill>
                  <a:srgbClr val="002060"/>
                </a:solidFill>
              </a:rPr>
              <a:t>для врачей-психиатров, психотерапевтов и медицинских </a:t>
            </a:r>
            <a:r>
              <a:rPr lang="ru-RU" dirty="0" smtClean="0">
                <a:solidFill>
                  <a:srgbClr val="002060"/>
                </a:solidFill>
              </a:rPr>
              <a:t>психологов).</a:t>
            </a:r>
            <a:endParaRPr lang="ru-RU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endParaRPr lang="ru-RU" dirty="0"/>
          </a:p>
          <a:p>
            <a:pPr algn="just"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27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738" y="371475"/>
            <a:ext cx="7886699" cy="86489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учебных изданий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87" y="1236372"/>
            <a:ext cx="8915401" cy="465007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Рабочая тетрадь -  у</a:t>
            </a:r>
            <a:r>
              <a:rPr lang="ru-RU" dirty="0">
                <a:solidFill>
                  <a:srgbClr val="002060"/>
                </a:solidFill>
              </a:rPr>
              <a:t>чебное пособие, имеющее особый дидактический аппарат, способствующий самостоятельной работе учащегося над освоением учебного предмета («Рабочая тетрадь: Когнитивные процессы» для студентов </a:t>
            </a:r>
            <a:r>
              <a:rPr lang="ru-RU" b="1" dirty="0" err="1">
                <a:solidFill>
                  <a:srgbClr val="002060"/>
                </a:solidFill>
              </a:rPr>
              <a:t>специалитета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 специальности 37.05.01 Клиническая психология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Практикум - </a:t>
            </a:r>
            <a:r>
              <a:rPr lang="ru-RU" dirty="0" smtClean="0">
                <a:solidFill>
                  <a:srgbClr val="002060"/>
                </a:solidFill>
              </a:rPr>
              <a:t>учебное </a:t>
            </a:r>
            <a:r>
              <a:rPr lang="ru-RU" dirty="0">
                <a:solidFill>
                  <a:srgbClr val="002060"/>
                </a:solidFill>
              </a:rPr>
              <a:t>издание, содержащее практические задания и упражнения, способствующие усвоению пройденного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Задачник - </a:t>
            </a:r>
            <a:r>
              <a:rPr lang="ru-RU" dirty="0" smtClean="0">
                <a:solidFill>
                  <a:srgbClr val="002060"/>
                </a:solidFill>
              </a:rPr>
              <a:t>практикум</a:t>
            </a:r>
            <a:r>
              <a:rPr lang="ru-RU" dirty="0">
                <a:solidFill>
                  <a:srgbClr val="002060"/>
                </a:solidFill>
              </a:rPr>
              <a:t>, содержащий учебные </a:t>
            </a:r>
            <a:r>
              <a:rPr lang="ru-RU" dirty="0" smtClean="0">
                <a:solidFill>
                  <a:srgbClr val="002060"/>
                </a:solidFill>
              </a:rPr>
              <a:t>задачи («</a:t>
            </a:r>
            <a:r>
              <a:rPr lang="ru-RU" b="1" dirty="0" smtClean="0"/>
              <a:t>Учебные </a:t>
            </a:r>
            <a:r>
              <a:rPr lang="ru-RU" b="1" dirty="0"/>
              <a:t>задачи по </a:t>
            </a:r>
            <a:r>
              <a:rPr lang="ru-RU" b="1" dirty="0" smtClean="0"/>
              <a:t>офтальмологии» </a:t>
            </a:r>
            <a:r>
              <a:rPr lang="ru-RU" dirty="0" smtClean="0">
                <a:solidFill>
                  <a:srgbClr val="002060"/>
                </a:solidFill>
              </a:rPr>
              <a:t>для студентов </a:t>
            </a:r>
            <a:r>
              <a:rPr lang="ru-RU" dirty="0" err="1">
                <a:solidFill>
                  <a:srgbClr val="002060"/>
                </a:solidFill>
              </a:rPr>
              <a:t>специалитета</a:t>
            </a:r>
            <a:r>
              <a:rPr lang="ru-RU" dirty="0">
                <a:solidFill>
                  <a:srgbClr val="002060"/>
                </a:solidFill>
              </a:rPr>
              <a:t> по специальности </a:t>
            </a:r>
            <a:r>
              <a:rPr lang="ru-RU" dirty="0" smtClean="0">
                <a:solidFill>
                  <a:srgbClr val="002060"/>
                </a:solidFill>
              </a:rPr>
              <a:t>31.05.02 Педиатрия).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07705"/>
            <a:ext cx="3346109" cy="2271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68" y="4225434"/>
            <a:ext cx="1807094" cy="25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4" y="609600"/>
            <a:ext cx="8102427" cy="12049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труктура учебного издания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5913"/>
            <a:ext cx="9152466" cy="4455449"/>
          </a:xfrm>
        </p:spPr>
        <p:txBody>
          <a:bodyPr>
            <a:noAutofit/>
          </a:bodyPr>
          <a:lstStyle/>
          <a:p>
            <a:pPr marL="457200" lvl="1" indent="0" algn="just"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ГОСТ Р 7.0.3-2006 рекомендована следующая последовательность расположения основных элементов учебного издания: </a:t>
            </a:r>
          </a:p>
          <a:p>
            <a:pPr lvl="1" algn="just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Содержание.</a:t>
            </a:r>
          </a:p>
          <a:p>
            <a:pPr lvl="1" algn="just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  <a:p>
            <a:pPr lvl="1" algn="just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(текст с иллюстрациями разделенный на разделы и подразделы, контрольные вопросы и задания к разделам).</a:t>
            </a:r>
          </a:p>
          <a:p>
            <a:pPr lvl="1" algn="just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  <a:p>
            <a:pPr lvl="1" algn="just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список.</a:t>
            </a:r>
          </a:p>
          <a:p>
            <a:pPr lvl="1" algn="just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66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6" y="0"/>
            <a:ext cx="4614863" cy="6643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61" y="0"/>
            <a:ext cx="4843427" cy="66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4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4" y="609600"/>
            <a:ext cx="8102427" cy="12049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5913"/>
            <a:ext cx="9152466" cy="48148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пособии изложены современные подходы к изучению и интерпретации результатов оценки основных показателей физического развития детей и подростков школьного возраста, необходимые как при индивидуальной оценке развития, так и при массовых профилактических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осмотрах.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студентов, обучающихся по образовательным программам высшего образования по специальности 32.05.01 «Медико-профилактическое дело» для дисциплин «Общая гигиена, социально-гигиенический мониторинг», «Гигиена детей и подростков» и по специальностям 31.05.01 «Лечебное дело», 31.05.02 «Педиатрия» для дисциплины «Гигиена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предназначено для студентов, ординаторов, аспирантов, врачей …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08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4" y="609600"/>
            <a:ext cx="8102427" cy="120491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(Оглавление)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0088" y="1457325"/>
            <a:ext cx="8915400" cy="4584038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3" y="1457325"/>
            <a:ext cx="3301824" cy="4888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374" y="1643064"/>
            <a:ext cx="3257550" cy="47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4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4" y="609600"/>
            <a:ext cx="8102427" cy="120491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12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38" y="1571625"/>
            <a:ext cx="5700713" cy="4469737"/>
          </a:xfrm>
        </p:spPr>
        <p:txBody>
          <a:bodyPr>
            <a:normAutofit lnSpcReduction="10000"/>
          </a:bodyPr>
          <a:lstStyle/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 необходимо раскрыть логику изучения предмета, выделить его основные и наиболее сложные аспекты, показать возможность получения дополнительной информации из других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источников. </a:t>
            </a:r>
          </a:p>
          <a:p>
            <a:pPr marL="0" indent="0" algn="just">
              <a:buFont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включены исторические сведения, характеристика современного состояния, тенденций, перспектив развития рассматриваемых в учебном издании вопросов, характеристики позиции автора по отношению к важнейшим аспектам дисциплины, принципов подхода к овладению знаниями, значимости данной дисциплины для изучения других предметов или для практического использования результатов.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1" y="1236372"/>
            <a:ext cx="3643312" cy="53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604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2759</TotalTime>
  <Words>1007</Words>
  <Application>Microsoft Office PowerPoint</Application>
  <PresentationFormat>Широкоэкранный</PresentationFormat>
  <Paragraphs>83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Федеральное государственное бюджетное образовательное учреждение высшего образования  «Самарский государственный медицинский университет»  Министерства здравоохранения Российской Федерации Центральный координационный методический совет </vt:lpstr>
      <vt:lpstr>Презентация PowerPoint</vt:lpstr>
      <vt:lpstr>Основные виды учебных изданий </vt:lpstr>
      <vt:lpstr>Основные виды учебных изданий </vt:lpstr>
      <vt:lpstr>Структура учебного издания </vt:lpstr>
      <vt:lpstr>Презентация PowerPoint</vt:lpstr>
      <vt:lpstr>Аннотация </vt:lpstr>
      <vt:lpstr>Содержание (Оглавление) </vt:lpstr>
      <vt:lpstr>Введение </vt:lpstr>
      <vt:lpstr>Текст </vt:lpstr>
      <vt:lpstr>Контрольные вопросы и задания</vt:lpstr>
      <vt:lpstr>Заключение - итог изложения учебного материала; должно иметь методический характер    </vt:lpstr>
      <vt:lpstr>Присвоение грифа ЦКМС  ФГБОУ ВО СамГМУ Минздрава России</vt:lpstr>
      <vt:lpstr>Присвоение грифов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 «Самарский государственный медицинский университет»  Министерства здравоохранения Российской Федерации Центральный координационный методический совет</dc:title>
  <dc:creator>Людмила</dc:creator>
  <cp:lastModifiedBy>Людмила</cp:lastModifiedBy>
  <cp:revision>148</cp:revision>
  <cp:lastPrinted>2019-02-26T13:05:24Z</cp:lastPrinted>
  <dcterms:created xsi:type="dcterms:W3CDTF">2018-04-22T15:00:43Z</dcterms:created>
  <dcterms:modified xsi:type="dcterms:W3CDTF">2019-03-04T19:33:38Z</dcterms:modified>
</cp:coreProperties>
</file>