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6" r:id="rId2"/>
    <p:sldMasterId id="2147483699" r:id="rId3"/>
    <p:sldMasterId id="2147483712" r:id="rId4"/>
    <p:sldMasterId id="2147483725" r:id="rId5"/>
    <p:sldMasterId id="2147483741" r:id="rId6"/>
    <p:sldMasterId id="2147483757" r:id="rId7"/>
    <p:sldMasterId id="2147483786" r:id="rId8"/>
    <p:sldMasterId id="2147483801" r:id="rId9"/>
    <p:sldMasterId id="2147483814" r:id="rId10"/>
    <p:sldMasterId id="2147483827" r:id="rId11"/>
    <p:sldMasterId id="2147483840" r:id="rId12"/>
    <p:sldMasterId id="2147483853" r:id="rId13"/>
    <p:sldMasterId id="2147483866" r:id="rId14"/>
    <p:sldMasterId id="2147483879" r:id="rId15"/>
    <p:sldMasterId id="2147483892" r:id="rId16"/>
    <p:sldMasterId id="2147483905" r:id="rId17"/>
  </p:sldMasterIdLst>
  <p:notesMasterIdLst>
    <p:notesMasterId r:id="rId100"/>
  </p:notesMasterIdLst>
  <p:sldIdLst>
    <p:sldId id="321" r:id="rId18"/>
    <p:sldId id="325" r:id="rId19"/>
    <p:sldId id="323" r:id="rId20"/>
    <p:sldId id="326" r:id="rId21"/>
    <p:sldId id="330" r:id="rId22"/>
    <p:sldId id="327" r:id="rId23"/>
    <p:sldId id="328" r:id="rId24"/>
    <p:sldId id="329" r:id="rId25"/>
    <p:sldId id="263" r:id="rId26"/>
    <p:sldId id="264" r:id="rId27"/>
    <p:sldId id="265" r:id="rId28"/>
    <p:sldId id="266" r:id="rId29"/>
    <p:sldId id="305" r:id="rId30"/>
    <p:sldId id="316" r:id="rId31"/>
    <p:sldId id="267" r:id="rId32"/>
    <p:sldId id="268" r:id="rId33"/>
    <p:sldId id="315" r:id="rId34"/>
    <p:sldId id="269" r:id="rId35"/>
    <p:sldId id="332" r:id="rId36"/>
    <p:sldId id="302" r:id="rId37"/>
    <p:sldId id="333" r:id="rId38"/>
    <p:sldId id="303" r:id="rId39"/>
    <p:sldId id="334" r:id="rId40"/>
    <p:sldId id="304" r:id="rId41"/>
    <p:sldId id="272" r:id="rId42"/>
    <p:sldId id="275" r:id="rId43"/>
    <p:sldId id="310" r:id="rId44"/>
    <p:sldId id="314" r:id="rId45"/>
    <p:sldId id="278" r:id="rId46"/>
    <p:sldId id="276" r:id="rId47"/>
    <p:sldId id="277" r:id="rId48"/>
    <p:sldId id="289" r:id="rId49"/>
    <p:sldId id="317" r:id="rId50"/>
    <p:sldId id="318" r:id="rId51"/>
    <p:sldId id="319" r:id="rId52"/>
    <p:sldId id="279" r:id="rId53"/>
    <p:sldId id="373" r:id="rId54"/>
    <p:sldId id="374" r:id="rId55"/>
    <p:sldId id="375" r:id="rId56"/>
    <p:sldId id="376" r:id="rId57"/>
    <p:sldId id="294" r:id="rId58"/>
    <p:sldId id="335" r:id="rId59"/>
    <p:sldId id="336" r:id="rId60"/>
    <p:sldId id="337" r:id="rId61"/>
    <p:sldId id="295" r:id="rId62"/>
    <p:sldId id="339" r:id="rId63"/>
    <p:sldId id="292" r:id="rId64"/>
    <p:sldId id="293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13" r:id="rId9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milla Akhmedov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57" autoAdjust="0"/>
  </p:normalViewPr>
  <p:slideViewPr>
    <p:cSldViewPr>
      <p:cViewPr>
        <p:scale>
          <a:sx n="80" d="100"/>
          <a:sy n="80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"/>
          </c:dPt>
          <c:dPt>
            <c:idx val="1"/>
            <c:bubble3D val="0"/>
            <c:explosion val="17"/>
          </c:dPt>
          <c:dLbls>
            <c:dLbl>
              <c:idx val="0"/>
              <c:layout>
                <c:manualLayout>
                  <c:x val="2.535570421614311E-2"/>
                  <c:y val="1.30925904249092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Полипы</c:v>
                </c:pt>
                <c:pt idx="1">
                  <c:v>Здоровые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7.8E-2</c:v>
                </c:pt>
                <c:pt idx="1">
                  <c:v>0.92200000000000004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02226736711795"/>
          <c:y val="0.15940653667241275"/>
          <c:w val="0.41445330363809707"/>
          <c:h val="0.55582072227371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"/>
          </c:dPt>
          <c:dPt>
            <c:idx val="1"/>
            <c:bubble3D val="0"/>
            <c:explosion val="3"/>
          </c:dPt>
          <c:dLbls>
            <c:dLbl>
              <c:idx val="0"/>
              <c:layout>
                <c:manualLayout>
                  <c:x val="-0.11302740738557394"/>
                  <c:y val="-0.16697836990324061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Полипы</c:v>
                </c:pt>
                <c:pt idx="1">
                  <c:v>Здоровые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0.34899999999999998</c:v>
                </c:pt>
                <c:pt idx="1">
                  <c:v>0.65100000000000002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492274804715184E-3"/>
          <c:y val="7.3994271137891005E-2"/>
          <c:w val="0.95941064019706634"/>
          <c:h val="0.80920706955143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121081534589276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069179192525733E-3"/>
                  <c:y val="0.161442046119034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 formatCode="0.00%">
                  <c:v>0.13300000000000001</c:v>
                </c:pt>
                <c:pt idx="1">
                  <c:v>0.43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953920"/>
        <c:axId val="209955456"/>
      </c:barChart>
      <c:catAx>
        <c:axId val="209953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955456"/>
        <c:crosses val="autoZero"/>
        <c:auto val="1"/>
        <c:lblAlgn val="ctr"/>
        <c:lblOffset val="100"/>
        <c:noMultiLvlLbl val="0"/>
      </c:catAx>
      <c:valAx>
        <c:axId val="209955456"/>
        <c:scaling>
          <c:orientation val="minMax"/>
        </c:scaling>
        <c:delete val="1"/>
        <c:axPos val="l"/>
        <c:majorGridlines/>
        <c:numFmt formatCode="0.00%" sourceLinked="1"/>
        <c:majorTickMark val="out"/>
        <c:minorTickMark val="none"/>
        <c:tickLblPos val="nextTo"/>
        <c:crossAx val="209953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PowerPoint]Лист1'!$A$18</c:f>
              <c:strCache>
                <c:ptCount val="1"/>
                <c:pt idx="0">
                  <c:v>Патологии нет</c:v>
                </c:pt>
              </c:strCache>
            </c:strRef>
          </c:tx>
          <c:invertIfNegative val="0"/>
          <c:dLbls>
            <c:dLbl>
              <c:idx val="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'[Диаграмма в Microsoft PowerPoint]Лист1'!$B$17:$C$17</c:f>
              <c:strCache>
                <c:ptCount val="2"/>
                <c:pt idx="0">
                  <c:v>Группа I, n= 126</c:v>
                </c:pt>
                <c:pt idx="1">
                  <c:v>Группа II, n= 58</c:v>
                </c:pt>
              </c:strCache>
            </c:strRef>
          </c:cat>
          <c:val>
            <c:numRef>
              <c:f>'[Диаграмма в Microsoft PowerPoint]Лист1'!$B$18:$C$18</c:f>
              <c:numCache>
                <c:formatCode>0.00%</c:formatCode>
                <c:ptCount val="2"/>
                <c:pt idx="0">
                  <c:v>0.99199999999999999</c:v>
                </c:pt>
                <c:pt idx="1">
                  <c:v>0.67300000000000071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PowerPoint]Лист1'!$A$19</c:f>
              <c:strCache>
                <c:ptCount val="1"/>
                <c:pt idx="0">
                  <c:v>Обнаружены полипы/полип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66666666666668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222222222222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PowerPoint]Лист1'!$B$17:$C$17</c:f>
              <c:strCache>
                <c:ptCount val="2"/>
                <c:pt idx="0">
                  <c:v>Группа I, n= 126</c:v>
                </c:pt>
                <c:pt idx="1">
                  <c:v>Группа II, n= 58</c:v>
                </c:pt>
              </c:strCache>
            </c:strRef>
          </c:cat>
          <c:val>
            <c:numRef>
              <c:f>'[Диаграмма в Microsoft PowerPoint]Лист1'!$B$19:$C$19</c:f>
              <c:numCache>
                <c:formatCode>0.00%</c:formatCode>
                <c:ptCount val="2"/>
                <c:pt idx="0" formatCode="0.0%">
                  <c:v>8.0000000000000088E-3</c:v>
                </c:pt>
                <c:pt idx="1">
                  <c:v>0.32700000000000023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33408"/>
        <c:axId val="162086912"/>
      </c:barChart>
      <c:catAx>
        <c:axId val="156033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086912"/>
        <c:crosses val="autoZero"/>
        <c:auto val="1"/>
        <c:lblAlgn val="ctr"/>
        <c:lblOffset val="100"/>
        <c:noMultiLvlLbl val="0"/>
      </c:catAx>
      <c:valAx>
        <c:axId val="16208691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56033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41666666666652"/>
          <c:y val="0.35763888888888912"/>
          <c:w val="0.22291666666666671"/>
          <c:h val="0.2777777777777780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21E666-17F2-4D65-B2C4-478FE52B2887}" type="datetimeFigureOut">
              <a:rPr lang="ru-RU"/>
              <a:pPr>
                <a:defRPr/>
              </a:pPr>
              <a:t>20.05.2018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D58AB0-1021-4B90-914A-10FAC8982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935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/>
              <a:t>HMB in terms of number</a:t>
            </a:r>
            <a:r>
              <a:rPr lang="en-GB" altLang="en-US" baseline="0" dirty="0" smtClean="0"/>
              <a:t> of pads.</a:t>
            </a:r>
            <a:endParaRPr lang="en-GB" altLang="en-US" dirty="0" smtClean="0"/>
          </a:p>
          <a:p>
            <a:endParaRPr lang="en-GB" alt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2299206-53C5-4637-BC53-87ACDFC751DE}" type="slidenum">
              <a:rPr lang="en-GB" altLang="en-US" smtClean="0">
                <a:solidFill>
                  <a:prstClr val="black"/>
                </a:solidFill>
              </a:rPr>
              <a:pPr/>
              <a:t>1</a:t>
            </a:fld>
            <a:endParaRPr lang="en-GB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981ACE-93A7-490E-B6E8-A6EED6168C7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5CEAE-ADCA-43B8-B894-094C7685E0DD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C328F4-8559-4455-BDA3-B1023E1B5D74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FCCDD3-40B6-4EA4-9410-9ACB928A5E7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493C1-6D64-4832-9DDD-EC1658E287F6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43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493C1-6D64-4832-9DDD-EC1658E287F6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80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Juan to introduce, </a:t>
            </a:r>
            <a:r>
              <a:rPr lang="it-IT" dirty="0" err="1" smtClean="0"/>
              <a:t>whatever</a:t>
            </a:r>
            <a:r>
              <a:rPr lang="it-IT" dirty="0" smtClean="0"/>
              <a:t> the </a:t>
            </a:r>
            <a:r>
              <a:rPr lang="it-IT" dirty="0" err="1" smtClean="0"/>
              <a:t>quantity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every</a:t>
            </a:r>
            <a:r>
              <a:rPr lang="it-IT" baseline="0" dirty="0" smtClean="0"/>
              <a:t> woman </a:t>
            </a:r>
            <a:r>
              <a:rPr lang="it-IT" baseline="0" dirty="0" err="1" smtClean="0"/>
              <a:t>has</a:t>
            </a:r>
            <a:r>
              <a:rPr lang="it-IT" baseline="0" dirty="0" smtClean="0"/>
              <a:t> an </a:t>
            </a:r>
            <a:r>
              <a:rPr lang="it-IT" baseline="0" dirty="0" err="1" smtClean="0"/>
              <a:t>advantage</a:t>
            </a:r>
            <a:r>
              <a:rPr lang="it-IT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493C1-6D64-4832-9DDD-EC1658E287F6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7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FC126-AFFF-4B6B-A031-25EF0E3D984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90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0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/>
              <a:t>HMB in terms of number</a:t>
            </a:r>
            <a:r>
              <a:rPr lang="en-GB" altLang="en-US" baseline="0" dirty="0" smtClean="0"/>
              <a:t> of pads.</a:t>
            </a:r>
            <a:endParaRPr lang="en-GB" altLang="en-US" dirty="0" smtClean="0"/>
          </a:p>
          <a:p>
            <a:endParaRPr lang="en-GB" alt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2299206-53C5-4637-BC53-87ACDFC751DE}" type="slidenum">
              <a:rPr lang="en-GB" altLang="en-US" smtClean="0">
                <a:solidFill>
                  <a:prstClr val="black"/>
                </a:solidFill>
              </a:rPr>
              <a:pPr/>
              <a:t>2</a:t>
            </a:fld>
            <a:endParaRPr lang="en-GB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0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Эффективность влияния КОК на частоту  рецидивов полипа эндометрия оценивалась в течение 24 месяцев после оперативного лечения .  У пациенток обеих групп проводилось ультразвуковое исследование  на 6-7-й  день менструального цикла, каждые 3 месяца в течение всего периода наблюдения.   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76B0A8-09CA-486F-832F-90B506EBFC1E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По данным гистологического исследования биоптатов эндометрия и удаленных полипов результаты были следующими: в группе  </a:t>
            </a:r>
            <a:r>
              <a:rPr lang="en-US" smtClean="0"/>
              <a:t>I</a:t>
            </a:r>
            <a:r>
              <a:rPr lang="ru-RU" smtClean="0"/>
              <a:t> в 67,3% случаев (</a:t>
            </a:r>
            <a:r>
              <a:rPr lang="en-US" smtClean="0"/>
              <a:t>n</a:t>
            </a:r>
            <a:r>
              <a:rPr lang="ru-RU" smtClean="0"/>
              <a:t>=39) в эндометрии отмечалась нормальная пролиферация желез и стромы. Из 19 удаленных полипов (32,7% случаев)  – 9 были железисто-фиброзными c выраженной ядерной экспрессией в эпителии желез и стромальных клетках, 8 – железистыми c выраженной ядерной экспрессией в эпителии желез и стромальных клетках, 1 – фиброзным с отсутствием рецепторов к эстрогенам и прогестерону, 1 – аденоматозным с резко сниженной ядерной экспрессией в эпителии желез и стромальных клетках. Во второй группе в 99,2 % случаев (n=125) определялись нефункционирующие железы, атрофия стромы, что является нормальной гистологической картиной для пациенток применяющих КОК. У пациентки с рецидивом по данным патоморфологического исследования полип был железисто-фиброзным с выраженной ядерной экспрессией в эпителии желез и стромальных клетках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 в группе </a:t>
            </a:r>
            <a:r>
              <a:rPr lang="en-US" smtClean="0"/>
              <a:t>II </a:t>
            </a:r>
            <a:r>
              <a:rPr lang="ru-RU" smtClean="0"/>
              <a:t>– только у одной пациентки, которая после 6 месяцев самостоятельно прекратила прием гормонального препарата.</a:t>
            </a:r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276D4F-B0F4-4CBB-A0BC-0BAE1E74B540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</a:t>
            </a:r>
            <a:r>
              <a:rPr lang="ru-RU" baseline="0" dirty="0" smtClean="0"/>
              <a:t> сравнение МКБ-10 и </a:t>
            </a:r>
            <a:r>
              <a:rPr lang="en-US" baseline="0" dirty="0" smtClean="0"/>
              <a:t>PALM-COEIN – </a:t>
            </a:r>
            <a:r>
              <a:rPr lang="ru-RU" baseline="0" dirty="0" smtClean="0"/>
              <a:t>цель создания </a:t>
            </a:r>
            <a:r>
              <a:rPr lang="en-US" baseline="0" dirty="0" smtClean="0"/>
              <a:t>PALMCOEIN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98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Вспомогательный слайд</a:t>
            </a:r>
            <a:r>
              <a:rPr lang="ru-RU" baseline="0" dirty="0" smtClean="0"/>
              <a:t> для спикера – приблизительный алгоритм (</a:t>
            </a:r>
            <a:r>
              <a:rPr lang="ru-RU" baseline="0" dirty="0" err="1" smtClean="0"/>
              <a:t>опционно</a:t>
            </a:r>
            <a:r>
              <a:rPr lang="ru-RU" baseline="0" dirty="0" smtClean="0"/>
              <a:t>). Исходим из потребностей пациентки – нужна ли ей контрацепция? Поскольку конечная цель – это качество жизни, метод должен максимально </a:t>
            </a:r>
            <a:r>
              <a:rPr lang="ru-RU" baseline="0" smtClean="0"/>
              <a:t>соответствовать ожиданиям пациентки.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66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20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Опционно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57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качестве</a:t>
            </a:r>
            <a:r>
              <a:rPr lang="ru-RU" baseline="0" dirty="0" smtClean="0"/>
              <a:t> примера к </a:t>
            </a:r>
            <a:r>
              <a:rPr lang="ru-RU" baseline="0" dirty="0" err="1" smtClean="0"/>
              <a:t>пред.слайду</a:t>
            </a:r>
            <a:r>
              <a:rPr lang="ru-RU" baseline="0" dirty="0" smtClean="0"/>
              <a:t> (</a:t>
            </a:r>
            <a:r>
              <a:rPr lang="ru-RU" baseline="0" dirty="0" err="1" smtClean="0"/>
              <a:t>опционно</a:t>
            </a:r>
            <a:r>
              <a:rPr lang="ru-RU" baseline="0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0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5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Notes:</a:t>
            </a:r>
          </a:p>
          <a:p>
            <a:pPr marL="172787" indent="-172787" defTabSz="92153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With increasing menstrual blood loss (MBL), the proportion of women with haemoglobin levels below the WHO threshold for anaemia increases exponentially; similarly, there is a dramatic drop in mean corpuscular haemoglobin concentration (MCHC) and plasma iron levels.</a:t>
            </a:r>
            <a:r>
              <a:rPr lang="en-GB" baseline="30000" dirty="0" smtClean="0"/>
              <a:t>2,3</a:t>
            </a:r>
          </a:p>
          <a:p>
            <a:pPr marL="172787" indent="-172787" defTabSz="92153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According to the World Health Organization, the incidence of anaemia in non-pregnant women is 30.2%, more than double that of men.</a:t>
            </a:r>
            <a:r>
              <a:rPr lang="en-GB" baseline="30000" dirty="0">
                <a:latin typeface="+mn-lt"/>
              </a:rPr>
              <a:t>4</a:t>
            </a:r>
            <a:endParaRPr lang="en-GB" dirty="0">
              <a:latin typeface="+mn-lt"/>
            </a:endParaRPr>
          </a:p>
          <a:p>
            <a:pPr marL="172787" indent="-172787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Hallberg’s early findings of adverse changes in blood chemistry (shown in the slide) have been reflected in later studies. </a:t>
            </a:r>
          </a:p>
          <a:p>
            <a:pPr marL="633553" lvl="1" indent="-172787">
              <a:buFont typeface="Arial" panose="020B0604020202020204" pitchFamily="34" charset="0"/>
              <a:buChar char="•"/>
            </a:pPr>
            <a:r>
              <a:rPr lang="en-GB" baseline="30000" dirty="0">
                <a:latin typeface="+mn-lt"/>
              </a:rPr>
              <a:t>5</a:t>
            </a:r>
            <a:r>
              <a:rPr lang="en-GB" dirty="0">
                <a:latin typeface="+mn-lt"/>
              </a:rPr>
              <a:t>In a study by Janssen et al</a:t>
            </a:r>
            <a:r>
              <a:rPr lang="en-GB" baseline="30000" dirty="0">
                <a:latin typeface="+mn-lt"/>
              </a:rPr>
              <a:t> </a:t>
            </a:r>
            <a:r>
              <a:rPr lang="en-GB" dirty="0">
                <a:latin typeface="+mn-lt"/>
              </a:rPr>
              <a:t>(</a:t>
            </a:r>
            <a:r>
              <a:rPr lang="en-GB" i="1" dirty="0">
                <a:latin typeface="+mn-lt"/>
              </a:rPr>
              <a:t>n </a:t>
            </a:r>
            <a:r>
              <a:rPr lang="en-GB" dirty="0">
                <a:latin typeface="+mn-lt"/>
              </a:rPr>
              <a:t>= 313) found that anaemia levels increased from 1.5% at an MBL of less than 20 ml to 10.3% for an MBL between 61 and 80 ml and to 50% for an MBL between 161 and 240 ml.</a:t>
            </a:r>
            <a:r>
              <a:rPr lang="en-GB" baseline="30000" dirty="0">
                <a:latin typeface="+mn-lt"/>
              </a:rPr>
              <a:t>4</a:t>
            </a:r>
            <a:endParaRPr lang="en-GB" dirty="0">
              <a:latin typeface="+mn-lt"/>
            </a:endParaRPr>
          </a:p>
          <a:p>
            <a:pPr marL="633553" lvl="1" indent="-172787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A study of Chinese women (n=421) found a similar relationship between haemoglobin levels and prevalence of MBL. At MBL &lt; 20 ml (</a:t>
            </a:r>
            <a:r>
              <a:rPr lang="en-GB" i="1" dirty="0">
                <a:latin typeface="+mn-lt"/>
              </a:rPr>
              <a:t>n </a:t>
            </a:r>
            <a:r>
              <a:rPr lang="en-GB" dirty="0">
                <a:latin typeface="+mn-lt"/>
              </a:rPr>
              <a:t>= 48) prevalence was 0%, at MBL of 60–80 ml (</a:t>
            </a:r>
            <a:r>
              <a:rPr lang="en-GB" i="1" dirty="0">
                <a:latin typeface="+mn-lt"/>
              </a:rPr>
              <a:t>n </a:t>
            </a:r>
            <a:r>
              <a:rPr lang="en-GB" dirty="0">
                <a:latin typeface="+mn-lt"/>
              </a:rPr>
              <a:t>= 53) prevalence was 17% and at MBL &gt; 100 ml (</a:t>
            </a:r>
            <a:r>
              <a:rPr lang="en-GB" i="1" dirty="0">
                <a:latin typeface="+mn-lt"/>
              </a:rPr>
              <a:t>n </a:t>
            </a:r>
            <a:r>
              <a:rPr lang="en-GB" dirty="0">
                <a:latin typeface="+mn-lt"/>
              </a:rPr>
              <a:t>= 46) there was a prevalence of 26.1%.</a:t>
            </a:r>
          </a:p>
          <a:p>
            <a:endParaRPr lang="en-GB" dirty="0">
              <a:latin typeface="+mn-lt"/>
            </a:endParaRP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000" dirty="0"/>
              <a:t>National Collaborating Centre for Women's and Children's Health. </a:t>
            </a:r>
            <a:r>
              <a:rPr lang="en-GB" sz="1000" i="1" dirty="0"/>
              <a:t>Heavy Menstrual Bleeding Clinical Guideline 44.</a:t>
            </a:r>
            <a:r>
              <a:rPr lang="en-GB" sz="1000" dirty="0"/>
              <a:t> London: RCOG Press for NICE; 2007. </a:t>
            </a: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altLang="en-US" sz="1000" dirty="0">
                <a:cs typeface="Arial" panose="020B0604020202020204" pitchFamily="34" charset="0"/>
              </a:rPr>
              <a:t>Hallberg L, et al. </a:t>
            </a:r>
            <a:r>
              <a:rPr lang="en-GB" sz="1000" dirty="0"/>
              <a:t>Menstrual blood loss--a population study. Variation at different ages and attempts to define normality. </a:t>
            </a:r>
            <a:r>
              <a:rPr lang="en-GB" altLang="en-US" sz="1000" i="1" dirty="0">
                <a:cs typeface="Arial" panose="020B0604020202020204" pitchFamily="34" charset="0"/>
              </a:rPr>
              <a:t>Acta Obstet Gynecol Scand </a:t>
            </a:r>
            <a:r>
              <a:rPr lang="en-GB" altLang="en-US" sz="1000" dirty="0">
                <a:cs typeface="Arial" panose="020B0604020202020204" pitchFamily="34" charset="0"/>
              </a:rPr>
              <a:t>1966</a:t>
            </a:r>
            <a:r>
              <a:rPr lang="en-US" altLang="en-US" sz="1000" dirty="0"/>
              <a:t>;45(3):320-51. </a:t>
            </a: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000" dirty="0"/>
              <a:t>World Health Organization. </a:t>
            </a:r>
            <a:r>
              <a:rPr lang="en-US" sz="1000" i="1" dirty="0"/>
              <a:t>Iron deficiency anaemia: assessment, prevention, and control. A guide for programme managers</a:t>
            </a:r>
            <a:r>
              <a:rPr lang="en-US" sz="1000" dirty="0"/>
              <a:t>. Geneva, 2001.</a:t>
            </a: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en-US" sz="1000" dirty="0"/>
              <a:t>Worldwide prevalence of anaemia 1993–2005 : WHO global database on anaemia.</a:t>
            </a: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000" dirty="0"/>
              <a:t>Janssen CA, Scholten PC, Heintz AP. Reconsidering menorrhagia in gynecological practice. Is a 30-year-old definition still valid? </a:t>
            </a:r>
            <a:r>
              <a:rPr lang="en-GB" sz="1000" i="1" dirty="0"/>
              <a:t>European Journal of Obstetrics, Gynecology, and Reproductive Biology </a:t>
            </a:r>
            <a:r>
              <a:rPr lang="en-GB" sz="1000" dirty="0"/>
              <a:t>1998;78(1):69–72.</a:t>
            </a: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000" dirty="0"/>
              <a:t>Gao J, Zeng S, Sun BL, </a:t>
            </a:r>
            <a:r>
              <a:rPr lang="en-GB" sz="1000" i="1" dirty="0"/>
              <a:t>et al. </a:t>
            </a:r>
            <a:r>
              <a:rPr lang="en-GB" sz="1000" dirty="0"/>
              <a:t>Menstrual blood loss and hematologic indices in healthy Chinese women. </a:t>
            </a:r>
            <a:r>
              <a:rPr lang="en-GB" sz="1000" i="1" dirty="0"/>
              <a:t>Journal of Reproductive Medicine </a:t>
            </a:r>
            <a:r>
              <a:rPr lang="en-GB" sz="1000" dirty="0"/>
              <a:t>1987;32(11):822–6.</a:t>
            </a: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GB" dirty="0">
              <a:latin typeface="+mn-lt"/>
            </a:endParaRPr>
          </a:p>
          <a:p>
            <a:pPr marL="230383" indent="-230383" defTabSz="92153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GB" dirty="0"/>
          </a:p>
          <a:p>
            <a:pPr defTabSz="9215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96F2A-BEC4-4D26-81CF-6306045FE43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3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52B26-CFD4-451D-BA0C-70733314A4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Вспомогательный слайд</a:t>
            </a:r>
            <a:r>
              <a:rPr lang="ru-RU" baseline="0" dirty="0" smtClean="0"/>
              <a:t> для спикера – приблизительный алгоритм (</a:t>
            </a:r>
            <a:r>
              <a:rPr lang="ru-RU" baseline="0" dirty="0" err="1" smtClean="0"/>
              <a:t>опционно</a:t>
            </a:r>
            <a:r>
              <a:rPr lang="ru-RU" baseline="0" dirty="0" smtClean="0"/>
              <a:t>). Исходим из потребностей пациентки – нужна ли ей контрацепция? Поскольку конечная цель – это качество жизни, метод должен максимально </a:t>
            </a:r>
            <a:r>
              <a:rPr lang="ru-RU" baseline="0" smtClean="0"/>
              <a:t>соответствовать ожиданиям пациентки.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66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Опционно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B94EA-A283-401C-84F3-EA090C5988EB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06A3A3-6C42-47D6-AA1F-13505F39B34E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Данные анамнеза</a:t>
            </a:r>
            <a:r>
              <a:rPr lang="ru-RU" smtClean="0"/>
              <a:t>: ОМК с наступлением 	менархе, кровотечения после 	хирургического вмешательства</a:t>
            </a:r>
          </a:p>
          <a:p>
            <a:pPr eaLnBrk="1" hangingPunct="1">
              <a:spcBef>
                <a:spcPct val="0"/>
              </a:spcBef>
            </a:pPr>
            <a:r>
              <a:rPr lang="ru-RU" b="1" smtClean="0"/>
              <a:t>Часто</a:t>
            </a:r>
            <a:r>
              <a:rPr lang="ru-RU" smtClean="0"/>
              <a:t> ( более 2 раз в месяц) кровоподтеки, 	носовые кровотечения, кровотечения из десен</a:t>
            </a:r>
          </a:p>
          <a:p>
            <a:pPr eaLnBrk="1" hangingPunct="1">
              <a:spcBef>
                <a:spcPct val="0"/>
              </a:spcBef>
            </a:pPr>
            <a:r>
              <a:rPr lang="ru-RU" b="1" smtClean="0"/>
              <a:t>Лабораторная диагностика</a:t>
            </a:r>
            <a:r>
              <a:rPr lang="ru-RU" smtClean="0"/>
              <a:t>:</a:t>
            </a:r>
            <a:r>
              <a:rPr lang="en-US" smtClean="0"/>
              <a:t> </a:t>
            </a:r>
            <a:r>
              <a:rPr lang="ru-RU" smtClean="0"/>
              <a:t>гемостазиограмма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078AC-D803-4535-9D89-27A0C43C10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Катя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29556-5A2E-41CA-B934-400256CFB512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4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3"/>
          <p:cNvSpPr/>
          <p:nvPr userDrawn="1"/>
        </p:nvSpPr>
        <p:spPr bwMode="gray">
          <a:xfrm>
            <a:off x="0" y="1431925"/>
            <a:ext cx="9007475" cy="539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 err="1">
              <a:solidFill>
                <a:srgbClr val="676767"/>
              </a:solidFill>
              <a:latin typeface="+mn-lt"/>
              <a:cs typeface="+mn-cs"/>
            </a:endParaRPr>
          </a:p>
        </p:txBody>
      </p:sp>
      <p:pic>
        <p:nvPicPr>
          <p:cNvPr id="9" name="Grafik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gray">
          <a:xfrm>
            <a:off x="671513" y="4127500"/>
            <a:ext cx="194468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Gerade Verbindung 20"/>
          <p:cNvCxnSpPr/>
          <p:nvPr userDrawn="1"/>
        </p:nvCxnSpPr>
        <p:spPr bwMode="gray">
          <a:xfrm>
            <a:off x="3024188" y="4127500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5"/>
          <p:cNvGrpSpPr>
            <a:grpSpLocks/>
          </p:cNvGrpSpPr>
          <p:nvPr userDrawn="1"/>
        </p:nvGrpSpPr>
        <p:grpSpPr bwMode="auto">
          <a:xfrm>
            <a:off x="9007475" y="0"/>
            <a:ext cx="136525" cy="5340350"/>
            <a:chOff x="9008244" y="334"/>
            <a:chExt cx="135756" cy="5340161"/>
          </a:xfrm>
        </p:grpSpPr>
        <p:sp>
          <p:nvSpPr>
            <p:cNvPr id="15" name="Rectangle 10"/>
            <p:cNvSpPr>
              <a:spLocks noChangeArrowheads="1"/>
            </p:cNvSpPr>
            <p:nvPr userDrawn="1"/>
          </p:nvSpPr>
          <p:spPr bwMode="gray">
            <a:xfrm>
              <a:off x="9017715" y="1463957"/>
              <a:ext cx="126285" cy="3171713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/>
          </p:spPr>
          <p:txBody>
            <a:bodyPr lIns="122146" tIns="61073" rIns="122146" bIns="6107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475" y="0"/>
            <a:ext cx="11113" cy="1463675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+mn-lt"/>
              <a:cs typeface="+mn-cs"/>
            </a:endParaRPr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4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rtlCol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384549" y="4978800"/>
            <a:ext cx="5292725" cy="307777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384549" y="4500000"/>
            <a:ext cx="5292725" cy="44319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/>
          <a:lstStyle>
            <a:lvl1pPr>
              <a:defRPr sz="1200"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20" name="Foliennummernplatzhalt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8AECFFC8-598B-476E-B7BA-673540CD6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2"/>
          <p:cNvSpPr/>
          <p:nvPr userDrawn="1"/>
        </p:nvSpPr>
        <p:spPr bwMode="gray">
          <a:xfrm>
            <a:off x="471488" y="1619250"/>
            <a:ext cx="8204200" cy="4545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3" name="Textfeld 73"/>
          <p:cNvSpPr txBox="1"/>
          <p:nvPr userDrawn="1"/>
        </p:nvSpPr>
        <p:spPr bwMode="gray">
          <a:xfrm>
            <a:off x="285750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11.40</a:t>
            </a:r>
          </a:p>
        </p:txBody>
      </p:sp>
      <p:sp>
        <p:nvSpPr>
          <p:cNvPr id="4" name="Textfeld 74"/>
          <p:cNvSpPr txBox="1"/>
          <p:nvPr userDrawn="1"/>
        </p:nvSpPr>
        <p:spPr bwMode="gray">
          <a:xfrm>
            <a:off x="2108200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6.35</a:t>
            </a:r>
          </a:p>
        </p:txBody>
      </p:sp>
      <p:sp>
        <p:nvSpPr>
          <p:cNvPr id="5" name="Textfeld 75"/>
          <p:cNvSpPr txBox="1"/>
          <p:nvPr userDrawn="1"/>
        </p:nvSpPr>
        <p:spPr bwMode="gray">
          <a:xfrm>
            <a:off x="3929063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1.30</a:t>
            </a:r>
          </a:p>
        </p:txBody>
      </p:sp>
      <p:sp>
        <p:nvSpPr>
          <p:cNvPr id="6" name="Textfeld 76"/>
          <p:cNvSpPr txBox="1"/>
          <p:nvPr userDrawn="1"/>
        </p:nvSpPr>
        <p:spPr bwMode="gray">
          <a:xfrm>
            <a:off x="4862513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1.30</a:t>
            </a:r>
          </a:p>
        </p:txBody>
      </p:sp>
      <p:sp>
        <p:nvSpPr>
          <p:cNvPr id="7" name="Textfeld 77"/>
          <p:cNvSpPr txBox="1"/>
          <p:nvPr userDrawn="1"/>
        </p:nvSpPr>
        <p:spPr bwMode="gray">
          <a:xfrm>
            <a:off x="4395788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0.00</a:t>
            </a:r>
          </a:p>
        </p:txBody>
      </p:sp>
      <p:sp>
        <p:nvSpPr>
          <p:cNvPr id="8" name="Textfeld 78"/>
          <p:cNvSpPr txBox="1"/>
          <p:nvPr userDrawn="1"/>
        </p:nvSpPr>
        <p:spPr bwMode="gray">
          <a:xfrm>
            <a:off x="6681788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6.35</a:t>
            </a:r>
          </a:p>
        </p:txBody>
      </p:sp>
      <p:sp>
        <p:nvSpPr>
          <p:cNvPr id="9" name="Textfeld 79"/>
          <p:cNvSpPr txBox="1"/>
          <p:nvPr userDrawn="1"/>
        </p:nvSpPr>
        <p:spPr bwMode="gray">
          <a:xfrm>
            <a:off x="7348538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8.20</a:t>
            </a:r>
          </a:p>
        </p:txBody>
      </p:sp>
      <p:sp>
        <p:nvSpPr>
          <p:cNvPr id="10" name="Textfeld 80"/>
          <p:cNvSpPr txBox="1"/>
          <p:nvPr userDrawn="1"/>
        </p:nvSpPr>
        <p:spPr bwMode="gray">
          <a:xfrm>
            <a:off x="8499475" y="-323850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11.40</a:t>
            </a:r>
          </a:p>
        </p:txBody>
      </p:sp>
      <p:sp>
        <p:nvSpPr>
          <p:cNvPr id="11" name="Textfeld 81"/>
          <p:cNvSpPr txBox="1"/>
          <p:nvPr userDrawn="1"/>
        </p:nvSpPr>
        <p:spPr bwMode="gray">
          <a:xfrm>
            <a:off x="9366250" y="1566863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5.00</a:t>
            </a:r>
          </a:p>
        </p:txBody>
      </p:sp>
      <p:sp>
        <p:nvSpPr>
          <p:cNvPr id="12" name="Textfeld 82"/>
          <p:cNvSpPr txBox="1"/>
          <p:nvPr userDrawn="1"/>
        </p:nvSpPr>
        <p:spPr bwMode="gray">
          <a:xfrm>
            <a:off x="9366250" y="3367088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0.00</a:t>
            </a:r>
          </a:p>
        </p:txBody>
      </p:sp>
      <p:sp>
        <p:nvSpPr>
          <p:cNvPr id="13" name="Textfeld 83"/>
          <p:cNvSpPr txBox="1"/>
          <p:nvPr userDrawn="1"/>
        </p:nvSpPr>
        <p:spPr bwMode="gray">
          <a:xfrm>
            <a:off x="9366250" y="3833813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1.30</a:t>
            </a:r>
          </a:p>
        </p:txBody>
      </p:sp>
      <p:cxnSp>
        <p:nvCxnSpPr>
          <p:cNvPr id="14" name="Gerade Verbindung 84"/>
          <p:cNvCxnSpPr/>
          <p:nvPr userDrawn="1"/>
        </p:nvCxnSpPr>
        <p:spPr bwMode="gray">
          <a:xfrm rot="5400000">
            <a:off x="4664075" y="-304006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85"/>
          <p:cNvCxnSpPr/>
          <p:nvPr userDrawn="1"/>
        </p:nvCxnSpPr>
        <p:spPr bwMode="gray">
          <a:xfrm rot="5400000">
            <a:off x="4664075" y="-123983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86"/>
          <p:cNvCxnSpPr/>
          <p:nvPr userDrawn="1"/>
        </p:nvCxnSpPr>
        <p:spPr bwMode="gray">
          <a:xfrm rot="5400000">
            <a:off x="4664075" y="-771525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87"/>
          <p:cNvCxnSpPr/>
          <p:nvPr userDrawn="1"/>
        </p:nvCxnSpPr>
        <p:spPr bwMode="gray">
          <a:xfrm rot="5400000">
            <a:off x="4664075" y="150018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88"/>
          <p:cNvSpPr txBox="1"/>
          <p:nvPr userDrawn="1"/>
        </p:nvSpPr>
        <p:spPr bwMode="gray">
          <a:xfrm>
            <a:off x="9366250" y="6103938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7.60</a:t>
            </a:r>
          </a:p>
        </p:txBody>
      </p:sp>
      <p:cxnSp>
        <p:nvCxnSpPr>
          <p:cNvPr id="19" name="Gerade Verbindung 90"/>
          <p:cNvCxnSpPr/>
          <p:nvPr userDrawn="1"/>
        </p:nvCxnSpPr>
        <p:spPr bwMode="gray">
          <a:xfrm>
            <a:off x="465138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91"/>
          <p:cNvCxnSpPr/>
          <p:nvPr userDrawn="1"/>
        </p:nvCxnSpPr>
        <p:spPr bwMode="gray">
          <a:xfrm>
            <a:off x="2284413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92"/>
          <p:cNvCxnSpPr/>
          <p:nvPr userDrawn="1"/>
        </p:nvCxnSpPr>
        <p:spPr bwMode="gray">
          <a:xfrm>
            <a:off x="4103688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94"/>
          <p:cNvCxnSpPr/>
          <p:nvPr userDrawn="1"/>
        </p:nvCxnSpPr>
        <p:spPr bwMode="gray">
          <a:xfrm>
            <a:off x="5037138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96"/>
          <p:cNvCxnSpPr/>
          <p:nvPr userDrawn="1"/>
        </p:nvCxnSpPr>
        <p:spPr bwMode="gray">
          <a:xfrm>
            <a:off x="7521575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97"/>
          <p:cNvCxnSpPr/>
          <p:nvPr userDrawn="1"/>
        </p:nvCxnSpPr>
        <p:spPr bwMode="gray">
          <a:xfrm>
            <a:off x="8675688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1"/>
          <p:cNvCxnSpPr/>
          <p:nvPr userDrawn="1"/>
        </p:nvCxnSpPr>
        <p:spPr bwMode="gray">
          <a:xfrm rot="5400000">
            <a:off x="4664075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32"/>
          <p:cNvSpPr txBox="1"/>
          <p:nvPr userDrawn="1"/>
        </p:nvSpPr>
        <p:spPr bwMode="gray">
          <a:xfrm>
            <a:off x="9366250" y="1235075"/>
            <a:ext cx="352425" cy="1238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FE8000"/>
                </a:solidFill>
                <a:latin typeface="+mn-lt"/>
                <a:cs typeface="+mn-cs"/>
              </a:rPr>
              <a:t>5.92</a:t>
            </a:r>
          </a:p>
        </p:txBody>
      </p:sp>
      <p:sp>
        <p:nvSpPr>
          <p:cNvPr id="29" name="Titel 1"/>
          <p:cNvSpPr txBox="1">
            <a:spLocks/>
          </p:cNvSpPr>
          <p:nvPr userDrawn="1"/>
        </p:nvSpPr>
        <p:spPr bwMode="gray">
          <a:xfrm>
            <a:off x="468313" y="346075"/>
            <a:ext cx="7058025" cy="950913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Content area and guides</a:t>
            </a:r>
            <a:endParaRPr lang="en-US"/>
          </a:p>
        </p:txBody>
      </p:sp>
      <p:sp>
        <p:nvSpPr>
          <p:cNvPr id="30" name="Fußzeilenplatzhalter 4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31" name="Foliennummernplatzhalt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CD6D28FC-C504-4E84-B03C-5C0C9AE10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31361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33386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7671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6753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6753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808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Headline</a:t>
            </a:r>
            <a:endParaRPr lang="en-GB" noProof="0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cs typeface="+mn-cs"/>
              </a:rPr>
              <a:t>• Bayer 4:3 Chart pool PPT 2010 • June 2014</a:t>
            </a:r>
            <a:endParaRPr lang="en-GB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  <a:cs typeface="+mn-cs"/>
              </a:rPr>
              <a:t>Page </a:t>
            </a:r>
            <a:fld id="{87F334AE-4EAC-4C2D-A638-92A76F09FCC4}" type="slidenum">
              <a:rPr lang="en-GB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GB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651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5288" y="5660702"/>
            <a:ext cx="7273056" cy="504602"/>
          </a:xfrm>
        </p:spPr>
        <p:txBody>
          <a:bodyPr tIns="0" bIns="0" anchor="b" anchorCtr="0">
            <a:noAutofit/>
          </a:bodyPr>
          <a:lstStyle>
            <a:lvl1pPr marL="0" indent="0">
              <a:buFont typeface="Arial" pitchFamily="34" charset="0"/>
              <a:buNone/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4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0" y="1257300"/>
            <a:ext cx="7023100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96863"/>
            <a:ext cx="6562725" cy="909637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457200" y="6489700"/>
            <a:ext cx="971550" cy="25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Slide </a:t>
            </a:r>
            <a:fld id="{F8DC69DD-914A-4494-911F-4B88B621FB2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Qlaira® Global Scientific Slide Set 2010.</a:t>
            </a:r>
            <a:endParaRPr lang="en-US" b="1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852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6409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111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9237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6720F5B-D4F7-4EC4-8CC1-1076AEC299F0}" type="datetimeFigureOut">
              <a:rPr lang="ru-RU"/>
              <a:pPr>
                <a:defRPr/>
              </a:pPr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27C030-342A-492A-80C8-539915DA9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7816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79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16952"/>
      </p:ext>
    </p:extLst>
  </p:cSld>
  <p:clrMapOvr>
    <a:masterClrMapping/>
  </p:clrMapOvr>
  <p:transition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3885932"/>
      </p:ext>
    </p:extLst>
  </p:cSld>
  <p:clrMapOvr>
    <a:masterClrMapping/>
  </p:clrMapOvr>
  <p:transition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288955655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5100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567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3292430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1340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D70FCEEE-85A1-4D34-9FCA-8D25B99DB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754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54707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350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550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845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02926"/>
      </p:ext>
    </p:extLst>
  </p:cSld>
  <p:clrMapOvr>
    <a:masterClrMapping/>
  </p:clrMapOvr>
  <p:transition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360358"/>
      </p:ext>
    </p:extLst>
  </p:cSld>
  <p:clrMapOvr>
    <a:masterClrMapping/>
  </p:clrMapOvr>
  <p:transition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2192459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2634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442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406019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090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912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33579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224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6716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24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16440"/>
      </p:ext>
    </p:extLst>
  </p:cSld>
  <p:clrMapOvr>
    <a:masterClrMapping/>
  </p:clrMapOvr>
  <p:transition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3820328"/>
      </p:ext>
    </p:extLst>
  </p:cSld>
  <p:clrMapOvr>
    <a:masterClrMapping/>
  </p:clrMapOvr>
  <p:transition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5087604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619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019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796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86225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0182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1481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609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842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821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414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27574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049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386186"/>
      </p:ext>
    </p:extLst>
  </p:cSld>
  <p:clrMapOvr>
    <a:masterClrMapping/>
  </p:clrMapOvr>
  <p:transition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320764605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279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832144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1036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8212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869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907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813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547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33071"/>
      </p:ext>
    </p:extLst>
  </p:cSld>
  <p:clrMapOvr>
    <a:masterClrMapping/>
  </p:clrMapOvr>
  <p:transition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7954671"/>
      </p:ext>
    </p:extLst>
  </p:cSld>
  <p:clrMapOvr>
    <a:masterClrMapping/>
  </p:clrMapOvr>
  <p:transition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1780495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8277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653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437599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4603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28590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2983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430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52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867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1165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19979"/>
      </p:ext>
    </p:extLst>
  </p:cSld>
  <p:clrMapOvr>
    <a:masterClrMapping/>
  </p:clrMapOvr>
  <p:transition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2551181"/>
      </p:ext>
    </p:extLst>
  </p:cSld>
  <p:clrMapOvr>
    <a:masterClrMapping/>
  </p:clrMapOvr>
  <p:transition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22808018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89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779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974419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7607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215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001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8580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742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28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449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51001"/>
      </p:ext>
    </p:extLst>
  </p:cSld>
  <p:clrMapOvr>
    <a:masterClrMapping/>
  </p:clrMapOvr>
  <p:transition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0043717"/>
      </p:ext>
    </p:extLst>
  </p:cSld>
  <p:clrMapOvr>
    <a:masterClrMapping/>
  </p:clrMapOvr>
  <p:transition>
    <p:wip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31167294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511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2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69612"/>
      </p:ext>
    </p:extLst>
  </p:cSld>
  <p:clrMapOvr>
    <a:masterClrMapping/>
  </p:clrMapOvr>
  <p:transition>
    <p:wip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8390483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6832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540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584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763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812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163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43648"/>
      </p:ext>
    </p:extLst>
  </p:cSld>
  <p:clrMapOvr>
    <a:masterClrMapping/>
  </p:clrMapOvr>
  <p:transition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560165"/>
      </p:ext>
    </p:extLst>
  </p:cSld>
  <p:clrMapOvr>
    <a:masterClrMapping/>
  </p:clrMapOvr>
  <p:transition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19445142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gray">
          <a:xfrm>
            <a:off x="671513" y="4127500"/>
            <a:ext cx="194468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14"/>
          <p:cNvGrpSpPr>
            <a:grpSpLocks/>
          </p:cNvGrpSpPr>
          <p:nvPr userDrawn="1"/>
        </p:nvGrpSpPr>
        <p:grpSpPr bwMode="auto">
          <a:xfrm>
            <a:off x="9007475" y="0"/>
            <a:ext cx="136525" cy="5340350"/>
            <a:chOff x="9008244" y="334"/>
            <a:chExt cx="135756" cy="5340161"/>
          </a:xfrm>
        </p:grpSpPr>
        <p:sp>
          <p:nvSpPr>
            <p:cNvPr id="9" name="Rectangle 10"/>
            <p:cNvSpPr>
              <a:spLocks noChangeArrowheads="1"/>
            </p:cNvSpPr>
            <p:nvPr userDrawn="1"/>
          </p:nvSpPr>
          <p:spPr bwMode="gray">
            <a:xfrm>
              <a:off x="9017715" y="1463957"/>
              <a:ext cx="126285" cy="3171713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/>
          </p:spPr>
          <p:txBody>
            <a:bodyPr lIns="122146" tIns="61073" rIns="122146" bIns="6107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9007475" y="0"/>
            <a:ext cx="11113" cy="1463675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+mn-lt"/>
              <a:cs typeface="+mn-cs"/>
            </a:endParaRP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lIns="36000" tIns="594000" rtlCol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384549" y="4978800"/>
            <a:ext cx="5292725" cy="307777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3384549" y="4500000"/>
            <a:ext cx="5292725" cy="44319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6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/>
          <a:lstStyle>
            <a:lvl1pPr>
              <a:defRPr sz="1200"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676767">
                    <a:alpha val="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A7A7A15A-77BB-4271-A9B3-457CE3816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4188467"/>
      </p:ext>
    </p:extLst>
  </p:cSld>
  <p:clrMapOvr>
    <a:masterClrMapping/>
  </p:clrMapOvr>
  <p:transition>
    <p:wip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307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202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98234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8124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0217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4221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076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216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575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04513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38879121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6120974"/>
      </p:ext>
    </p:extLst>
  </p:cSld>
  <p:clrMapOvr>
    <a:masterClrMapping/>
  </p:clrMapOvr>
  <p:transition>
    <p:wip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414781356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53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248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836532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328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24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218923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4136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9513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8651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846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219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11"/>
          <p:cNvCxnSpPr/>
          <p:nvPr userDrawn="1"/>
        </p:nvCxnSpPr>
        <p:spPr bwMode="gray">
          <a:xfrm>
            <a:off x="2279650" y="3054350"/>
            <a:ext cx="0" cy="21828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12"/>
          <p:cNvGrpSpPr>
            <a:grpSpLocks/>
          </p:cNvGrpSpPr>
          <p:nvPr userDrawn="1"/>
        </p:nvGrpSpPr>
        <p:grpSpPr bwMode="auto">
          <a:xfrm>
            <a:off x="9007475" y="0"/>
            <a:ext cx="136525" cy="5340350"/>
            <a:chOff x="9008244" y="334"/>
            <a:chExt cx="135756" cy="5340161"/>
          </a:xfrm>
        </p:grpSpPr>
        <p:sp>
          <p:nvSpPr>
            <p:cNvPr id="7" name="Rectangle 10"/>
            <p:cNvSpPr>
              <a:spLocks noChangeArrowheads="1"/>
            </p:cNvSpPr>
            <p:nvPr userDrawn="1"/>
          </p:nvSpPr>
          <p:spPr bwMode="gray">
            <a:xfrm>
              <a:off x="9017715" y="1463957"/>
              <a:ext cx="126285" cy="3171713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/>
          </p:spPr>
          <p:txBody>
            <a:bodyPr lIns="122146" tIns="61073" rIns="122146" bIns="6107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9" name="Rectangle 28"/>
          <p:cNvSpPr>
            <a:spLocks noChangeArrowheads="1"/>
          </p:cNvSpPr>
          <p:nvPr userDrawn="1"/>
        </p:nvSpPr>
        <p:spPr bwMode="gray">
          <a:xfrm>
            <a:off x="9007475" y="0"/>
            <a:ext cx="11113" cy="1463675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+mn-lt"/>
              <a:cs typeface="+mn-cs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5E3F05F-9B18-4EDC-802D-B59741369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849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25239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01324611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20709217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918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9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259587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gray">
          <a:xfrm>
            <a:off x="0" y="1431560"/>
            <a:ext cx="9007912" cy="54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 err="1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3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022556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45112" y="1"/>
            <a:ext cx="2962800" cy="342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2962800" cy="3422649"/>
          </a:xfr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tIns="594000" anchor="t" anchorCtr="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6707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36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6936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grpSp>
        <p:nvGrpSpPr>
          <p:cNvPr id="16" name="Gruppieren 15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9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4717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514" y="4126707"/>
            <a:ext cx="1944188" cy="111839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55" y="1"/>
            <a:ext cx="9006357" cy="342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vert="horz" lIns="36000" tIns="594000" rIns="0" bIns="0" rtlCol="0" anchor="t" anchorCtr="0">
            <a:noAutofit/>
          </a:bodyPr>
          <a:lstStyle>
            <a:lvl1pPr algn="ctr">
              <a:defRPr lang="en-US" sz="1200" noProof="0" dirty="0">
                <a:solidFill>
                  <a:schemeClr val="bg2"/>
                </a:solidFill>
              </a:defRPr>
            </a:lvl1pPr>
          </a:lstStyle>
          <a:p>
            <a:pPr lvl="0" algn="ctr"/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84549" y="4978800"/>
            <a:ext cx="5292725" cy="30777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Subheadline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84549" y="4500000"/>
            <a:ext cx="5292725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cxnSp>
        <p:nvCxnSpPr>
          <p:cNvPr id="21" name="Gerade Verbindung 20"/>
          <p:cNvCxnSpPr/>
          <p:nvPr userDrawn="1"/>
        </p:nvCxnSpPr>
        <p:spPr bwMode="gray">
          <a:xfrm>
            <a:off x="3024188" y="4125913"/>
            <a:ext cx="0" cy="118745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84549" y="5927733"/>
            <a:ext cx="5292725" cy="235742"/>
          </a:xfrm>
        </p:spPr>
        <p:txBody>
          <a:bodyPr tIns="306000" anchor="b" anchorCtr="0"/>
          <a:lstStyle>
            <a:lvl1pPr>
              <a:defRPr sz="1200"/>
            </a:lvl1pPr>
          </a:lstStyle>
          <a:p>
            <a:pPr lvl="0"/>
            <a:r>
              <a:rPr lang="en-US" noProof="0" smtClean="0"/>
              <a:t>Date/Presenter/Version</a:t>
            </a:r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• Bayer Group 4:3 Template • January 2016</a:t>
            </a:r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676767">
                    <a:alpha val="0"/>
                  </a:srgbClr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>
                    <a:alpha val="0"/>
                  </a:srgbClr>
                </a:solidFill>
              </a:rPr>
              <a:pPr/>
              <a:t>‹#›</a:t>
            </a:fld>
            <a:endParaRPr lang="en-US">
              <a:solidFill>
                <a:srgbClr val="676767">
                  <a:alpha val="0"/>
                </a:srgbClr>
              </a:solidFill>
            </a:endParaRP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6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0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3494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2279651" y="3054546"/>
            <a:ext cx="0" cy="21827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3" y="3009900"/>
            <a:ext cx="1811337" cy="22272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Agenda/</a:t>
            </a:r>
            <a:br>
              <a:rPr lang="en-US" noProof="0" smtClean="0"/>
            </a:br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4413" y="3009900"/>
            <a:ext cx="6391275" cy="2227421"/>
          </a:xfrm>
        </p:spPr>
        <p:txBody>
          <a:bodyPr lIns="288000"/>
          <a:lstStyle>
            <a:lvl1pPr marL="357188" indent="-357188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noProof="0" smtClean="0"/>
              <a:t>Topic 1</a:t>
            </a:r>
          </a:p>
        </p:txBody>
      </p:sp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9007912" cy="2309813"/>
          </a:xfrm>
          <a:blipFill>
            <a:blip r:embed="rId3" cstate="print"/>
            <a:stretch>
              <a:fillRect/>
            </a:stretch>
          </a:blipFill>
        </p:spPr>
        <p:txBody>
          <a:bodyPr tIns="594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grpSp>
        <p:nvGrpSpPr>
          <p:cNvPr id="13" name="Gruppieren 12"/>
          <p:cNvGrpSpPr/>
          <p:nvPr userDrawn="1"/>
        </p:nvGrpSpPr>
        <p:grpSpPr bwMode="gray">
          <a:xfrm>
            <a:off x="9008244" y="334"/>
            <a:ext cx="135756" cy="5340161"/>
            <a:chOff x="9008244" y="334"/>
            <a:chExt cx="135756" cy="5340161"/>
          </a:xfrm>
        </p:grpSpPr>
        <p:sp>
          <p:nvSpPr>
            <p:cNvPr id="14" name="Rectangle 10"/>
            <p:cNvSpPr>
              <a:spLocks noChangeArrowheads="1"/>
            </p:cNvSpPr>
            <p:nvPr userDrawn="1"/>
          </p:nvSpPr>
          <p:spPr bwMode="gray">
            <a:xfrm>
              <a:off x="9017653" y="1464073"/>
              <a:ext cx="126347" cy="317210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9008244" y="334"/>
              <a:ext cx="135756" cy="5340161"/>
            </a:xfrm>
            <a:custGeom>
              <a:avLst/>
              <a:gdLst>
                <a:gd name="T0" fmla="*/ 7 w 101"/>
                <a:gd name="T1" fmla="*/ 3449 h 3973"/>
                <a:gd name="T2" fmla="*/ 7 w 101"/>
                <a:gd name="T3" fmla="*/ 1089 h 3973"/>
                <a:gd name="T4" fmla="*/ 7 w 101"/>
                <a:gd name="T5" fmla="*/ 1089 h 3973"/>
                <a:gd name="T6" fmla="*/ 7 w 101"/>
                <a:gd name="T7" fmla="*/ 0 h 3973"/>
                <a:gd name="T8" fmla="*/ 0 w 101"/>
                <a:gd name="T9" fmla="*/ 0 h 3973"/>
                <a:gd name="T10" fmla="*/ 0 w 101"/>
                <a:gd name="T11" fmla="*/ 3973 h 3973"/>
                <a:gd name="T12" fmla="*/ 101 w 101"/>
                <a:gd name="T13" fmla="*/ 3973 h 3973"/>
                <a:gd name="T14" fmla="*/ 101 w 101"/>
                <a:gd name="T15" fmla="*/ 3449 h 3973"/>
                <a:gd name="T16" fmla="*/ 7 w 101"/>
                <a:gd name="T17" fmla="*/ 3449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973">
                  <a:moveTo>
                    <a:pt x="7" y="3449"/>
                  </a:moveTo>
                  <a:lnTo>
                    <a:pt x="7" y="1089"/>
                  </a:lnTo>
                  <a:lnTo>
                    <a:pt x="7" y="1089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73"/>
                  </a:lnTo>
                  <a:lnTo>
                    <a:pt x="101" y="3973"/>
                  </a:lnTo>
                  <a:lnTo>
                    <a:pt x="101" y="3449"/>
                  </a:lnTo>
                  <a:lnTo>
                    <a:pt x="7" y="3449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7" name="Rectangle 28"/>
          <p:cNvSpPr>
            <a:spLocks noChangeArrowheads="1"/>
          </p:cNvSpPr>
          <p:nvPr userDrawn="1"/>
        </p:nvSpPr>
        <p:spPr bwMode="gray">
          <a:xfrm>
            <a:off x="9007912" y="0"/>
            <a:ext cx="10753" cy="1463811"/>
          </a:xfrm>
          <a:prstGeom prst="rect">
            <a:avLst/>
          </a:prstGeom>
          <a:solidFill>
            <a:srgbClr val="6BC2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62961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FA8E53B5-779E-4B41-A1C5-74153BAAD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68313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750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7921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8241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/>
          <p:cNvSpPr>
            <a:spLocks noChangeArrowheads="1"/>
          </p:cNvSpPr>
          <p:nvPr userDrawn="1"/>
        </p:nvSpPr>
        <p:spPr bwMode="gray">
          <a:xfrm>
            <a:off x="570" y="4636073"/>
            <a:ext cx="9007342" cy="139660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84897"/>
      </p:ext>
    </p:extLst>
  </p:cSld>
  <p:clrMapOvr>
    <a:masterClrMapping/>
  </p:clrMapOvr>
  <p:transition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17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tIns="0" rIns="10800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You can place a caption here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5038132"/>
      </p:ext>
    </p:extLst>
  </p:cSld>
  <p:clrMapOvr>
    <a:masterClrMapping/>
  </p:clrMapOvr>
  <p:transition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Insert picture here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wrap="square" lIns="468000" tIns="90000" rIns="108000" bIns="90000" anchor="b" anchorCtr="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wrap="square"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en-US" noProof="0" smtClean="0"/>
              <a:t>Enter subject here, 14pt</a:t>
            </a:r>
          </a:p>
        </p:txBody>
      </p:sp>
    </p:spTree>
    <p:extLst>
      <p:ext uri="{BB962C8B-B14F-4D97-AF65-F5344CB8AC3E}">
        <p14:creationId xmlns:p14="http://schemas.microsoft.com/office/powerpoint/2010/main" val="16374636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rea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eck 72"/>
          <p:cNvSpPr/>
          <p:nvPr userDrawn="1"/>
        </p:nvSpPr>
        <p:spPr bwMode="gray">
          <a:xfrm>
            <a:off x="471488" y="1619249"/>
            <a:ext cx="8204512" cy="4544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E8000"/>
                </a:solidFill>
              </a:rPr>
              <a:t/>
            </a:r>
            <a:br>
              <a:rPr lang="en-US">
                <a:solidFill>
                  <a:srgbClr val="FE8000"/>
                </a:solidFill>
              </a:rPr>
            </a:br>
            <a:r>
              <a:rPr lang="en-US">
                <a:solidFill>
                  <a:srgbClr val="FE8000"/>
                </a:solidFill>
              </a:rPr>
              <a:t>Please restrict your content to this area</a:t>
            </a:r>
          </a:p>
        </p:txBody>
      </p:sp>
      <p:sp>
        <p:nvSpPr>
          <p:cNvPr id="74" name="Textfeld 73"/>
          <p:cNvSpPr txBox="1"/>
          <p:nvPr userDrawn="1"/>
        </p:nvSpPr>
        <p:spPr bwMode="gray">
          <a:xfrm>
            <a:off x="28575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75" name="Textfeld 74"/>
          <p:cNvSpPr txBox="1"/>
          <p:nvPr userDrawn="1"/>
        </p:nvSpPr>
        <p:spPr bwMode="gray">
          <a:xfrm>
            <a:off x="2108200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76" name="Textfeld 75"/>
          <p:cNvSpPr txBox="1"/>
          <p:nvPr userDrawn="1"/>
        </p:nvSpPr>
        <p:spPr bwMode="gray">
          <a:xfrm>
            <a:off x="392906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7" name="Textfeld 76"/>
          <p:cNvSpPr txBox="1"/>
          <p:nvPr userDrawn="1"/>
        </p:nvSpPr>
        <p:spPr bwMode="gray">
          <a:xfrm>
            <a:off x="4862512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sp>
        <p:nvSpPr>
          <p:cNvPr id="78" name="Textfeld 77"/>
          <p:cNvSpPr txBox="1"/>
          <p:nvPr userDrawn="1"/>
        </p:nvSpPr>
        <p:spPr bwMode="gray">
          <a:xfrm>
            <a:off x="4395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79" name="Textfeld 78"/>
          <p:cNvSpPr txBox="1"/>
          <p:nvPr userDrawn="1"/>
        </p:nvSpPr>
        <p:spPr bwMode="gray">
          <a:xfrm>
            <a:off x="668178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6.35</a:t>
            </a:r>
          </a:p>
        </p:txBody>
      </p:sp>
      <p:sp>
        <p:nvSpPr>
          <p:cNvPr id="80" name="Textfeld 79"/>
          <p:cNvSpPr txBox="1"/>
          <p:nvPr userDrawn="1"/>
        </p:nvSpPr>
        <p:spPr bwMode="gray">
          <a:xfrm>
            <a:off x="7348537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8.20</a:t>
            </a:r>
          </a:p>
        </p:txBody>
      </p:sp>
      <p:sp>
        <p:nvSpPr>
          <p:cNvPr id="81" name="Textfeld 80"/>
          <p:cNvSpPr txBox="1"/>
          <p:nvPr userDrawn="1"/>
        </p:nvSpPr>
        <p:spPr bwMode="gray">
          <a:xfrm>
            <a:off x="8499475" y="-323850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11.40</a:t>
            </a:r>
          </a:p>
        </p:txBody>
      </p:sp>
      <p:sp>
        <p:nvSpPr>
          <p:cNvPr id="82" name="Textfeld 81"/>
          <p:cNvSpPr txBox="1"/>
          <p:nvPr userDrawn="1"/>
        </p:nvSpPr>
        <p:spPr bwMode="gray">
          <a:xfrm>
            <a:off x="9366250" y="156721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5.00</a:t>
            </a:r>
          </a:p>
        </p:txBody>
      </p:sp>
      <p:sp>
        <p:nvSpPr>
          <p:cNvPr id="83" name="Textfeld 82"/>
          <p:cNvSpPr txBox="1"/>
          <p:nvPr userDrawn="1"/>
        </p:nvSpPr>
        <p:spPr bwMode="gray">
          <a:xfrm>
            <a:off x="9366250" y="336744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0.00</a:t>
            </a:r>
          </a:p>
        </p:txBody>
      </p:sp>
      <p:sp>
        <p:nvSpPr>
          <p:cNvPr id="84" name="Textfeld 83"/>
          <p:cNvSpPr txBox="1"/>
          <p:nvPr userDrawn="1"/>
        </p:nvSpPr>
        <p:spPr bwMode="gray">
          <a:xfrm>
            <a:off x="9366250" y="3834169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1.30</a:t>
            </a:r>
          </a:p>
        </p:txBody>
      </p:sp>
      <p:cxnSp>
        <p:nvCxnSpPr>
          <p:cNvPr id="85" name="Gerade Verbindung 84"/>
          <p:cNvCxnSpPr/>
          <p:nvPr userDrawn="1"/>
        </p:nvCxnSpPr>
        <p:spPr bwMode="gray">
          <a:xfrm rot="5400000">
            <a:off x="4664109" y="-3040063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 userDrawn="1"/>
        </p:nvCxnSpPr>
        <p:spPr bwMode="gray">
          <a:xfrm rot="5400000">
            <a:off x="4664109" y="-1239838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 userDrawn="1"/>
        </p:nvCxnSpPr>
        <p:spPr bwMode="gray">
          <a:xfrm rot="5400000">
            <a:off x="4664109" y="-770732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 userDrawn="1"/>
        </p:nvCxnSpPr>
        <p:spPr bwMode="gray">
          <a:xfrm rot="5400000">
            <a:off x="4664109" y="1499394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 userDrawn="1"/>
        </p:nvSpPr>
        <p:spPr bwMode="gray">
          <a:xfrm>
            <a:off x="9366250" y="6104294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7.60</a:t>
            </a:r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465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/>
          <p:nvPr userDrawn="1"/>
        </p:nvCxnSpPr>
        <p:spPr bwMode="gray">
          <a:xfrm>
            <a:off x="2283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 userDrawn="1"/>
        </p:nvCxnSpPr>
        <p:spPr bwMode="gray">
          <a:xfrm>
            <a:off x="4104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 userDrawn="1"/>
        </p:nvCxnSpPr>
        <p:spPr bwMode="gray">
          <a:xfrm>
            <a:off x="4572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 userDrawn="1"/>
        </p:nvCxnSpPr>
        <p:spPr bwMode="gray">
          <a:xfrm>
            <a:off x="5037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 userDrawn="1"/>
        </p:nvCxnSpPr>
        <p:spPr bwMode="gray">
          <a:xfrm>
            <a:off x="6858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 userDrawn="1"/>
        </p:nvCxnSpPr>
        <p:spPr bwMode="gray">
          <a:xfrm>
            <a:off x="7521619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 userDrawn="1"/>
        </p:nvCxnSpPr>
        <p:spPr bwMode="gray">
          <a:xfrm>
            <a:off x="8676000" y="-161925"/>
            <a:ext cx="0" cy="7019925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4"/>
          <p:cNvSpPr>
            <a:spLocks noGrp="1"/>
          </p:cNvSpPr>
          <p:nvPr userDrawn="1"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• Bayer Group 4:3 Template • January 2016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50" name="Foliennummernplatzhalter 3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cxnSp>
        <p:nvCxnSpPr>
          <p:cNvPr id="32" name="Gerade Verbindung 31"/>
          <p:cNvCxnSpPr/>
          <p:nvPr userDrawn="1"/>
        </p:nvCxnSpPr>
        <p:spPr bwMode="gray">
          <a:xfrm rot="5400000">
            <a:off x="4664109" y="-3367087"/>
            <a:ext cx="0" cy="9328150"/>
          </a:xfrm>
          <a:prstGeom prst="line">
            <a:avLst/>
          </a:prstGeom>
          <a:ln>
            <a:solidFill>
              <a:srgbClr val="FE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 userDrawn="1"/>
        </p:nvSpPr>
        <p:spPr bwMode="gray">
          <a:xfrm>
            <a:off x="9366250" y="1235431"/>
            <a:ext cx="352425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FE8000"/>
                </a:solidFill>
                <a:latin typeface="Arial"/>
                <a:cs typeface="+mn-cs"/>
              </a:rPr>
              <a:t>5.92</a:t>
            </a:r>
          </a:p>
        </p:txBody>
      </p:sp>
      <p:sp>
        <p:nvSpPr>
          <p:cNvPr id="36" name="Titel 1"/>
          <p:cNvSpPr txBox="1">
            <a:spLocks/>
          </p:cNvSpPr>
          <p:nvPr userDrawn="1"/>
        </p:nvSpPr>
        <p:spPr bwMode="gray">
          <a:xfrm>
            <a:off x="468312" y="346075"/>
            <a:ext cx="7058025" cy="950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E8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Content area and guides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94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3381BC7-0B6C-46AA-A7FB-7C185F6302A6}" type="datetimeFigureOut">
              <a:rPr lang="ru-RU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20.05.2018</a:t>
            </a:fld>
            <a:endParaRPr lang="ru-RU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7676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ED9C-9D7B-4040-8C71-A90135CDE122}" type="slidenum">
              <a:rPr lang="ru-RU" smtClean="0">
                <a:solidFill>
                  <a:srgbClr val="676767"/>
                </a:solidFill>
              </a:rPr>
              <a:pPr/>
              <a:t>‹#›</a:t>
            </a:fld>
            <a:endParaRPr lang="ru-RU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3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rcRect l="696" r="588"/>
          <a:stretch>
            <a:fillRect/>
          </a:stretch>
        </p:blipFill>
        <p:spPr>
          <a:xfrm>
            <a:off x="-1" y="5106987"/>
            <a:ext cx="9144001" cy="1751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63915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23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0F40ECDE-35BC-4712-8E0E-9CEA7557E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860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54197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225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1850" y="1557338"/>
            <a:ext cx="40338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317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7529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997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90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47634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3364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600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6753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6753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3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468313" y="1627188"/>
            <a:ext cx="4016374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gray">
          <a:xfrm>
            <a:off x="4659312" y="1627188"/>
            <a:ext cx="4016375" cy="45386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DA5EAC18-BFF0-41FD-AFD7-A9F5B92D7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23850" y="1346200"/>
            <a:ext cx="8496300" cy="1461939"/>
          </a:xfrm>
        </p:spPr>
        <p:txBody>
          <a:bodyPr wrap="square">
            <a:sp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 bwMode="auto">
          <a:xfrm>
            <a:off x="323850" y="303754"/>
            <a:ext cx="764449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233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23850" y="1346200"/>
            <a:ext cx="8496300" cy="1608133"/>
          </a:xfrm>
        </p:spPr>
        <p:txBody>
          <a:bodyPr wrap="square">
            <a:sp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 bwMode="auto">
          <a:xfrm>
            <a:off x="323850" y="303754"/>
            <a:ext cx="764449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4475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8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Headline</a:t>
            </a:r>
            <a:endParaRPr lang="en-GB" noProof="0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cs typeface="+mn-cs"/>
              </a:rPr>
              <a:t>• Bayer 4:3 Chart pool PPT 2010 • June 2014</a:t>
            </a:r>
            <a:endParaRPr lang="en-GB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  <a:cs typeface="+mn-cs"/>
              </a:rPr>
              <a:t>Page </a:t>
            </a:r>
            <a:fld id="{87F334AE-4EAC-4C2D-A638-92A76F09FCC4}" type="slidenum">
              <a:rPr lang="en-GB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GB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5951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298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98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891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225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1850" y="1557338"/>
            <a:ext cx="40338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733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612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74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"/>
          <p:cNvSpPr>
            <a:spLocks noChangeArrowheads="1"/>
          </p:cNvSpPr>
          <p:nvPr userDrawn="1"/>
        </p:nvSpPr>
        <p:spPr bwMode="gray">
          <a:xfrm>
            <a:off x="0" y="4635500"/>
            <a:ext cx="9007475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 bwMode="gray">
          <a:xfrm>
            <a:off x="468313" y="4636074"/>
            <a:ext cx="3636962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 bwMode="gray">
          <a:xfrm>
            <a:off x="5038725" y="4636073"/>
            <a:ext cx="3636963" cy="1396602"/>
          </a:xfrm>
          <a:blipFill>
            <a:blip r:embed="rId2" cstate="print"/>
            <a:stretch>
              <a:fillRect/>
            </a:stretch>
          </a:blipFill>
        </p:spPr>
        <p:txBody>
          <a:bodyPr tIns="180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 bwMode="gray">
          <a:xfrm>
            <a:off x="468313" y="1627188"/>
            <a:ext cx="8207375" cy="2751137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 smtClean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49AD7D78-DC8A-46C8-9C0C-D314995D0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20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75106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173555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3147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6753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6753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9689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23850" y="1346200"/>
            <a:ext cx="8496300" cy="1608133"/>
          </a:xfrm>
        </p:spPr>
        <p:txBody>
          <a:bodyPr wrap="square">
            <a:sp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 bwMode="auto">
          <a:xfrm>
            <a:off x="323850" y="303754"/>
            <a:ext cx="764449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4058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00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Headline</a:t>
            </a:r>
            <a:endParaRPr lang="en-GB" noProof="0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cs typeface="+mn-cs"/>
              </a:rPr>
              <a:t>• Bayer 4:3 Chart pool PPT 2010 • June 2014</a:t>
            </a:r>
            <a:endParaRPr lang="en-GB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  <a:cs typeface="+mn-cs"/>
              </a:rPr>
              <a:t>Page </a:t>
            </a:r>
            <a:fld id="{87F334AE-4EAC-4C2D-A638-92A76F09FCC4}" type="slidenum">
              <a:rPr lang="en-GB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GB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7301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294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24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 userDrawn="1"/>
        </p:nvSpPr>
        <p:spPr bwMode="gray">
          <a:xfrm>
            <a:off x="1588" y="1473200"/>
            <a:ext cx="9005887" cy="139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 bwMode="gray">
          <a:xfrm>
            <a:off x="468313" y="1473200"/>
            <a:ext cx="3636962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 bwMode="gray">
          <a:xfrm>
            <a:off x="5038725" y="1473200"/>
            <a:ext cx="3636963" cy="1397000"/>
          </a:xfrm>
          <a:blipFill>
            <a:blip r:embed="rId2" cstate="print"/>
            <a:stretch>
              <a:fillRect/>
            </a:stretch>
          </a:blipFill>
        </p:spPr>
        <p:txBody>
          <a:bodyPr tIns="180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 bwMode="gray">
          <a:xfrm>
            <a:off x="468313" y="3895724"/>
            <a:ext cx="8207375" cy="2270126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 smtClean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 bwMode="gray">
          <a:xfrm>
            <a:off x="0" y="2965450"/>
            <a:ext cx="5038725" cy="457200"/>
          </a:xfrm>
          <a:solidFill>
            <a:schemeClr val="tx1"/>
          </a:solidFill>
        </p:spPr>
        <p:txBody>
          <a:bodyPr lIns="468000" rIns="108000"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4DBE0BE4-6FC7-4B6A-B81C-F0D8DF53B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109703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225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1850" y="1557338"/>
            <a:ext cx="40338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550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439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7108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050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44097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49092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4147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6753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6753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828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23850" y="1346200"/>
            <a:ext cx="8496300" cy="1461939"/>
          </a:xfrm>
        </p:spPr>
        <p:txBody>
          <a:bodyPr wrap="square">
            <a:sp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 bwMode="auto">
          <a:xfrm>
            <a:off x="323850" y="303754"/>
            <a:ext cx="764449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9237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+mn-lt"/>
              <a:cs typeface="+mn-cs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9144000" cy="6858000"/>
          </a:xfr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tIns="1080000" rtlCol="0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" y="3422650"/>
            <a:ext cx="4572000" cy="458757"/>
          </a:xfrm>
          <a:solidFill>
            <a:schemeClr val="tx1"/>
          </a:solidFill>
        </p:spPr>
        <p:txBody>
          <a:bodyPr lIns="468000" tIns="90000" rIns="108000" bIns="90000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1" y="3881407"/>
            <a:ext cx="4572000" cy="433553"/>
          </a:xfrm>
          <a:solidFill>
            <a:schemeClr val="bg1"/>
          </a:solidFill>
        </p:spPr>
        <p:txBody>
          <a:bodyPr lIns="468000" tIns="108000" rIns="108000" bIns="108000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400"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323850" y="1346200"/>
            <a:ext cx="8496300" cy="1608133"/>
          </a:xfrm>
        </p:spPr>
        <p:txBody>
          <a:bodyPr wrap="square">
            <a:sp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 bwMode="auto">
          <a:xfrm>
            <a:off x="323850" y="303754"/>
            <a:ext cx="764449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562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9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8313" y="346075"/>
            <a:ext cx="7058024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Headline</a:t>
            </a:r>
            <a:endParaRPr lang="en-GB" noProof="0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2"/>
            <a:ext cx="6001156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cs typeface="+mn-cs"/>
              </a:rPr>
              <a:t>• Bayer 4:3 Chart pool PPT 2010 • June 2014</a:t>
            </a:r>
            <a:endParaRPr lang="en-GB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2"/>
            <a:ext cx="481807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  <a:cs typeface="+mn-cs"/>
              </a:rPr>
              <a:t>Page </a:t>
            </a:r>
            <a:fld id="{87F334AE-4EAC-4C2D-A638-92A76F09FCC4}" type="slidenum">
              <a:rPr lang="en-GB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GB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6296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382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148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76099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225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1850" y="1557338"/>
            <a:ext cx="403383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8382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139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3237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9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9.w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9.w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9.w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9.wm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9.w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9.wm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image" Target="../media/image9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9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9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65.xml"/><Relationship Id="rId16" Type="http://schemas.openxmlformats.org/officeDocument/2006/relationships/vmlDrawing" Target="../drawings/vmlDrawing2.v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vmlDrawing" Target="../drawings/vmlDrawing3.vml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7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oleObject" Target="../embeddings/oleObject4.bin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94.xml"/><Relationship Id="rId16" Type="http://schemas.openxmlformats.org/officeDocument/2006/relationships/vmlDrawing" Target="../drawings/vmlDrawing4.v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9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uppieren 7"/>
          <p:cNvGrpSpPr>
            <a:grpSpLocks/>
          </p:cNvGrpSpPr>
          <p:nvPr/>
        </p:nvGrpSpPr>
        <p:grpSpPr bwMode="auto">
          <a:xfrm>
            <a:off x="0" y="1463675"/>
            <a:ext cx="9144000" cy="5394325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0939"/>
              <a:ext cx="9144000" cy="10921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561"/>
              <a:ext cx="9144000" cy="825439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lIns="122146" tIns="61073" rIns="122146" bIns="6107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387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000" y="1464076"/>
              <a:ext cx="127000" cy="3171589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/>
          </p:spPr>
          <p:txBody>
            <a:bodyPr lIns="122146" tIns="61073" rIns="122146" bIns="6107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676767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44035" name="Grafik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>
            <a:off x="7729538" y="250825"/>
            <a:ext cx="9493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Headline</a:t>
            </a:r>
          </a:p>
        </p:txBody>
      </p:sp>
      <p:sp>
        <p:nvSpPr>
          <p:cNvPr id="4403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 in Arial Regular 18pt</a:t>
            </a:r>
          </a:p>
          <a:p>
            <a:pPr lvl="1"/>
            <a:r>
              <a:rPr lang="en-US" smtClean="0"/>
              <a:t>First level</a:t>
            </a:r>
          </a:p>
          <a:p>
            <a:pPr lvl="2"/>
            <a:r>
              <a:rPr lang="en-US" smtClean="0"/>
              <a:t>Second level</a:t>
            </a:r>
          </a:p>
          <a:p>
            <a:pPr lvl="3"/>
            <a:r>
              <a:rPr lang="en-US" smtClean="0"/>
              <a:t>Third level</a:t>
            </a:r>
          </a:p>
          <a:p>
            <a:pPr lvl="4"/>
            <a:r>
              <a:rPr lang="en-US" smtClean="0"/>
              <a:t>Fourth level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538" y="6424613"/>
            <a:ext cx="6000750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7676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• Bayer Group 4:3 Template • January 2016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0363" y="6424613"/>
            <a:ext cx="482600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7676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49352EB4-D1EF-436C-BC62-5B118BAC7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9pPr>
    </p:titleStyle>
    <p:bodyStyle>
      <a:lvl1pPr algn="l" rtl="0" eaLnBrk="0" fontAlgn="base" hangingPunct="0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charset="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rtl="0" eaLnBrk="0" fontAlgn="base" hangingPunct="0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rtl="0" eaLnBrk="0" fontAlgn="base" hangingPunct="0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rtl="0" eaLnBrk="0" fontAlgn="base" hangingPunct="0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rtl="0" eaLnBrk="0" fontAlgn="base" hangingPunct="0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50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85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6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5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37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80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0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10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1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1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2" hidden="1"/>
          <p:cNvGraphicFramePr>
            <a:graphicFrameLocks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16421611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6" name="think-cell Slide" r:id="rId19" imgW="0" imgH="0" progId="TCLayout.ActiveDocument.1">
                  <p:embed/>
                </p:oleObj>
              </mc:Choice>
              <mc:Fallback>
                <p:oleObj name="think-cell Slide" r:id="rId19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r="589"/>
          <a:stretch>
            <a:fillRect/>
          </a:stretch>
        </p:blipFill>
        <p:spPr bwMode="auto">
          <a:xfrm>
            <a:off x="0" y="5106988"/>
            <a:ext cx="9144000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5627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184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038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62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2pPr>
      <a:lvl3pPr marL="901700" indent="-1889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1762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-"/>
        <a:defRPr sz="2000">
          <a:solidFill>
            <a:schemeClr val="tx1"/>
          </a:solidFill>
          <a:latin typeface="+mn-lt"/>
        </a:defRPr>
      </a:lvl4pPr>
      <a:lvl5pPr marL="1612900" indent="-1762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5pPr>
      <a:lvl6pPr marL="20701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6pPr>
      <a:lvl7pPr marL="25273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7pPr>
      <a:lvl8pPr marL="29845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8pPr>
      <a:lvl9pPr marL="34417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2" hidden="1"/>
          <p:cNvGraphicFramePr>
            <a:graphicFrameLocks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84552946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think-cell Slide" r:id="rId18" imgW="0" imgH="0" progId="TCLayout.ActiveDocument.1">
                  <p:embed/>
                </p:oleObj>
              </mc:Choice>
              <mc:Fallback>
                <p:oleObj name="think-cell Slide" r:id="rId18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r="589"/>
          <a:stretch>
            <a:fillRect/>
          </a:stretch>
        </p:blipFill>
        <p:spPr bwMode="auto">
          <a:xfrm>
            <a:off x="0" y="5106988"/>
            <a:ext cx="9144000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5627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184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1117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4" r:id="rId12"/>
    <p:sldLayoutId id="2147483755" r:id="rId13"/>
    <p:sldLayoutId id="214748375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62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2pPr>
      <a:lvl3pPr marL="901700" indent="-1889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1762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-"/>
        <a:defRPr sz="2000">
          <a:solidFill>
            <a:schemeClr val="tx1"/>
          </a:solidFill>
          <a:latin typeface="+mn-lt"/>
        </a:defRPr>
      </a:lvl4pPr>
      <a:lvl5pPr marL="1612900" indent="-1762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5pPr>
      <a:lvl6pPr marL="20701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6pPr>
      <a:lvl7pPr marL="25273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7pPr>
      <a:lvl8pPr marL="29845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8pPr>
      <a:lvl9pPr marL="34417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2" hidden="1"/>
          <p:cNvGraphicFramePr>
            <a:graphicFrameLocks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549397251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think-cell Slide" r:id="rId19" imgW="0" imgH="0" progId="TCLayout.ActiveDocument.1">
                  <p:embed/>
                </p:oleObj>
              </mc:Choice>
              <mc:Fallback>
                <p:oleObj name="think-cell Slide" r:id="rId19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r="589"/>
          <a:stretch>
            <a:fillRect/>
          </a:stretch>
        </p:blipFill>
        <p:spPr bwMode="auto">
          <a:xfrm>
            <a:off x="0" y="5106988"/>
            <a:ext cx="9144000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5627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184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1471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62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2pPr>
      <a:lvl3pPr marL="901700" indent="-1889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1762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-"/>
        <a:defRPr sz="2000">
          <a:solidFill>
            <a:schemeClr val="tx1"/>
          </a:solidFill>
          <a:latin typeface="+mn-lt"/>
        </a:defRPr>
      </a:lvl4pPr>
      <a:lvl5pPr marL="1612900" indent="-1762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5pPr>
      <a:lvl6pPr marL="20701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6pPr>
      <a:lvl7pPr marL="25273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7pPr>
      <a:lvl8pPr marL="29845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8pPr>
      <a:lvl9pPr marL="34417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2" hidden="1"/>
          <p:cNvGraphicFramePr>
            <a:graphicFrameLocks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537795654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think-cell Slide" r:id="rId18" imgW="0" imgH="0" progId="TCLayout.ActiveDocument.1">
                  <p:embed/>
                </p:oleObj>
              </mc:Choice>
              <mc:Fallback>
                <p:oleObj name="think-cell Slide" r:id="rId18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r="589"/>
          <a:stretch>
            <a:fillRect/>
          </a:stretch>
        </p:blipFill>
        <p:spPr bwMode="auto">
          <a:xfrm>
            <a:off x="0" y="5106988"/>
            <a:ext cx="9144000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5627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184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5541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62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2pPr>
      <a:lvl3pPr marL="901700" indent="-1889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1762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-"/>
        <a:defRPr sz="2000">
          <a:solidFill>
            <a:schemeClr val="tx1"/>
          </a:solidFill>
          <a:latin typeface="+mn-lt"/>
        </a:defRPr>
      </a:lvl4pPr>
      <a:lvl5pPr marL="1612900" indent="-1762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5pPr>
      <a:lvl6pPr marL="20701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6pPr>
      <a:lvl7pPr marL="25273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7pPr>
      <a:lvl8pPr marL="29845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8pPr>
      <a:lvl9pPr marL="3441700" indent="-176213" algn="l" rtl="0" fontAlgn="base">
        <a:spcBef>
          <a:spcPct val="20000"/>
        </a:spcBef>
        <a:spcAft>
          <a:spcPct val="0"/>
        </a:spcAft>
        <a:buClr>
          <a:schemeClr val="tx2"/>
        </a:buClr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0" y="1464076"/>
            <a:ext cx="9144000" cy="5393924"/>
            <a:chOff x="0" y="1464076"/>
            <a:chExt cx="9144000" cy="5393924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0" y="5331088"/>
              <a:ext cx="9144000" cy="1091419"/>
            </a:xfrm>
            <a:custGeom>
              <a:avLst/>
              <a:gdLst>
                <a:gd name="T0" fmla="*/ 6803 w 6803"/>
                <a:gd name="T1" fmla="*/ 0 h 812"/>
                <a:gd name="T2" fmla="*/ 6701 w 6803"/>
                <a:gd name="T3" fmla="*/ 0 h 812"/>
                <a:gd name="T4" fmla="*/ 6701 w 6803"/>
                <a:gd name="T5" fmla="*/ 805 h 812"/>
                <a:gd name="T6" fmla="*/ 0 w 6803"/>
                <a:gd name="T7" fmla="*/ 805 h 812"/>
                <a:gd name="T8" fmla="*/ 0 w 6803"/>
                <a:gd name="T9" fmla="*/ 812 h 812"/>
                <a:gd name="T10" fmla="*/ 6709 w 6803"/>
                <a:gd name="T11" fmla="*/ 812 h 812"/>
                <a:gd name="T12" fmla="*/ 6709 w 6803"/>
                <a:gd name="T13" fmla="*/ 522 h 812"/>
                <a:gd name="T14" fmla="*/ 6803 w 6803"/>
                <a:gd name="T15" fmla="*/ 522 h 812"/>
                <a:gd name="T16" fmla="*/ 6803 w 6803"/>
                <a:gd name="T17" fmla="*/ 0 h 812"/>
                <a:gd name="T18" fmla="*/ 6803 w 6803"/>
                <a:gd name="T1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812">
                  <a:moveTo>
                    <a:pt x="6803" y="0"/>
                  </a:moveTo>
                  <a:lnTo>
                    <a:pt x="6701" y="0"/>
                  </a:lnTo>
                  <a:lnTo>
                    <a:pt x="6701" y="805"/>
                  </a:lnTo>
                  <a:lnTo>
                    <a:pt x="0" y="805"/>
                  </a:lnTo>
                  <a:lnTo>
                    <a:pt x="0" y="812"/>
                  </a:lnTo>
                  <a:lnTo>
                    <a:pt x="6709" y="812"/>
                  </a:lnTo>
                  <a:lnTo>
                    <a:pt x="6709" y="522"/>
                  </a:lnTo>
                  <a:lnTo>
                    <a:pt x="6803" y="522"/>
                  </a:lnTo>
                  <a:lnTo>
                    <a:pt x="6803" y="0"/>
                  </a:lnTo>
                  <a:lnTo>
                    <a:pt x="6803" y="0"/>
                  </a:lnTo>
                  <a:close/>
                </a:path>
              </a:pathLst>
            </a:custGeom>
            <a:solidFill>
              <a:srgbClr val="00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gray">
            <a:xfrm>
              <a:off x="0" y="6032715"/>
              <a:ext cx="9144000" cy="825285"/>
            </a:xfrm>
            <a:custGeom>
              <a:avLst/>
              <a:gdLst>
                <a:gd name="T0" fmla="*/ 6803 w 6803"/>
                <a:gd name="T1" fmla="*/ 614 h 614"/>
                <a:gd name="T2" fmla="*/ 6803 w 6803"/>
                <a:gd name="T3" fmla="*/ 0 h 614"/>
                <a:gd name="T4" fmla="*/ 6709 w 6803"/>
                <a:gd name="T5" fmla="*/ 0 h 614"/>
                <a:gd name="T6" fmla="*/ 6709 w 6803"/>
                <a:gd name="T7" fmla="*/ 290 h 614"/>
                <a:gd name="T8" fmla="*/ 0 w 6803"/>
                <a:gd name="T9" fmla="*/ 290 h 614"/>
                <a:gd name="T10" fmla="*/ 0 w 6803"/>
                <a:gd name="T11" fmla="*/ 614 h 614"/>
                <a:gd name="T12" fmla="*/ 6803 w 6803"/>
                <a:gd name="T13" fmla="*/ 61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03" h="614">
                  <a:moveTo>
                    <a:pt x="6803" y="614"/>
                  </a:moveTo>
                  <a:lnTo>
                    <a:pt x="6803" y="0"/>
                  </a:lnTo>
                  <a:lnTo>
                    <a:pt x="6709" y="0"/>
                  </a:lnTo>
                  <a:lnTo>
                    <a:pt x="6709" y="290"/>
                  </a:lnTo>
                  <a:lnTo>
                    <a:pt x="0" y="290"/>
                  </a:lnTo>
                  <a:lnTo>
                    <a:pt x="0" y="614"/>
                  </a:lnTo>
                  <a:lnTo>
                    <a:pt x="6803" y="61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0" y="1464076"/>
              <a:ext cx="9144000" cy="3876421"/>
            </a:xfrm>
            <a:custGeom>
              <a:avLst/>
              <a:gdLst>
                <a:gd name="T0" fmla="*/ 6709 w 6803"/>
                <a:gd name="T1" fmla="*/ 2360 h 2884"/>
                <a:gd name="T2" fmla="*/ 6709 w 6803"/>
                <a:gd name="T3" fmla="*/ 0 h 2884"/>
                <a:gd name="T4" fmla="*/ 0 w 6803"/>
                <a:gd name="T5" fmla="*/ 0 h 2884"/>
                <a:gd name="T6" fmla="*/ 0 w 6803"/>
                <a:gd name="T7" fmla="*/ 7 h 2884"/>
                <a:gd name="T8" fmla="*/ 6701 w 6803"/>
                <a:gd name="T9" fmla="*/ 7 h 2884"/>
                <a:gd name="T10" fmla="*/ 6701 w 6803"/>
                <a:gd name="T11" fmla="*/ 2884 h 2884"/>
                <a:gd name="T12" fmla="*/ 6803 w 6803"/>
                <a:gd name="T13" fmla="*/ 2884 h 2884"/>
                <a:gd name="T14" fmla="*/ 6803 w 6803"/>
                <a:gd name="T15" fmla="*/ 2360 h 2884"/>
                <a:gd name="T16" fmla="*/ 6709 w 6803"/>
                <a:gd name="T17" fmla="*/ 2360 h 2884"/>
                <a:gd name="T18" fmla="*/ 6709 w 6803"/>
                <a:gd name="T19" fmla="*/ 236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3" h="2884">
                  <a:moveTo>
                    <a:pt x="6709" y="2360"/>
                  </a:moveTo>
                  <a:lnTo>
                    <a:pt x="6709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701" y="7"/>
                  </a:lnTo>
                  <a:lnTo>
                    <a:pt x="6701" y="2884"/>
                  </a:lnTo>
                  <a:lnTo>
                    <a:pt x="6803" y="2884"/>
                  </a:lnTo>
                  <a:lnTo>
                    <a:pt x="6803" y="2360"/>
                  </a:lnTo>
                  <a:lnTo>
                    <a:pt x="6709" y="2360"/>
                  </a:lnTo>
                  <a:lnTo>
                    <a:pt x="6709" y="2360"/>
                  </a:lnTo>
                  <a:close/>
                </a:path>
              </a:pathLst>
            </a:custGeom>
            <a:solidFill>
              <a:srgbClr val="6B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gray">
            <a:xfrm>
              <a:off x="9017653" y="1464076"/>
              <a:ext cx="126347" cy="317210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 w="3175" algn="ctr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2146" tIns="61073" rIns="122146" bIns="61073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30329" y="250823"/>
            <a:ext cx="949325" cy="94932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346075"/>
            <a:ext cx="7058024" cy="9493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smtClean="0"/>
              <a:t>Headline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3" y="1627188"/>
            <a:ext cx="8207374" cy="4530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Text in Arial Regular 18pt</a:t>
            </a:r>
          </a:p>
          <a:p>
            <a:pPr lvl="1"/>
            <a:r>
              <a:rPr lang="en-US" noProof="0" smtClean="0"/>
              <a:t>First level</a:t>
            </a:r>
          </a:p>
          <a:p>
            <a:pPr lvl="2"/>
            <a:r>
              <a:rPr lang="en-US" noProof="0" smtClean="0"/>
              <a:t>Second level</a:t>
            </a:r>
          </a:p>
          <a:p>
            <a:pPr lvl="3"/>
            <a:r>
              <a:rPr lang="en-US" noProof="0" smtClean="0"/>
              <a:t>Third level</a:t>
            </a:r>
          </a:p>
          <a:p>
            <a:pPr lvl="4"/>
            <a:r>
              <a:rPr lang="en-US" noProof="0" smtClean="0"/>
              <a:t>Fourth level</a:t>
            </a:r>
            <a:endParaRPr lang="en-US" noProof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871379" y="6424613"/>
            <a:ext cx="6001156" cy="433386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• Bayer Group 4:3 Template • January 2016</a:t>
            </a: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361155" y="6424613"/>
            <a:ext cx="481807" cy="43338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t>Page </a:t>
            </a:r>
            <a:fld id="{87F334AE-4EAC-4C2D-A638-92A76F09FCC4}" type="slidenum">
              <a:rPr lang="en-US" smtClean="0">
                <a:solidFill>
                  <a:srgbClr val="676767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46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66700" algn="l" defTabSz="914400" rtl="0" eaLnBrk="1" latinLnBrk="0" hangingPunct="1">
        <a:spcBef>
          <a:spcPts val="300"/>
        </a:spcBef>
        <a:spcAft>
          <a:spcPts val="600"/>
        </a:spcAft>
        <a:buClr>
          <a:srgbClr val="6BC200"/>
        </a:buClr>
        <a:buSzPct val="11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5.xml"/><Relationship Id="rId7" Type="http://schemas.openxmlformats.org/officeDocument/2006/relationships/notesSlide" Target="../notesSlides/notesSlide7.xml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7.xml"/><Relationship Id="rId10" Type="http://schemas.openxmlformats.org/officeDocument/2006/relationships/image" Target="../media/image26.jpeg"/><Relationship Id="rId4" Type="http://schemas.openxmlformats.org/officeDocument/2006/relationships/tags" Target="../tags/tag6.xml"/><Relationship Id="rId9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jpeg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8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8.xml"/><Relationship Id="rId4" Type="http://schemas.openxmlformats.org/officeDocument/2006/relationships/chart" Target="../charts/char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entrez/eutils/elink.fcgi?dbfrom=pubmed&amp;retmode=ref&amp;cmd=prlinks&amp;id=18243177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83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827584" y="2492896"/>
            <a:ext cx="7644493" cy="830997"/>
          </a:xfrm>
        </p:spPr>
        <p:txBody>
          <a:bodyPr/>
          <a:lstStyle/>
          <a:p>
            <a:pPr algn="ctr"/>
            <a:r>
              <a:rPr lang="ru-RU" altLang="en-US" dirty="0" smtClean="0"/>
              <a:t>Аномальные маточные </a:t>
            </a:r>
            <a:r>
              <a:rPr lang="ru-RU" altLang="en-US" dirty="0" smtClean="0"/>
              <a:t>кровотечения</a:t>
            </a:r>
            <a:r>
              <a:rPr lang="en-US" altLang="en-US" dirty="0" smtClean="0"/>
              <a:t>.</a:t>
            </a:r>
            <a:br>
              <a:rPr lang="en-US" altLang="en-US" dirty="0" smtClean="0"/>
            </a:br>
            <a:r>
              <a:rPr lang="ru-RU" sz="2800" dirty="0"/>
              <a:t>Диагностика и поиск </a:t>
            </a:r>
            <a:r>
              <a:rPr lang="ru-RU" sz="2800" dirty="0" smtClean="0"/>
              <a:t>решений</a:t>
            </a:r>
            <a:r>
              <a:rPr lang="en-US" sz="2800" dirty="0"/>
              <a:t>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102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50825" y="549275"/>
            <a:ext cx="8229600" cy="719138"/>
          </a:xfrm>
        </p:spPr>
        <p:txBody>
          <a:bodyPr/>
          <a:lstStyle/>
          <a:p>
            <a:pPr eaLnBrk="1" hangingPunct="1"/>
            <a:r>
              <a:rPr lang="ru-RU" sz="2800" smtClean="0"/>
              <a:t>Принципы диагностики АМК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825" y="1628775"/>
            <a:ext cx="8642350" cy="7207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/>
              <a:t>Физикальное</a:t>
            </a:r>
            <a:r>
              <a:rPr lang="ru-RU" sz="1600" dirty="0"/>
              <a:t> обследование включает в себя: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825" y="3068638"/>
            <a:ext cx="4176713" cy="3240087"/>
          </a:xfrm>
          <a:prstGeom prst="roundRect">
            <a:avLst>
              <a:gd name="adj" fmla="val 878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Основные показатели: дыхание, ЧСС, АД и др.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Масса тела и ИМТ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Осмотр щитовидной железы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Осмотр кожи </a:t>
            </a:r>
            <a:br>
              <a:rPr lang="ru-RU" sz="1600" dirty="0"/>
            </a:br>
            <a:r>
              <a:rPr lang="ru-RU" sz="1600" dirty="0"/>
              <a:t>(бледность, синяки, </a:t>
            </a:r>
            <a:r>
              <a:rPr lang="ru-RU" sz="1600" dirty="0" err="1"/>
              <a:t>стрии</a:t>
            </a:r>
            <a:r>
              <a:rPr lang="ru-RU" sz="1600" dirty="0"/>
              <a:t>, петехии)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Осмотр живота (</a:t>
            </a:r>
            <a:r>
              <a:rPr lang="ru-RU" sz="1600" dirty="0" err="1"/>
              <a:t>гепатоспленомегалия</a:t>
            </a:r>
            <a:r>
              <a:rPr lang="ru-RU" sz="1600" dirty="0"/>
              <a:t>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463" y="3068638"/>
            <a:ext cx="4176712" cy="3240087"/>
          </a:xfrm>
          <a:prstGeom prst="roundRect">
            <a:avLst>
              <a:gd name="adj" fmla="val 93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Осмотр вульвы, влагалища, шейки матки, ануса и мочеиспускательного канала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 err="1"/>
              <a:t>Бимануальное</a:t>
            </a:r>
            <a:r>
              <a:rPr lang="ru-RU" sz="1600" dirty="0"/>
              <a:t> обследование матки и придатков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Ректальное обследование при подозрении на кровотечение из прямой кишки или риске сопутствующей патологии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Тесты: мазок по </a:t>
            </a:r>
            <a:r>
              <a:rPr lang="ru-RU" sz="1600" dirty="0" err="1"/>
              <a:t>Папаниколау</a:t>
            </a:r>
            <a:r>
              <a:rPr lang="ru-RU" sz="1600" dirty="0"/>
              <a:t>, при вероятности наличия ИППП – </a:t>
            </a:r>
            <a:r>
              <a:rPr lang="ru-RU" sz="1600" dirty="0" err="1"/>
              <a:t>бакпосев</a:t>
            </a:r>
            <a:r>
              <a:rPr lang="ru-RU" sz="1600" dirty="0"/>
              <a:t> из цервикального канала</a:t>
            </a:r>
          </a:p>
        </p:txBody>
      </p:sp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611188" y="2708275"/>
            <a:ext cx="3240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Общая оценка</a:t>
            </a: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4787900" y="2708275"/>
            <a:ext cx="4032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Гинекологическое обследование</a:t>
            </a:r>
          </a:p>
        </p:txBody>
      </p:sp>
      <p:sp>
        <p:nvSpPr>
          <p:cNvPr id="22536" name="Прямоугольник 7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96336" y="188640"/>
            <a:ext cx="1440160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058025" cy="949325"/>
          </a:xfrm>
        </p:spPr>
        <p:txBody>
          <a:bodyPr/>
          <a:lstStyle/>
          <a:p>
            <a:pPr eaLnBrk="1" hangingPunct="1"/>
            <a:r>
              <a:rPr lang="ru-RU" sz="2800" smtClean="0"/>
              <a:t>Принципы диагностики АМК: </a:t>
            </a:r>
            <a:br>
              <a:rPr lang="ru-RU" sz="2800" smtClean="0"/>
            </a:br>
            <a:r>
              <a:rPr lang="ru-RU" sz="2800" smtClean="0"/>
              <a:t>Визуализация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989138"/>
            <a:ext cx="8642350" cy="2520950"/>
          </a:xfrm>
        </p:spPr>
        <p:txBody>
          <a:bodyPr rtlCol="0">
            <a:normAutofit fontScale="85000" lnSpcReduction="10000"/>
          </a:bodyPr>
          <a:lstStyle/>
          <a:p>
            <a:pPr marL="28575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ru-RU" b="1" dirty="0" err="1" smtClean="0"/>
              <a:t>Визуализационные</a:t>
            </a:r>
            <a:r>
              <a:rPr lang="ru-RU" b="1" dirty="0" smtClean="0"/>
              <a:t> исследования при АМК показаны в случаях:</a:t>
            </a:r>
          </a:p>
          <a:p>
            <a:pPr marL="552450" lvl="1" indent="-285750" eaLnBrk="1" fontAlgn="auto" hangingPunct="1">
              <a:buFont typeface="Arial" pitchFamily="34" charset="0"/>
              <a:buChar char="•"/>
              <a:defRPr/>
            </a:pPr>
            <a:r>
              <a:rPr lang="ru-RU" dirty="0" smtClean="0"/>
              <a:t>Когда при осмотре выявлены структурные причины кровотечения</a:t>
            </a:r>
          </a:p>
          <a:p>
            <a:pPr marL="552450" lvl="1" indent="-285750" eaLnBrk="1" fontAlgn="auto" hangingPunct="1">
              <a:buFont typeface="Arial" pitchFamily="34" charset="0"/>
              <a:buChar char="•"/>
              <a:defRPr/>
            </a:pPr>
            <a:r>
              <a:rPr lang="ru-RU" dirty="0" smtClean="0"/>
              <a:t>Неэффективности консервативного лечения</a:t>
            </a:r>
          </a:p>
          <a:p>
            <a:pPr marL="552450" lvl="1" indent="-285750" eaLnBrk="1" fontAlgn="auto" hangingPunct="1">
              <a:buFont typeface="Arial" pitchFamily="34" charset="0"/>
              <a:buChar char="•"/>
              <a:defRPr/>
            </a:pPr>
            <a:r>
              <a:rPr lang="ru-RU" dirty="0" smtClean="0"/>
              <a:t>Риске малигнизации</a:t>
            </a:r>
          </a:p>
          <a:p>
            <a:pPr marL="28575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ru-RU" dirty="0"/>
              <a:t>Если пациентке показана визуализация </a:t>
            </a:r>
            <a:r>
              <a:rPr lang="ru-RU" dirty="0" smtClean="0"/>
              <a:t>при АМК</a:t>
            </a:r>
            <a:r>
              <a:rPr lang="ru-RU" dirty="0"/>
              <a:t>, </a:t>
            </a:r>
            <a:r>
              <a:rPr lang="ru-RU" b="1" dirty="0" err="1"/>
              <a:t>трансвагинальное</a:t>
            </a:r>
            <a:r>
              <a:rPr lang="ru-RU" b="1" dirty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УЗИ </a:t>
            </a:r>
            <a:r>
              <a:rPr lang="ru-RU" b="1" dirty="0"/>
              <a:t>должно быть </a:t>
            </a:r>
            <a:r>
              <a:rPr lang="ru-RU" b="1" dirty="0" smtClean="0"/>
              <a:t>первым </a:t>
            </a:r>
            <a:r>
              <a:rPr lang="ru-RU" b="1" dirty="0"/>
              <a:t>диагностическим методом </a:t>
            </a:r>
            <a:r>
              <a:rPr lang="ru-RU" b="1" dirty="0" smtClean="0"/>
              <a:t>выбора </a:t>
            </a:r>
            <a:r>
              <a:rPr lang="ru-RU" dirty="0" smtClean="0"/>
              <a:t>(</a:t>
            </a:r>
            <a:r>
              <a:rPr lang="en-US" dirty="0"/>
              <a:t>I</a:t>
            </a:r>
            <a:r>
              <a:rPr lang="en-US" dirty="0" smtClean="0"/>
              <a:t>-A)</a:t>
            </a:r>
          </a:p>
          <a:p>
            <a:pPr marL="28575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ru-RU" dirty="0"/>
              <a:t>Солевая </a:t>
            </a:r>
            <a:r>
              <a:rPr lang="ru-RU" dirty="0" err="1"/>
              <a:t>инфузионная</a:t>
            </a:r>
            <a:r>
              <a:rPr lang="ru-RU" dirty="0"/>
              <a:t> </a:t>
            </a:r>
            <a:r>
              <a:rPr lang="ru-RU" dirty="0" err="1" smtClean="0"/>
              <a:t>соногистерография</a:t>
            </a:r>
            <a:r>
              <a:rPr lang="ru-RU" dirty="0" smtClean="0"/>
              <a:t> </a:t>
            </a:r>
            <a:r>
              <a:rPr lang="ru-RU" dirty="0"/>
              <a:t>и диагностическая </a:t>
            </a:r>
            <a:r>
              <a:rPr lang="ru-RU" dirty="0" err="1"/>
              <a:t>гистероскопия</a:t>
            </a:r>
            <a:r>
              <a:rPr lang="ru-RU" dirty="0"/>
              <a:t> </a:t>
            </a:r>
            <a:r>
              <a:rPr lang="ru-RU" dirty="0" smtClean="0"/>
              <a:t>должны </a:t>
            </a:r>
            <a:r>
              <a:rPr lang="ru-RU" dirty="0"/>
              <a:t>применяться для диагностики и </a:t>
            </a:r>
            <a:r>
              <a:rPr lang="ru-RU" dirty="0" smtClean="0"/>
              <a:t>описания</a:t>
            </a:r>
            <a:r>
              <a:rPr lang="en-US" dirty="0" smtClean="0"/>
              <a:t> </a:t>
            </a:r>
            <a:r>
              <a:rPr lang="ru-RU" b="1" dirty="0" smtClean="0"/>
              <a:t>дискретных </a:t>
            </a:r>
            <a:r>
              <a:rPr lang="ru-RU" b="1" dirty="0"/>
              <a:t>внутриматочных аномалий,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таких</a:t>
            </a:r>
            <a:r>
              <a:rPr lang="en-US" b="1" dirty="0" smtClean="0"/>
              <a:t> </a:t>
            </a:r>
            <a:r>
              <a:rPr lang="ru-RU" b="1" dirty="0" smtClean="0"/>
              <a:t>как, например, </a:t>
            </a:r>
            <a:r>
              <a:rPr lang="ru-RU" b="1" dirty="0"/>
              <a:t>подслизистая миома </a:t>
            </a:r>
            <a:r>
              <a:rPr lang="ru-RU" dirty="0"/>
              <a:t>(I-А).</a:t>
            </a:r>
          </a:p>
        </p:txBody>
      </p:sp>
      <p:sp>
        <p:nvSpPr>
          <p:cNvPr id="24580" name="Прямоугольник 6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668344" y="188640"/>
            <a:ext cx="1296144" cy="115212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7058025" cy="949325"/>
          </a:xfrm>
        </p:spPr>
        <p:txBody>
          <a:bodyPr/>
          <a:lstStyle/>
          <a:p>
            <a:pPr eaLnBrk="1" hangingPunct="1"/>
            <a:r>
              <a:rPr lang="ru-RU" sz="2800" smtClean="0"/>
              <a:t>Принципы диагностики АМК: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Оценка эндометрия и биопсия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250825" y="1987550"/>
            <a:ext cx="8642350" cy="2665413"/>
          </a:xfrm>
        </p:spPr>
        <p:txBody>
          <a:bodyPr/>
          <a:lstStyle/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smtClean="0"/>
              <a:t>Биопсия эндометрия при кровотечении</a:t>
            </a:r>
            <a:r>
              <a:rPr lang="en-US" smtClean="0"/>
              <a:t> </a:t>
            </a:r>
            <a:r>
              <a:rPr lang="ru-RU" smtClean="0"/>
              <a:t>показана женщинам старше 40 лет или при</a:t>
            </a:r>
            <a:r>
              <a:rPr lang="en-US" smtClean="0"/>
              <a:t> </a:t>
            </a:r>
            <a:r>
              <a:rPr lang="ru-RU" smtClean="0"/>
              <a:t>отсутствии эффекта медикаментозной терапии, а также молодым женщинам с факторами</a:t>
            </a:r>
            <a:r>
              <a:rPr lang="en-US" smtClean="0"/>
              <a:t> </a:t>
            </a:r>
            <a:r>
              <a:rPr lang="ru-RU" smtClean="0"/>
              <a:t>риска рака эндометрия (II-2A)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smtClean="0"/>
              <a:t>Офисная биопсия эндометрия должна заменить дилятацию и выскабливания полости</a:t>
            </a:r>
            <a:r>
              <a:rPr lang="en-US" smtClean="0"/>
              <a:t> </a:t>
            </a:r>
            <a:r>
              <a:rPr lang="ru-RU" smtClean="0"/>
              <a:t>матки в качестве начальной оценки состояния эндометрия для этих женщин (II-2A)</a:t>
            </a:r>
            <a:endParaRPr lang="en-US" smtClean="0"/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smtClean="0"/>
              <a:t>Биопсию очаговых поражений эндометрия</a:t>
            </a:r>
            <a:r>
              <a:rPr lang="en-US" smtClean="0"/>
              <a:t> </a:t>
            </a:r>
            <a:r>
              <a:rPr lang="ru-RU" smtClean="0"/>
              <a:t>следует выполнять под контролем гистероскопии (II-2A).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4868863"/>
            <a:ext cx="8642350" cy="831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Дилатация и выскабливания больше не является стандартом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первоначальной оценки</a:t>
            </a:r>
            <a:r>
              <a:rPr lang="en-US" sz="1600" b="1" dirty="0"/>
              <a:t> </a:t>
            </a:r>
            <a:r>
              <a:rPr lang="ru-RU" sz="1600" b="1" dirty="0"/>
              <a:t>эндометрия. Это слепая процедура,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риск осложнений которой похож на таковой при </a:t>
            </a:r>
            <a:r>
              <a:rPr lang="ru-RU" sz="1600" b="1" dirty="0" err="1"/>
              <a:t>гистероскопии</a:t>
            </a:r>
            <a:r>
              <a:rPr lang="ru-RU" sz="1600" b="1" dirty="0"/>
              <a:t>.</a:t>
            </a:r>
          </a:p>
        </p:txBody>
      </p:sp>
      <p:sp>
        <p:nvSpPr>
          <p:cNvPr id="25605" name="Прямоугольник 7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41343" y="188640"/>
            <a:ext cx="1368152" cy="10801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Принципы диагностики АМК: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Оценка эндометрия и биопсия</a:t>
            </a:r>
          </a:p>
        </p:txBody>
      </p:sp>
      <p:sp>
        <p:nvSpPr>
          <p:cNvPr id="26626" name="Объект 2"/>
          <p:cNvSpPr>
            <a:spLocks noGrp="1"/>
          </p:cNvSpPr>
          <p:nvPr>
            <p:ph idx="4294967295"/>
          </p:nvPr>
        </p:nvSpPr>
        <p:spPr>
          <a:xfrm>
            <a:off x="250825" y="1987550"/>
            <a:ext cx="8642350" cy="2665413"/>
          </a:xfrm>
        </p:spPr>
        <p:txBody>
          <a:bodyPr/>
          <a:lstStyle/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smtClean="0"/>
              <a:t>Биопсия эндометрия при кровотечении</a:t>
            </a:r>
            <a:r>
              <a:rPr lang="en-US" smtClean="0"/>
              <a:t> </a:t>
            </a:r>
            <a:r>
              <a:rPr lang="ru-RU" smtClean="0"/>
              <a:t>показана женщинам старше 40 лет или при</a:t>
            </a:r>
            <a:r>
              <a:rPr lang="en-US" smtClean="0"/>
              <a:t> </a:t>
            </a:r>
            <a:r>
              <a:rPr lang="ru-RU" smtClean="0"/>
              <a:t>отсутствии эффекта медикаментозной терапии, а также молодым женщинам с факторами</a:t>
            </a:r>
            <a:r>
              <a:rPr lang="en-US" smtClean="0"/>
              <a:t> </a:t>
            </a:r>
            <a:r>
              <a:rPr lang="ru-RU" smtClean="0"/>
              <a:t>риска рака эндометрия (II-2A)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smtClean="0"/>
              <a:t>Офисная биопсия эндометрия должна заменить дилятацию и выскабливания полости</a:t>
            </a:r>
            <a:r>
              <a:rPr lang="en-US" smtClean="0"/>
              <a:t> </a:t>
            </a:r>
            <a:r>
              <a:rPr lang="ru-RU" smtClean="0"/>
              <a:t>матки в качестве начальной оценки состояния эндометрия для этих женщин (II-2A)</a:t>
            </a:r>
            <a:endParaRPr lang="en-US" smtClean="0"/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smtClean="0"/>
              <a:t>Биопсию очаговых поражений эндометрия</a:t>
            </a:r>
            <a:r>
              <a:rPr lang="en-US" smtClean="0"/>
              <a:t> </a:t>
            </a:r>
            <a:r>
              <a:rPr lang="ru-RU" smtClean="0"/>
              <a:t>следует выполнять под контролем гистероскопии (II-2A).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4868863"/>
            <a:ext cx="8642350" cy="831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Дилатация и выскабливания больше не является стандартом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первоначальной оценки</a:t>
            </a:r>
            <a:r>
              <a:rPr lang="en-US" sz="1600" b="1" dirty="0"/>
              <a:t> </a:t>
            </a:r>
            <a:r>
              <a:rPr lang="ru-RU" sz="1600" b="1" dirty="0"/>
              <a:t>эндометрия. Это слепая процедура,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риск осложнений которой похож на таковой при </a:t>
            </a:r>
            <a:r>
              <a:rPr lang="ru-RU" sz="1600" b="1" dirty="0" err="1"/>
              <a:t>гистероскопии</a:t>
            </a:r>
            <a:r>
              <a:rPr lang="ru-RU" sz="1600" b="1" dirty="0"/>
              <a:t>.</a:t>
            </a:r>
          </a:p>
        </p:txBody>
      </p:sp>
      <p:sp>
        <p:nvSpPr>
          <p:cNvPr id="26628" name="Прямоугольник 7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pic>
        <p:nvPicPr>
          <p:cNvPr id="95238" name="Picture 6" descr="wb0175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838"/>
            <a:ext cx="91440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 bwMode="auto">
          <a:xfrm>
            <a:off x="7668344" y="188640"/>
            <a:ext cx="1224831" cy="115212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>
            <a:noAutofit/>
          </a:bodyPr>
          <a:lstStyle/>
          <a:p>
            <a:r>
              <a:rPr lang="ru-RU" sz="2800" dirty="0" smtClean="0"/>
              <a:t>Тактика ведения может зависеть от репродуктивных планов женщины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988840"/>
            <a:ext cx="568863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FFFFFF"/>
                </a:solidFill>
              </a:rPr>
              <a:t>Необходимо купирование дисменореи и уменьшение кровопотери</a:t>
            </a:r>
            <a:endParaRPr lang="ru-RU" sz="1400" dirty="0">
              <a:solidFill>
                <a:srgbClr val="FFFFFF"/>
              </a:solidFill>
            </a:endParaRPr>
          </a:p>
        </p:txBody>
      </p:sp>
      <p:cxnSp>
        <p:nvCxnSpPr>
          <p:cNvPr id="6" name="Прямая со стрелкой 5"/>
          <p:cNvCxnSpPr>
            <a:stCxn id="4" idx="2"/>
            <a:endCxn id="7" idx="0"/>
          </p:cNvCxnSpPr>
          <p:nvPr/>
        </p:nvCxnSpPr>
        <p:spPr>
          <a:xfrm>
            <a:off x="4535996" y="2348880"/>
            <a:ext cx="0" cy="5784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91680" y="2927285"/>
            <a:ext cx="5688632" cy="285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FFFFFF"/>
                </a:solidFill>
              </a:rPr>
              <a:t>Пациентка считает репродуктивную функцию выполненной</a:t>
            </a:r>
            <a:endParaRPr lang="ru-RU" sz="1400" dirty="0">
              <a:solidFill>
                <a:srgbClr val="FFFFFF"/>
              </a:solidFill>
            </a:endParaRPr>
          </a:p>
        </p:txBody>
      </p:sp>
      <p:cxnSp>
        <p:nvCxnSpPr>
          <p:cNvPr id="8" name="Прямая со стрелкой 7"/>
          <p:cNvCxnSpPr>
            <a:stCxn id="7" idx="2"/>
            <a:endCxn id="19" idx="0"/>
          </p:cNvCxnSpPr>
          <p:nvPr/>
        </p:nvCxnSpPr>
        <p:spPr>
          <a:xfrm flipH="1">
            <a:off x="2681790" y="3212976"/>
            <a:ext cx="185420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7" idx="2"/>
            <a:endCxn id="28" idx="1"/>
          </p:cNvCxnSpPr>
          <p:nvPr/>
        </p:nvCxnSpPr>
        <p:spPr>
          <a:xfrm>
            <a:off x="4535996" y="3212976"/>
            <a:ext cx="2296580" cy="2362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27584" y="4149080"/>
            <a:ext cx="37084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FFFFFF"/>
                </a:solidFill>
              </a:rPr>
              <a:t>Пациентка желает (имеет возможность) использовать пероральные препараты</a:t>
            </a:r>
            <a:endParaRPr lang="ru-RU" sz="1400" dirty="0">
              <a:solidFill>
                <a:srgbClr val="FFFFFF"/>
              </a:solidFill>
            </a:endParaRPr>
          </a:p>
        </p:txBody>
      </p:sp>
      <p:cxnSp>
        <p:nvCxnSpPr>
          <p:cNvPr id="21" name="Прямая со стрелкой 20"/>
          <p:cNvCxnSpPr>
            <a:stCxn id="19" idx="2"/>
            <a:endCxn id="30" idx="7"/>
          </p:cNvCxnSpPr>
          <p:nvPr/>
        </p:nvCxnSpPr>
        <p:spPr>
          <a:xfrm flipH="1">
            <a:off x="2038403" y="4653136"/>
            <a:ext cx="643387" cy="99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9" idx="2"/>
            <a:endCxn id="29" idx="1"/>
          </p:cNvCxnSpPr>
          <p:nvPr/>
        </p:nvCxnSpPr>
        <p:spPr>
          <a:xfrm>
            <a:off x="2681790" y="4653136"/>
            <a:ext cx="784531" cy="99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6516216" y="5437348"/>
            <a:ext cx="2160240" cy="943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FFFFFF"/>
                </a:solidFill>
              </a:rPr>
              <a:t>Рассмотреть возможность применения </a:t>
            </a:r>
            <a:r>
              <a:rPr lang="ru-RU" sz="1200" dirty="0" err="1" smtClean="0">
                <a:solidFill>
                  <a:srgbClr val="FFFFFF"/>
                </a:solidFill>
              </a:rPr>
              <a:t>диеногеста</a:t>
            </a:r>
            <a:r>
              <a:rPr lang="ru-RU" sz="1200" dirty="0" smtClean="0">
                <a:solidFill>
                  <a:srgbClr val="FFFFFF"/>
                </a:solidFill>
              </a:rPr>
              <a:t>, </a:t>
            </a:r>
            <a:r>
              <a:rPr lang="en-US" sz="1200" dirty="0" smtClean="0">
                <a:solidFill>
                  <a:srgbClr val="FFFFFF"/>
                </a:solidFill>
              </a:rPr>
              <a:t/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ru-RU" sz="1200" dirty="0" smtClean="0">
                <a:solidFill>
                  <a:srgbClr val="FFFFFF"/>
                </a:solidFill>
              </a:rPr>
              <a:t>2 мг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140716" y="5517232"/>
            <a:ext cx="2223372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FFFFFF"/>
                </a:solidFill>
              </a:rPr>
              <a:t>Рассмотреть возможность применения ЛНГ-ВМС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51520" y="5517232"/>
            <a:ext cx="209346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FFFFFF"/>
                </a:solidFill>
              </a:rPr>
              <a:t>Рассмотреть возможность приема КОК с Э2В/ДНГ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16016" y="3409255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676767"/>
                </a:solidFill>
                <a:latin typeface="Arial"/>
                <a:cs typeface="+mn-cs"/>
              </a:rPr>
              <a:t>Нет, есть репродуктивные планы</a:t>
            </a:r>
            <a:endParaRPr lang="ru-RU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03648" y="3409255"/>
            <a:ext cx="2361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676767"/>
                </a:solidFill>
                <a:latin typeface="Arial"/>
                <a:cs typeface="+mn-cs"/>
              </a:rPr>
              <a:t>Да, нужна контрацепция</a:t>
            </a:r>
            <a:endParaRPr lang="ru-RU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43808" y="4995259"/>
            <a:ext cx="113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Нет</a:t>
            </a:r>
            <a:endParaRPr lang="ru-RU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8031" y="4995259"/>
            <a:ext cx="113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Да</a:t>
            </a:r>
            <a:endParaRPr lang="ru-RU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524328" y="188640"/>
            <a:ext cx="1368152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62608271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7058025" cy="949325"/>
          </a:xfrm>
        </p:spPr>
        <p:txBody>
          <a:bodyPr/>
          <a:lstStyle/>
          <a:p>
            <a:pPr eaLnBrk="1" hangingPunct="1"/>
            <a:r>
              <a:rPr lang="ru-RU" sz="2800" smtClean="0"/>
              <a:t>Принципы лечения АМК: </a:t>
            </a:r>
            <a:br>
              <a:rPr lang="ru-RU" sz="2800" smtClean="0"/>
            </a:br>
            <a:r>
              <a:rPr lang="ru-RU" sz="2800" smtClean="0"/>
              <a:t>Медикаментозная терапия</a:t>
            </a:r>
          </a:p>
        </p:txBody>
      </p:sp>
      <p:graphicFrame>
        <p:nvGraphicFramePr>
          <p:cNvPr id="30753" name="Group 33"/>
          <p:cNvGraphicFramePr>
            <a:graphicFrameLocks noGrp="1"/>
          </p:cNvGraphicFramePr>
          <p:nvPr/>
        </p:nvGraphicFramePr>
        <p:xfrm>
          <a:off x="323850" y="1697038"/>
          <a:ext cx="5832475" cy="2832735"/>
        </p:xfrm>
        <a:graphic>
          <a:graphicData uri="http://schemas.openxmlformats.org/drawingml/2006/table">
            <a:tbl>
              <a:tblPr/>
              <a:tblGrid>
                <a:gridCol w="2879725"/>
                <a:gridCol w="29527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Гормональные препараты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Негормональные препараты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НПВП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BE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ЛНГ-ВМС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Антифибринолитики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Оральные прогестины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67676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BE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ДМПА (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Депо медроксипрогестерона ацетата)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67676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Даназол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67676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BE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76767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аГнРГ (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Агонисты гонадотропин-рилизинг гормона)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67676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</a:tr>
            </a:tbl>
          </a:graphicData>
        </a:graphic>
      </p:graphicFrame>
      <p:sp>
        <p:nvSpPr>
          <p:cNvPr id="27677" name="Прямоугольник 7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sp>
        <p:nvSpPr>
          <p:cNvPr id="10" name="Прямоугольник 9"/>
          <p:cNvSpPr/>
          <p:nvPr/>
        </p:nvSpPr>
        <p:spPr>
          <a:xfrm>
            <a:off x="269875" y="4868863"/>
            <a:ext cx="8623300" cy="1077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Лечение следует проводить с учетом терапевтических целей конкретной женщины, ее желания использовать контрацепцию, сопутствующих заболеваний и переносимости побочных эффектов. Учет этих факторов будет содействовать соблюдению пациенткой лечения и максимизирует вероятность терапевтического успеха (III).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96336" y="188640"/>
            <a:ext cx="1296839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7058025" cy="949325"/>
          </a:xfrm>
        </p:spPr>
        <p:txBody>
          <a:bodyPr/>
          <a:lstStyle/>
          <a:p>
            <a:pPr eaLnBrk="1" hangingPunct="1"/>
            <a:r>
              <a:rPr lang="ru-RU" sz="2800" smtClean="0"/>
              <a:t>Принципы лечения АМК: </a:t>
            </a:r>
            <a:br>
              <a:rPr lang="ru-RU" sz="2800" smtClean="0"/>
            </a:br>
            <a:r>
              <a:rPr lang="ru-RU" sz="2800" smtClean="0"/>
              <a:t>Медикаментозная терапия</a:t>
            </a:r>
          </a:p>
        </p:txBody>
      </p:sp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250825" y="1989138"/>
            <a:ext cx="86423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600"/>
              <a:t>Негормональные препараты, такие как НПВП и антифибринолитики, могут эффективно применяться для лечения тяжелых менструальных кровотечений, которые являются циклическими или предсказуемыми во времени (I-А).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600"/>
              <a:t>КОК, ДМПА и ЛНГ-ВМС значительно уменьшают менструальные кровотечения и должны быть использованы для лечения женщин с АМК, желающих получить эффективную контрацепцию (</a:t>
            </a:r>
            <a:r>
              <a:rPr lang="en-US" sz="1600"/>
              <a:t>I-</a:t>
            </a:r>
            <a:r>
              <a:rPr lang="ru-RU" sz="1600"/>
              <a:t>А).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600"/>
              <a:t>Циклические прогестины, принимаемые в лютеиновой фазе, </a:t>
            </a:r>
            <a:br>
              <a:rPr lang="ru-RU" sz="1600"/>
            </a:br>
            <a:r>
              <a:rPr lang="ru-RU" sz="1600"/>
              <a:t>неэффективно уменьшают кровопотерю и, следовательно, не должны использоваться в качестве специфического лечения тяжелых менструальных кровотечений (I-Е).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600"/>
              <a:t>Даназол и агонисты ГнРГ эффективно уменьшают менструальные кровотечения и могут быть использованы в случаях, когда другие медицинские или хирургические методы лечения потерпели неудачу или противопоказаны (I-C).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600"/>
              <a:t>Пациентки, принимающие агонисты ГнРГ в течение более 6 месяцев, должны дополнительно получать гормональную </a:t>
            </a:r>
            <a:r>
              <a:rPr lang="en-US" sz="1600" i="1"/>
              <a:t>add-back</a:t>
            </a:r>
            <a:r>
              <a:rPr lang="ru-RU" sz="1600"/>
              <a:t> терапию, если только она уже не была назначена с момента начала приема агонистов ГнРГ (I-А).</a:t>
            </a:r>
          </a:p>
        </p:txBody>
      </p:sp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24328" y="188640"/>
            <a:ext cx="1368847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Выбранный метод лечения должен соответствовать ряду критериев: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0322" y="1705980"/>
            <a:ext cx="5544616" cy="1146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ru-RU" dirty="0" smtClean="0">
                <a:solidFill>
                  <a:srgbClr val="676767"/>
                </a:solidFill>
              </a:rPr>
              <a:t>Уменьшение менструальной кровопотери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ru-RU" dirty="0" smtClean="0">
                <a:solidFill>
                  <a:srgbClr val="676767"/>
                </a:solidFill>
              </a:rPr>
              <a:t>Благоприятный профиль переносимости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ru-RU" dirty="0" smtClean="0">
                <a:solidFill>
                  <a:srgbClr val="676767"/>
                </a:solidFill>
              </a:rPr>
              <a:t>Минимальное влияние на метаболизм и гемостаз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573016"/>
            <a:ext cx="3600400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</a:rPr>
              <a:t>Есть желание и возможность принимать таблетки ежедневно </a:t>
            </a:r>
            <a:endParaRPr lang="ru-RU" dirty="0">
              <a:solidFill>
                <a:srgbClr val="6767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3573016"/>
            <a:ext cx="3600400" cy="1080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</a:rPr>
              <a:t>Нет желания принимать </a:t>
            </a:r>
            <a:r>
              <a:rPr lang="ru-RU" dirty="0">
                <a:solidFill>
                  <a:srgbClr val="676767"/>
                </a:solidFill>
              </a:rPr>
              <a:t>таблетки ежедневно </a:t>
            </a:r>
            <a:r>
              <a:rPr lang="ru-RU" dirty="0" smtClean="0">
                <a:solidFill>
                  <a:srgbClr val="676767"/>
                </a:solidFill>
              </a:rPr>
              <a:t>или наличие противопоказаний к эстрогенам</a:t>
            </a:r>
            <a:endParaRPr lang="ru-RU" dirty="0">
              <a:solidFill>
                <a:srgbClr val="676767"/>
              </a:solidFill>
            </a:endParaRPr>
          </a:p>
        </p:txBody>
      </p:sp>
      <p:cxnSp>
        <p:nvCxnSpPr>
          <p:cNvPr id="7" name="Прямая соединительная линия 6"/>
          <p:cNvCxnSpPr>
            <a:stCxn id="3" idx="2"/>
            <a:endCxn id="4" idx="0"/>
          </p:cNvCxnSpPr>
          <p:nvPr/>
        </p:nvCxnSpPr>
        <p:spPr>
          <a:xfrm flipH="1">
            <a:off x="2267744" y="2852935"/>
            <a:ext cx="2294886" cy="7200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3" idx="2"/>
            <a:endCxn id="5" idx="0"/>
          </p:cNvCxnSpPr>
          <p:nvPr/>
        </p:nvCxnSpPr>
        <p:spPr>
          <a:xfrm>
            <a:off x="4562630" y="2852935"/>
            <a:ext cx="2313626" cy="7200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220072" y="4797152"/>
            <a:ext cx="3312368" cy="1440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ЛНГ-ВМС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11560" y="4797152"/>
            <a:ext cx="3312368" cy="144016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Комбинация </a:t>
            </a:r>
            <a:r>
              <a:rPr lang="ru-RU" dirty="0" err="1" smtClean="0">
                <a:solidFill>
                  <a:srgbClr val="FFFFFF"/>
                </a:solidFill>
              </a:rPr>
              <a:t>эстрадиола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  <a:r>
              <a:rPr lang="ru-RU" dirty="0" err="1" smtClean="0">
                <a:solidFill>
                  <a:srgbClr val="FFFFFF"/>
                </a:solidFill>
              </a:rPr>
              <a:t>валерата</a:t>
            </a:r>
            <a:r>
              <a:rPr lang="ru-RU" dirty="0" smtClean="0">
                <a:solidFill>
                  <a:srgbClr val="FFFFFF"/>
                </a:solidFill>
              </a:rPr>
              <a:t> и </a:t>
            </a:r>
            <a:r>
              <a:rPr lang="ru-RU" dirty="0" err="1" smtClean="0">
                <a:solidFill>
                  <a:srgbClr val="FFFFFF"/>
                </a:solidFill>
              </a:rPr>
              <a:t>диеногеста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524328" y="188640"/>
            <a:ext cx="1440160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7223113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7058025" cy="949325"/>
          </a:xfrm>
        </p:spPr>
        <p:txBody>
          <a:bodyPr/>
          <a:lstStyle/>
          <a:p>
            <a:pPr eaLnBrk="1" hangingPunct="1"/>
            <a:r>
              <a:rPr lang="ru-RU" sz="2800" smtClean="0"/>
              <a:t>Принципы лечения АМК: </a:t>
            </a:r>
            <a:br>
              <a:rPr lang="ru-RU" sz="2800" smtClean="0"/>
            </a:br>
            <a:r>
              <a:rPr lang="ru-RU" sz="2800" smtClean="0"/>
              <a:t>Хирургическое лечение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1984375"/>
            <a:ext cx="86423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ru-RU" b="1" dirty="0">
                <a:latin typeface="+mn-lt"/>
                <a:cs typeface="+mn-cs"/>
              </a:rPr>
              <a:t>Показания к хирургическому лечению женщин с АМК включают: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Неэффективность медикаментозной терапии;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Невозможность применения лекарственной терапии (из-за побочных эффектов, противопоказаний);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Выраженная анемия;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Влияние на качество жизни;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+mn-lt"/>
                <a:cs typeface="+mn-cs"/>
              </a:rPr>
              <a:t>Сопутствующая патология матки </a:t>
            </a:r>
            <a:br>
              <a:rPr lang="ru-RU" dirty="0">
                <a:latin typeface="+mn-lt"/>
                <a:cs typeface="+mn-cs"/>
              </a:rPr>
            </a:br>
            <a:r>
              <a:rPr lang="ru-RU" dirty="0">
                <a:latin typeface="+mn-lt"/>
                <a:cs typeface="+mn-cs"/>
              </a:rPr>
              <a:t>(миома матки больших размеров, гиперплазия эндометрия).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825" y="4943475"/>
            <a:ext cx="8642350" cy="6461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Улучшение качества жизни женщины является конечной целью лечения, которую можно достичь, достигнув </a:t>
            </a:r>
            <a:r>
              <a:rPr lang="ru-RU" dirty="0" err="1"/>
              <a:t>эуменорреи</a:t>
            </a:r>
            <a:r>
              <a:rPr lang="ru-RU" dirty="0"/>
              <a:t> или </a:t>
            </a:r>
            <a:r>
              <a:rPr lang="ru-RU" dirty="0" err="1"/>
              <a:t>аменорреи</a:t>
            </a:r>
            <a:r>
              <a:rPr lang="ru-RU" dirty="0"/>
              <a:t>.</a:t>
            </a:r>
          </a:p>
        </p:txBody>
      </p:sp>
      <p:sp>
        <p:nvSpPr>
          <p:cNvPr id="29701" name="Прямоугольник 5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24328" y="188640"/>
            <a:ext cx="1440160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Принципы лечения АМК: </a:t>
            </a:r>
            <a:br>
              <a:rPr lang="ru-RU" sz="2400" dirty="0"/>
            </a:br>
            <a:r>
              <a:rPr lang="ru-RU" sz="2400" dirty="0"/>
              <a:t>Хирургическое лечение</a:t>
            </a:r>
          </a:p>
        </p:txBody>
      </p:sp>
      <p:grpSp>
        <p:nvGrpSpPr>
          <p:cNvPr id="6" name="Gruppieren 18"/>
          <p:cNvGrpSpPr/>
          <p:nvPr/>
        </p:nvGrpSpPr>
        <p:grpSpPr bwMode="gray">
          <a:xfrm>
            <a:off x="2299805" y="1775250"/>
            <a:ext cx="3856371" cy="1771735"/>
            <a:chOff x="3728621" y="1627637"/>
            <a:chExt cx="4947067" cy="1238400"/>
          </a:xfrm>
        </p:grpSpPr>
        <p:sp>
          <p:nvSpPr>
            <p:cNvPr id="7" name="Inhaltsplatzhalter 21"/>
            <p:cNvSpPr txBox="1">
              <a:spLocks/>
            </p:cNvSpPr>
            <p:nvPr/>
          </p:nvSpPr>
          <p:spPr bwMode="gray">
            <a:xfrm>
              <a:off x="3728621" y="1627637"/>
              <a:ext cx="4947067" cy="1238400"/>
            </a:xfrm>
            <a:prstGeom prst="rect">
              <a:avLst/>
            </a:prstGeom>
            <a:noFill/>
          </p:spPr>
          <p:txBody>
            <a:bodyPr vert="horz" lIns="90000" tIns="90000" rIns="810000" bIns="9000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lvl="1" indent="-180975" fontAlgn="auto">
                <a:buFont typeface="Arial" pitchFamily="34" charset="0"/>
                <a:buChar char="•"/>
              </a:pPr>
              <a:r>
                <a:rPr lang="ru-RU" sz="1000" b="1" dirty="0" smtClean="0">
                  <a:solidFill>
                    <a:srgbClr val="676767"/>
                  </a:solidFill>
                </a:rPr>
                <a:t>Первое поколение:</a:t>
              </a:r>
              <a:r>
                <a:rPr lang="ru-RU" sz="1000" dirty="0" smtClean="0">
                  <a:solidFill>
                    <a:srgbClr val="676767"/>
                  </a:solidFill>
                </a:rPr>
                <a:t/>
              </a:r>
              <a:br>
                <a:rPr lang="ru-RU" sz="1000" dirty="0" smtClean="0">
                  <a:solidFill>
                    <a:srgbClr val="676767"/>
                  </a:solidFill>
                </a:rPr>
              </a:br>
              <a:r>
                <a:rPr lang="ru-RU" sz="1000" dirty="0" smtClean="0">
                  <a:solidFill>
                    <a:srgbClr val="676767"/>
                  </a:solidFill>
                </a:rPr>
                <a:t>Шаровидный электрод</a:t>
              </a:r>
              <a:br>
                <a:rPr lang="ru-RU" sz="1000" dirty="0" smtClean="0">
                  <a:solidFill>
                    <a:srgbClr val="676767"/>
                  </a:solidFill>
                </a:rPr>
              </a:br>
              <a:r>
                <a:rPr lang="ru-RU" sz="1000" dirty="0" err="1" smtClean="0">
                  <a:solidFill>
                    <a:srgbClr val="676767"/>
                  </a:solidFill>
                </a:rPr>
                <a:t>Трансцервикальная</a:t>
              </a:r>
              <a:r>
                <a:rPr lang="ru-RU" sz="1000" dirty="0" smtClean="0">
                  <a:solidFill>
                    <a:srgbClr val="676767"/>
                  </a:solidFill>
                </a:rPr>
                <a:t> резекция эндометрия</a:t>
              </a:r>
              <a:endParaRPr lang="en-GB" sz="1000" dirty="0" smtClean="0">
                <a:solidFill>
                  <a:srgbClr val="676767"/>
                </a:solidFill>
              </a:endParaRPr>
            </a:p>
            <a:p>
              <a:pPr marL="180975" lvl="1" indent="-180975" fontAlgn="auto">
                <a:buFont typeface="Arial" pitchFamily="34" charset="0"/>
                <a:buChar char="•"/>
              </a:pPr>
              <a:r>
                <a:rPr lang="ru-RU" sz="1000" b="1" dirty="0" smtClean="0">
                  <a:solidFill>
                    <a:srgbClr val="676767"/>
                  </a:solidFill>
                </a:rPr>
                <a:t>Второе поколение:</a:t>
              </a:r>
              <a:r>
                <a:rPr lang="ru-RU" sz="1000" dirty="0" smtClean="0">
                  <a:solidFill>
                    <a:srgbClr val="676767"/>
                  </a:solidFill>
                </a:rPr>
                <a:t/>
              </a:r>
              <a:br>
                <a:rPr lang="ru-RU" sz="1000" dirty="0" smtClean="0">
                  <a:solidFill>
                    <a:srgbClr val="676767"/>
                  </a:solidFill>
                </a:rPr>
              </a:br>
              <a:r>
                <a:rPr lang="ru-RU" sz="1000" dirty="0" smtClean="0">
                  <a:solidFill>
                    <a:srgbClr val="676767"/>
                  </a:solidFill>
                </a:rPr>
                <a:t>Биполярная радиочастотная </a:t>
              </a:r>
              <a:r>
                <a:rPr lang="ru-RU" sz="1000" dirty="0" err="1" smtClean="0">
                  <a:solidFill>
                    <a:srgbClr val="676767"/>
                  </a:solidFill>
                </a:rPr>
                <a:t>аблация</a:t>
              </a:r>
              <a:r>
                <a:rPr lang="ru-RU" sz="1000" dirty="0" smtClean="0">
                  <a:solidFill>
                    <a:srgbClr val="676767"/>
                  </a:solidFill>
                </a:rPr>
                <a:t> с постоянным сопротивлением</a:t>
              </a:r>
              <a:br>
                <a:rPr lang="ru-RU" sz="1000" dirty="0" smtClean="0">
                  <a:solidFill>
                    <a:srgbClr val="676767"/>
                  </a:solidFill>
                </a:rPr>
              </a:br>
              <a:r>
                <a:rPr lang="ru-RU" sz="1000" dirty="0" smtClean="0">
                  <a:solidFill>
                    <a:srgbClr val="676767"/>
                  </a:solidFill>
                </a:rPr>
                <a:t>Баллонная тепловая </a:t>
              </a:r>
              <a:r>
                <a:rPr lang="ru-RU" sz="1000" dirty="0" err="1" smtClean="0">
                  <a:solidFill>
                    <a:srgbClr val="676767"/>
                  </a:solidFill>
                </a:rPr>
                <a:t>аблация</a:t>
              </a:r>
              <a:r>
                <a:rPr lang="ru-RU" sz="1000" dirty="0" smtClean="0">
                  <a:solidFill>
                    <a:srgbClr val="676767"/>
                  </a:solidFill>
                </a:rPr>
                <a:t/>
              </a:r>
              <a:br>
                <a:rPr lang="ru-RU" sz="1000" dirty="0" smtClean="0">
                  <a:solidFill>
                    <a:srgbClr val="676767"/>
                  </a:solidFill>
                </a:rPr>
              </a:br>
              <a:r>
                <a:rPr lang="ru-RU" sz="1000" dirty="0" err="1" smtClean="0">
                  <a:solidFill>
                    <a:srgbClr val="676767"/>
                  </a:solidFill>
                </a:rPr>
                <a:t>Аблация</a:t>
              </a:r>
              <a:r>
                <a:rPr lang="ru-RU" sz="1000" dirty="0" smtClean="0">
                  <a:solidFill>
                    <a:srgbClr val="676767"/>
                  </a:solidFill>
                </a:rPr>
                <a:t> с использованием сверхвысоких частот</a:t>
              </a:r>
              <a:br>
                <a:rPr lang="ru-RU" sz="1000" dirty="0" smtClean="0">
                  <a:solidFill>
                    <a:srgbClr val="676767"/>
                  </a:solidFill>
                </a:rPr>
              </a:br>
              <a:r>
                <a:rPr lang="ru-RU" sz="1000" dirty="0" smtClean="0">
                  <a:solidFill>
                    <a:srgbClr val="676767"/>
                  </a:solidFill>
                </a:rPr>
                <a:t>Тепловая </a:t>
              </a:r>
              <a:r>
                <a:rPr lang="ru-RU" sz="1000" dirty="0" err="1" smtClean="0">
                  <a:solidFill>
                    <a:srgbClr val="676767"/>
                  </a:solidFill>
                </a:rPr>
                <a:t>аблация</a:t>
              </a:r>
              <a:r>
                <a:rPr lang="ru-RU" sz="1000" dirty="0" smtClean="0">
                  <a:solidFill>
                    <a:srgbClr val="676767"/>
                  </a:solidFill>
                </a:rPr>
                <a:t>  с использованием свободной жидкости</a:t>
              </a:r>
              <a:endParaRPr lang="en-GB" sz="1000" dirty="0" smtClean="0">
                <a:solidFill>
                  <a:srgbClr val="676767"/>
                </a:solidFill>
              </a:endParaRPr>
            </a:p>
          </p:txBody>
        </p:sp>
        <p:cxnSp>
          <p:nvCxnSpPr>
            <p:cNvPr id="8" name="Gerade Verbindung 20"/>
            <p:cNvCxnSpPr/>
            <p:nvPr/>
          </p:nvCxnSpPr>
          <p:spPr bwMode="gray">
            <a:xfrm>
              <a:off x="3728621" y="1627637"/>
              <a:ext cx="3880955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21"/>
            <p:cNvCxnSpPr/>
            <p:nvPr/>
          </p:nvCxnSpPr>
          <p:spPr bwMode="gray">
            <a:xfrm>
              <a:off x="3728621" y="2865817"/>
              <a:ext cx="3880955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uppieren 35"/>
          <p:cNvGrpSpPr/>
          <p:nvPr/>
        </p:nvGrpSpPr>
        <p:grpSpPr bwMode="gray">
          <a:xfrm>
            <a:off x="468313" y="1775251"/>
            <a:ext cx="1768867" cy="1771419"/>
            <a:chOff x="680578" y="1903666"/>
            <a:chExt cx="1556602" cy="769967"/>
          </a:xfrm>
        </p:grpSpPr>
        <p:sp>
          <p:nvSpPr>
            <p:cNvPr id="23" name="Inhaltsplatzhalter 21"/>
            <p:cNvSpPr txBox="1">
              <a:spLocks/>
            </p:cNvSpPr>
            <p:nvPr/>
          </p:nvSpPr>
          <p:spPr bwMode="gray">
            <a:xfrm>
              <a:off x="680578" y="1903666"/>
              <a:ext cx="1556602" cy="76996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vert="horz" lIns="90000" tIns="90000" rIns="90000" bIns="90000" rtlCol="0" anchor="ctr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66700" algn="ctr" fontAlgn="auto">
                <a:buClr>
                  <a:srgbClr val="6BC200"/>
                </a:buClr>
              </a:pPr>
              <a:r>
                <a:rPr lang="ru-RU" sz="1200" b="1" dirty="0" err="1" smtClean="0">
                  <a:solidFill>
                    <a:srgbClr val="676767"/>
                  </a:solidFill>
                </a:rPr>
                <a:t>Аблация</a:t>
              </a:r>
              <a:r>
                <a:rPr lang="ru-RU" sz="1200" b="1" dirty="0" smtClean="0">
                  <a:solidFill>
                    <a:srgbClr val="676767"/>
                  </a:solidFill>
                </a:rPr>
                <a:t> эндометрия</a:t>
              </a:r>
              <a:endParaRPr lang="en-GB" sz="1200" b="1" dirty="0" smtClean="0">
                <a:solidFill>
                  <a:srgbClr val="676767"/>
                </a:solidFill>
              </a:endParaRPr>
            </a:p>
          </p:txBody>
        </p:sp>
        <p:grpSp>
          <p:nvGrpSpPr>
            <p:cNvPr id="24" name="Gruppieren 37"/>
            <p:cNvGrpSpPr/>
            <p:nvPr/>
          </p:nvGrpSpPr>
          <p:grpSpPr bwMode="gray">
            <a:xfrm>
              <a:off x="680578" y="1903666"/>
              <a:ext cx="1556602" cy="769967"/>
              <a:chOff x="680578" y="1903666"/>
              <a:chExt cx="1311183" cy="769967"/>
            </a:xfrm>
          </p:grpSpPr>
          <p:cxnSp>
            <p:nvCxnSpPr>
              <p:cNvPr id="25" name="Gerade Verbindung 38"/>
              <p:cNvCxnSpPr/>
              <p:nvPr/>
            </p:nvCxnSpPr>
            <p:spPr bwMode="gray">
              <a:xfrm>
                <a:off x="680578" y="2673633"/>
                <a:ext cx="1311183" cy="0"/>
              </a:xfrm>
              <a:prstGeom prst="line">
                <a:avLst/>
              </a:prstGeom>
              <a:solidFill>
                <a:srgbClr val="A7AFC8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 Verbindung 39"/>
              <p:cNvCxnSpPr/>
              <p:nvPr/>
            </p:nvCxnSpPr>
            <p:spPr bwMode="gray">
              <a:xfrm>
                <a:off x="680578" y="1903666"/>
                <a:ext cx="1311183" cy="0"/>
              </a:xfrm>
              <a:prstGeom prst="line">
                <a:avLst/>
              </a:prstGeom>
              <a:solidFill>
                <a:srgbClr val="A7AFC8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7" name="Inhaltsplatzhalter 21"/>
          <p:cNvSpPr txBox="1">
            <a:spLocks/>
          </p:cNvSpPr>
          <p:nvPr/>
        </p:nvSpPr>
        <p:spPr bwMode="gray">
          <a:xfrm>
            <a:off x="479373" y="3617618"/>
            <a:ext cx="1768867" cy="8380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0000" tIns="90000" rIns="90000" bIns="90000" rtlCol="0" anchor="ctr" anchorCtr="0">
            <a:noAutofit/>
          </a:bodyPr>
          <a:lstStyle>
            <a:defPPr>
              <a:defRPr lang="de-DE"/>
            </a:defPPr>
            <a:lvl1pPr indent="-26670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200" b="1" baseline="0"/>
            </a:lvl1pPr>
            <a:lvl2pPr marL="266700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2pPr>
            <a:lvl3pPr marL="542925" indent="-276225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3pPr>
            <a:lvl4pPr marL="8096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4pPr>
            <a:lvl5pPr marL="10763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fontAlgn="auto">
              <a:buClr>
                <a:srgbClr val="6BC200"/>
              </a:buClr>
            </a:pPr>
            <a:r>
              <a:rPr lang="ru-RU" dirty="0" err="1" smtClean="0">
                <a:solidFill>
                  <a:srgbClr val="676767"/>
                </a:solidFill>
                <a:latin typeface="Arial"/>
                <a:cs typeface="+mn-cs"/>
              </a:rPr>
              <a:t>Эмболизация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 маточных артерий (ЭМА)</a:t>
            </a:r>
            <a:endParaRPr lang="en-GB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grpSp>
        <p:nvGrpSpPr>
          <p:cNvPr id="28" name="Gruppieren 41"/>
          <p:cNvGrpSpPr/>
          <p:nvPr/>
        </p:nvGrpSpPr>
        <p:grpSpPr bwMode="gray">
          <a:xfrm>
            <a:off x="479373" y="3599047"/>
            <a:ext cx="1768867" cy="838065"/>
            <a:chOff x="680578" y="1903666"/>
            <a:chExt cx="1311183" cy="769967"/>
          </a:xfrm>
        </p:grpSpPr>
        <p:cxnSp>
          <p:nvCxnSpPr>
            <p:cNvPr id="29" name="Gerade Verbindung 42"/>
            <p:cNvCxnSpPr/>
            <p:nvPr/>
          </p:nvCxnSpPr>
          <p:spPr bwMode="gray">
            <a:xfrm>
              <a:off x="680578" y="2673633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43"/>
            <p:cNvCxnSpPr/>
            <p:nvPr/>
          </p:nvCxnSpPr>
          <p:spPr bwMode="gray">
            <a:xfrm>
              <a:off x="680578" y="1903666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1" name="Inhaltsplatzhalter 21"/>
          <p:cNvSpPr txBox="1">
            <a:spLocks/>
          </p:cNvSpPr>
          <p:nvPr/>
        </p:nvSpPr>
        <p:spPr bwMode="gray">
          <a:xfrm>
            <a:off x="479373" y="4511211"/>
            <a:ext cx="1768867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0000" tIns="90000" rIns="90000" bIns="90000" rtlCol="0" anchor="ctr" anchorCtr="0">
            <a:noAutofit/>
          </a:bodyPr>
          <a:lstStyle>
            <a:defPPr>
              <a:defRPr lang="de-DE"/>
            </a:defPPr>
            <a:lvl1pPr indent="-26670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200" b="1" baseline="0"/>
            </a:lvl1pPr>
            <a:lvl2pPr marL="266700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2pPr>
            <a:lvl3pPr marL="542925" indent="-276225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3pPr>
            <a:lvl4pPr marL="8096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4pPr>
            <a:lvl5pPr marL="10763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fontAlgn="auto">
              <a:buClr>
                <a:srgbClr val="6BC200"/>
              </a:buClr>
            </a:pPr>
            <a:r>
              <a:rPr lang="ru-RU" dirty="0" err="1" smtClean="0">
                <a:solidFill>
                  <a:srgbClr val="676767"/>
                </a:solidFill>
                <a:latin typeface="Arial"/>
                <a:cs typeface="+mn-cs"/>
              </a:rPr>
              <a:t>Гистероскопическая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ru-RU" dirty="0" err="1" smtClean="0">
                <a:solidFill>
                  <a:srgbClr val="676767"/>
                </a:solidFill>
                <a:latin typeface="Arial"/>
                <a:cs typeface="+mn-cs"/>
              </a:rPr>
              <a:t>миомэктомия</a:t>
            </a:r>
            <a:endParaRPr lang="en-GB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grpSp>
        <p:nvGrpSpPr>
          <p:cNvPr id="32" name="Gruppieren 45"/>
          <p:cNvGrpSpPr/>
          <p:nvPr/>
        </p:nvGrpSpPr>
        <p:grpSpPr bwMode="gray">
          <a:xfrm>
            <a:off x="479373" y="4511210"/>
            <a:ext cx="1768867" cy="576065"/>
            <a:chOff x="680578" y="1903666"/>
            <a:chExt cx="1311183" cy="769967"/>
          </a:xfrm>
        </p:grpSpPr>
        <p:cxnSp>
          <p:nvCxnSpPr>
            <p:cNvPr id="33" name="Gerade Verbindung 46"/>
            <p:cNvCxnSpPr/>
            <p:nvPr/>
          </p:nvCxnSpPr>
          <p:spPr bwMode="gray">
            <a:xfrm>
              <a:off x="680578" y="2673633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47"/>
            <p:cNvCxnSpPr/>
            <p:nvPr/>
          </p:nvCxnSpPr>
          <p:spPr bwMode="gray">
            <a:xfrm>
              <a:off x="680578" y="1903666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5" name="Inhaltsplatzhalter 21"/>
          <p:cNvSpPr txBox="1">
            <a:spLocks/>
          </p:cNvSpPr>
          <p:nvPr/>
        </p:nvSpPr>
        <p:spPr bwMode="gray">
          <a:xfrm>
            <a:off x="479372" y="5129786"/>
            <a:ext cx="1768867" cy="419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0000" tIns="90000" rIns="90000" bIns="90000" rtlCol="0" anchor="ctr" anchorCtr="0">
            <a:noAutofit/>
          </a:bodyPr>
          <a:lstStyle>
            <a:defPPr>
              <a:defRPr lang="de-DE"/>
            </a:defPPr>
            <a:lvl1pPr indent="-26670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200" b="1" baseline="0"/>
            </a:lvl1pPr>
            <a:lvl2pPr marL="266700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2pPr>
            <a:lvl3pPr marL="542925" indent="-276225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3pPr>
            <a:lvl4pPr marL="8096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4pPr>
            <a:lvl5pPr marL="10763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fontAlgn="auto">
              <a:buClr>
                <a:srgbClr val="6BC200"/>
              </a:buClr>
            </a:pPr>
            <a:r>
              <a:rPr lang="ru-RU" dirty="0" err="1" smtClean="0">
                <a:solidFill>
                  <a:srgbClr val="676767"/>
                </a:solidFill>
                <a:latin typeface="Arial"/>
                <a:cs typeface="+mn-cs"/>
              </a:rPr>
              <a:t>Миомэктомия</a:t>
            </a:r>
            <a:endParaRPr lang="en-GB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grpSp>
        <p:nvGrpSpPr>
          <p:cNvPr id="36" name="Gruppieren 49"/>
          <p:cNvGrpSpPr/>
          <p:nvPr/>
        </p:nvGrpSpPr>
        <p:grpSpPr bwMode="gray">
          <a:xfrm>
            <a:off x="479373" y="5129786"/>
            <a:ext cx="1768867" cy="419032"/>
            <a:chOff x="680578" y="1903666"/>
            <a:chExt cx="1311183" cy="769967"/>
          </a:xfrm>
        </p:grpSpPr>
        <p:cxnSp>
          <p:nvCxnSpPr>
            <p:cNvPr id="37" name="Gerade Verbindung 50"/>
            <p:cNvCxnSpPr/>
            <p:nvPr/>
          </p:nvCxnSpPr>
          <p:spPr bwMode="gray">
            <a:xfrm>
              <a:off x="680578" y="2673633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51"/>
            <p:cNvCxnSpPr/>
            <p:nvPr/>
          </p:nvCxnSpPr>
          <p:spPr bwMode="gray">
            <a:xfrm>
              <a:off x="680578" y="1903666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7" name="Inhaltsplatzhalter 21"/>
          <p:cNvSpPr txBox="1">
            <a:spLocks/>
          </p:cNvSpPr>
          <p:nvPr/>
        </p:nvSpPr>
        <p:spPr bwMode="gray">
          <a:xfrm>
            <a:off x="467544" y="5589241"/>
            <a:ext cx="1768867" cy="4320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0000" tIns="90000" rIns="90000" bIns="90000" rtlCol="0" anchor="ctr" anchorCtr="0">
            <a:noAutofit/>
          </a:bodyPr>
          <a:lstStyle>
            <a:defPPr>
              <a:defRPr lang="de-DE"/>
            </a:defPPr>
            <a:lvl1pPr indent="-26670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200" b="1" baseline="0"/>
            </a:lvl1pPr>
            <a:lvl2pPr marL="266700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2pPr>
            <a:lvl3pPr marL="542925" indent="-276225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3pPr>
            <a:lvl4pPr marL="8096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4pPr>
            <a:lvl5pPr marL="1076325" indent="-26670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fontAlgn="auto">
              <a:buClr>
                <a:srgbClr val="6BC200"/>
              </a:buClr>
            </a:pPr>
            <a:r>
              <a:rPr lang="ru-RU" dirty="0" err="1" smtClean="0">
                <a:solidFill>
                  <a:srgbClr val="676767"/>
                </a:solidFill>
                <a:latin typeface="Arial"/>
                <a:cs typeface="+mn-cs"/>
              </a:rPr>
              <a:t>Гистерэктомия</a:t>
            </a:r>
            <a:endParaRPr lang="en-GB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grpSp>
        <p:nvGrpSpPr>
          <p:cNvPr id="49" name="Gruppieren 45"/>
          <p:cNvGrpSpPr/>
          <p:nvPr/>
        </p:nvGrpSpPr>
        <p:grpSpPr bwMode="gray">
          <a:xfrm>
            <a:off x="479371" y="5579552"/>
            <a:ext cx="1768867" cy="441736"/>
            <a:chOff x="680578" y="1903666"/>
            <a:chExt cx="1311183" cy="769967"/>
          </a:xfrm>
        </p:grpSpPr>
        <p:cxnSp>
          <p:nvCxnSpPr>
            <p:cNvPr id="50" name="Gerade Verbindung 46"/>
            <p:cNvCxnSpPr/>
            <p:nvPr/>
          </p:nvCxnSpPr>
          <p:spPr bwMode="gray">
            <a:xfrm>
              <a:off x="680578" y="2673633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47"/>
            <p:cNvCxnSpPr/>
            <p:nvPr/>
          </p:nvCxnSpPr>
          <p:spPr bwMode="gray">
            <a:xfrm>
              <a:off x="680578" y="1903666"/>
              <a:ext cx="1311183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9" y="3599046"/>
            <a:ext cx="2992274" cy="242224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1768276"/>
            <a:ext cx="3248783" cy="177173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99047"/>
            <a:ext cx="3248783" cy="242224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55147" y="6505019"/>
            <a:ext cx="778926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" dirty="0" smtClean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NICE </a:t>
            </a:r>
            <a:r>
              <a:rPr lang="en-GB" sz="600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Clinical Guideline 44: Heavy menstrual bleeding. Issue date: January 2007. Available from: http://guidance.nice.org.uk/CG44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380312" y="188640"/>
            <a:ext cx="1656184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5688735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323850" y="1052736"/>
            <a:ext cx="8262366" cy="4302716"/>
          </a:xfrm>
        </p:spPr>
        <p:txBody>
          <a:bodyPr/>
          <a:lstStyle/>
          <a:p>
            <a:pPr lvl="1"/>
            <a:r>
              <a:rPr lang="ru-RU" altLang="en-US" dirty="0"/>
              <a:t>А</a:t>
            </a:r>
            <a:r>
              <a:rPr lang="ru-RU" altLang="en-US" dirty="0" smtClean="0"/>
              <a:t>МК определяются как кровопотеря </a:t>
            </a:r>
            <a:r>
              <a:rPr lang="en-US" altLang="en-US" dirty="0" smtClean="0"/>
              <a:t>≥</a:t>
            </a:r>
            <a:r>
              <a:rPr lang="ru-RU" altLang="en-US" dirty="0" smtClean="0"/>
              <a:t> 80 мл за цикл</a:t>
            </a:r>
            <a:r>
              <a:rPr lang="en-GB" altLang="en-US" baseline="30000" dirty="0" smtClean="0"/>
              <a:t>1</a:t>
            </a:r>
          </a:p>
          <a:p>
            <a:pPr lvl="1"/>
            <a:r>
              <a:rPr lang="ru-RU" altLang="en-US" dirty="0" smtClean="0"/>
              <a:t>Клиническое определение АМК</a:t>
            </a:r>
            <a:endParaRPr lang="en-US" altLang="en-US" dirty="0" smtClean="0"/>
          </a:p>
          <a:p>
            <a:pPr lvl="2"/>
            <a:r>
              <a:rPr lang="en-US" altLang="en-US" sz="1800" dirty="0" smtClean="0"/>
              <a:t>“</a:t>
            </a:r>
            <a:r>
              <a:rPr lang="ru-RU" altLang="en-US" sz="1800" dirty="0" smtClean="0"/>
              <a:t>Избыточная менструальная кровопотеря, которая негативно влияет на физическое, социальное и/или материальное качество жизни</a:t>
            </a:r>
            <a:r>
              <a:rPr lang="en-GB" altLang="en-US" sz="1800" dirty="0" smtClean="0"/>
              <a:t>”</a:t>
            </a:r>
            <a:r>
              <a:rPr lang="en-GB" altLang="en-US" sz="1800" baseline="30000" dirty="0" smtClean="0"/>
              <a:t>2</a:t>
            </a:r>
            <a:endParaRPr lang="en-US" altLang="en-US" sz="1800" baseline="30000" dirty="0" smtClean="0"/>
          </a:p>
          <a:p>
            <a:pPr lvl="1"/>
            <a:r>
              <a:rPr lang="ru-RU" altLang="en-US" b="1" dirty="0"/>
              <a:t>А</a:t>
            </a:r>
            <a:r>
              <a:rPr lang="ru-RU" altLang="en-US" b="1" dirty="0" smtClean="0"/>
              <a:t>МК составля</a:t>
            </a:r>
            <a:r>
              <a:rPr lang="ru-RU" altLang="en-US" b="1" dirty="0"/>
              <a:t>ю</a:t>
            </a:r>
            <a:r>
              <a:rPr lang="ru-RU" altLang="en-US" b="1" dirty="0" smtClean="0"/>
              <a:t>т приблизительно</a:t>
            </a:r>
            <a:r>
              <a:rPr lang="en-US" altLang="en-US" b="1" dirty="0" smtClean="0"/>
              <a:t> 12% </a:t>
            </a:r>
            <a:r>
              <a:rPr lang="ru-RU" altLang="en-US" b="1" dirty="0" smtClean="0"/>
              <a:t>всех обращений к  гинекологу</a:t>
            </a:r>
            <a:r>
              <a:rPr lang="en-US" altLang="en-US" b="1" baseline="30000" dirty="0" smtClean="0"/>
              <a:t>3</a:t>
            </a:r>
          </a:p>
          <a:p>
            <a:pPr lvl="1"/>
            <a:r>
              <a:rPr lang="ru-RU" altLang="en-US" dirty="0" smtClean="0"/>
              <a:t>Высокая частота АМК в мире</a:t>
            </a:r>
            <a:endParaRPr lang="en-US" altLang="en-US" dirty="0" smtClean="0"/>
          </a:p>
          <a:p>
            <a:pPr lvl="2"/>
            <a:r>
              <a:rPr lang="ru-RU" altLang="en-US" sz="1800" b="1" dirty="0" smtClean="0"/>
              <a:t>По оценкам, примерно треть всех женщин сталкивались с АМК в какой-то момент жизни</a:t>
            </a:r>
            <a:r>
              <a:rPr lang="en-US" altLang="en-US" sz="1800" b="1" baseline="30000" dirty="0" smtClean="0"/>
              <a:t>4</a:t>
            </a:r>
            <a:endParaRPr lang="en-GB" altLang="en-US" sz="1800" b="1" baseline="30000" dirty="0" smtClean="0"/>
          </a:p>
          <a:p>
            <a:pPr lvl="1"/>
            <a:r>
              <a:rPr lang="ru-RU" altLang="en-US" dirty="0"/>
              <a:t>А</a:t>
            </a:r>
            <a:r>
              <a:rPr lang="ru-RU" altLang="en-US" dirty="0" smtClean="0"/>
              <a:t>МК оказывает негативное влияние на работоспособность женщин, продуктивность, качество жизни, связанное со здоровьем, и является экономическим бременем</a:t>
            </a:r>
            <a:r>
              <a:rPr lang="en-US" altLang="en-US" baseline="30000" dirty="0" smtClean="0"/>
              <a:t>5,6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23850" y="303754"/>
            <a:ext cx="7644493" cy="400110"/>
          </a:xfrm>
        </p:spPr>
        <p:txBody>
          <a:bodyPr/>
          <a:lstStyle/>
          <a:p>
            <a:pPr algn="ctr"/>
            <a:r>
              <a:rPr lang="ru-RU" altLang="en-US" dirty="0" smtClean="0"/>
              <a:t>Аномальные маточные кровотечения</a:t>
            </a:r>
            <a:endParaRPr lang="en-GB" altLang="en-US" dirty="0"/>
          </a:p>
        </p:txBody>
      </p:sp>
      <p:sp>
        <p:nvSpPr>
          <p:cNvPr id="39940" name="Segnaposto piè di pagina 11"/>
          <p:cNvSpPr txBox="1">
            <a:spLocks/>
          </p:cNvSpPr>
          <p:nvPr/>
        </p:nvSpPr>
        <p:spPr bwMode="auto">
          <a:xfrm>
            <a:off x="323850" y="6383338"/>
            <a:ext cx="7780301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>
              <a:lnSpc>
                <a:spcPct val="95000"/>
              </a:lnSpc>
              <a:buFontTx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1.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Hallberg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L, et al.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Acta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Obstet Gynecol </a:t>
            </a:r>
            <a:r>
              <a:rPr lang="en-US" altLang="en-US" sz="800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Scand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1966;45:320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-351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 2. </a:t>
            </a:r>
            <a:r>
              <a:rPr lang="en-GB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NICE Clinical Guideline. CG44 Heavy Menstrual Bleeding. 24 January </a:t>
            </a:r>
            <a:r>
              <a:rPr lang="en-GB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2007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3.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Kadir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et al.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Clin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Lab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Haematol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2000;22(Suppl. 1):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12-6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; discussion 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30-2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4.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Hurskainen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et al.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Acta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Obstet Gynecol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Scand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2007;86:749-757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5. Fraser IS, et al. Expert Rev Obstet Gynecol 2009;4:179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-189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 6. Liu Z, et al. Value 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Health. 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2007;10:183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-194.</a:t>
            </a:r>
            <a:endParaRPr lang="en-US" altLang="en-US" sz="8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64"/>
          <p:cNvSpPr/>
          <p:nvPr/>
        </p:nvSpPr>
        <p:spPr>
          <a:xfrm>
            <a:off x="3459163" y="2349500"/>
            <a:ext cx="465137" cy="24955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Down Arrow 64"/>
          <p:cNvSpPr/>
          <p:nvPr/>
        </p:nvSpPr>
        <p:spPr>
          <a:xfrm>
            <a:off x="4987925" y="2349500"/>
            <a:ext cx="465138" cy="2663825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Down Arrow 64"/>
          <p:cNvSpPr/>
          <p:nvPr/>
        </p:nvSpPr>
        <p:spPr>
          <a:xfrm>
            <a:off x="6588125" y="2349500"/>
            <a:ext cx="465138" cy="2879725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34825" name="Заголовок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7127875" cy="949325"/>
          </a:xfrm>
        </p:spPr>
        <p:txBody>
          <a:bodyPr/>
          <a:lstStyle/>
          <a:p>
            <a:pPr eaLnBrk="1" hangingPunct="1"/>
            <a:r>
              <a:rPr lang="ru-RU" sz="2000" dirty="0" smtClean="0">
                <a:solidFill>
                  <a:srgbClr val="676767"/>
                </a:solidFill>
              </a:rPr>
              <a:t>ЛНГ-ВМС</a:t>
            </a:r>
            <a:r>
              <a:rPr lang="ru-RU" sz="2000" baseline="30000" dirty="0" smtClean="0">
                <a:solidFill>
                  <a:srgbClr val="676767"/>
                </a:solidFill>
              </a:rPr>
              <a:t> </a:t>
            </a:r>
            <a:r>
              <a:rPr lang="ru-RU" sz="2000" dirty="0" smtClean="0">
                <a:solidFill>
                  <a:srgbClr val="676767"/>
                </a:solidFill>
              </a:rPr>
              <a:t>достоверно уменьшает менструальную кровопотерю самое раннее через 3 месяца после введения</a:t>
            </a:r>
            <a:endParaRPr lang="ru-RU" dirty="0" smtClean="0"/>
          </a:p>
        </p:txBody>
      </p:sp>
      <p:graphicFrame>
        <p:nvGraphicFramePr>
          <p:cNvPr id="34821" name="Диаграмма 5"/>
          <p:cNvGraphicFramePr>
            <a:graphicFrameLocks/>
          </p:cNvGraphicFramePr>
          <p:nvPr/>
        </p:nvGraphicFramePr>
        <p:xfrm>
          <a:off x="633413" y="1649413"/>
          <a:ext cx="7158037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0" r:id="rId3" imgW="7157324" imgH="4419983" progId="Excel.Chart.8">
                  <p:embed/>
                </p:oleObj>
              </mc:Choice>
              <mc:Fallback>
                <p:oleObj r:id="rId3" imgW="7157324" imgH="4419983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1649413"/>
                        <a:ext cx="7158037" cy="442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 bwMode="gray">
          <a:xfrm>
            <a:off x="1258888" y="4125913"/>
            <a:ext cx="7634287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TextBox 12"/>
          <p:cNvSpPr txBox="1">
            <a:spLocks noChangeArrowheads="1"/>
          </p:cNvSpPr>
          <p:nvPr/>
        </p:nvSpPr>
        <p:spPr bwMode="gray">
          <a:xfrm>
            <a:off x="7667625" y="3284538"/>
            <a:ext cx="13684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1200"/>
              <a:t>Обильная менструальная кровопотеря, </a:t>
            </a:r>
            <a:br>
              <a:rPr lang="ru-RU" sz="1200"/>
            </a:br>
            <a:r>
              <a:rPr lang="en-US" sz="1200"/>
              <a:t>&gt;80</a:t>
            </a:r>
            <a:r>
              <a:rPr lang="ru-RU" sz="1200"/>
              <a:t> мл</a:t>
            </a:r>
          </a:p>
        </p:txBody>
      </p:sp>
      <p:sp>
        <p:nvSpPr>
          <p:cNvPr id="34828" name="TextBox 16"/>
          <p:cNvSpPr txBox="1">
            <a:spLocks noChangeArrowheads="1"/>
          </p:cNvSpPr>
          <p:nvPr/>
        </p:nvSpPr>
        <p:spPr bwMode="gray">
          <a:xfrm rot="-5400000">
            <a:off x="-792162" y="3681412"/>
            <a:ext cx="30241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1400"/>
              <a:t>Объем кровопотери, мл</a:t>
            </a:r>
          </a:p>
        </p:txBody>
      </p:sp>
      <p:sp>
        <p:nvSpPr>
          <p:cNvPr id="34829" name="TextBox 17"/>
          <p:cNvSpPr txBox="1">
            <a:spLocks noChangeArrowheads="1"/>
          </p:cNvSpPr>
          <p:nvPr/>
        </p:nvSpPr>
        <p:spPr bwMode="gray">
          <a:xfrm>
            <a:off x="3387725" y="1916113"/>
            <a:ext cx="6080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/>
              <a:t>-86%</a:t>
            </a:r>
          </a:p>
        </p:txBody>
      </p:sp>
      <p:sp>
        <p:nvSpPr>
          <p:cNvPr id="34830" name="TextBox 18"/>
          <p:cNvSpPr txBox="1">
            <a:spLocks noChangeArrowheads="1"/>
          </p:cNvSpPr>
          <p:nvPr/>
        </p:nvSpPr>
        <p:spPr bwMode="gray">
          <a:xfrm>
            <a:off x="4914900" y="1916113"/>
            <a:ext cx="609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/>
              <a:t>-91%</a:t>
            </a:r>
          </a:p>
        </p:txBody>
      </p:sp>
      <p:sp>
        <p:nvSpPr>
          <p:cNvPr id="34831" name="TextBox 19"/>
          <p:cNvSpPr txBox="1">
            <a:spLocks noChangeArrowheads="1"/>
          </p:cNvSpPr>
          <p:nvPr/>
        </p:nvSpPr>
        <p:spPr bwMode="gray">
          <a:xfrm>
            <a:off x="6516688" y="1916113"/>
            <a:ext cx="6080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/>
              <a:t>-97%</a:t>
            </a:r>
          </a:p>
        </p:txBody>
      </p:sp>
      <p:sp>
        <p:nvSpPr>
          <p:cNvPr id="34832" name="TextBox 20"/>
          <p:cNvSpPr txBox="1">
            <a:spLocks noChangeArrowheads="1"/>
          </p:cNvSpPr>
          <p:nvPr/>
        </p:nvSpPr>
        <p:spPr bwMode="auto">
          <a:xfrm>
            <a:off x="684213" y="6577013"/>
            <a:ext cx="77882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600"/>
              <a:t>Andersson JK &amp; Rybo G. </a:t>
            </a:r>
            <a:r>
              <a:rPr lang="en-GB" sz="600" i="1"/>
              <a:t>Br J Obstet Gynaecol</a:t>
            </a:r>
            <a:r>
              <a:rPr lang="en-GB" sz="600"/>
              <a:t> 1990; </a:t>
            </a:r>
            <a:r>
              <a:rPr lang="en-GB" sz="600" b="1"/>
              <a:t>97:</a:t>
            </a:r>
            <a:r>
              <a:rPr lang="en-GB" sz="600"/>
              <a:t> 690–4.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96336" y="188640"/>
            <a:ext cx="1296839" cy="10081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ЛНГ-ВМС </a:t>
            </a:r>
            <a:r>
              <a:rPr lang="ru-RU" sz="2000" dirty="0" smtClean="0"/>
              <a:t>эффективно </a:t>
            </a:r>
            <a:r>
              <a:rPr lang="ru-RU" sz="2000" dirty="0" smtClean="0"/>
              <a:t>подавляет рост эндометрия, </a:t>
            </a:r>
            <a:br>
              <a:rPr lang="ru-RU" sz="2000" dirty="0" smtClean="0"/>
            </a:br>
            <a:r>
              <a:rPr lang="ru-RU" sz="2000" dirty="0"/>
              <a:t>тем самым </a:t>
            </a:r>
            <a:r>
              <a:rPr lang="ru-RU" sz="2000" dirty="0" smtClean="0"/>
              <a:t>снижая менструальную кровопотерю</a:t>
            </a:r>
            <a:endParaRPr lang="ru-RU" sz="2000" baseline="30000" dirty="0"/>
          </a:p>
        </p:txBody>
      </p:sp>
      <p:grpSp>
        <p:nvGrpSpPr>
          <p:cNvPr id="6" name="Group 26"/>
          <p:cNvGrpSpPr/>
          <p:nvPr/>
        </p:nvGrpSpPr>
        <p:grpSpPr>
          <a:xfrm>
            <a:off x="1182701" y="1700808"/>
            <a:ext cx="7133715" cy="4576644"/>
            <a:chOff x="1284292" y="846874"/>
            <a:chExt cx="7587521" cy="4867784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200"/>
            <a:stretch/>
          </p:blipFill>
          <p:spPr bwMode="auto">
            <a:xfrm>
              <a:off x="4731746" y="1158972"/>
              <a:ext cx="3127962" cy="455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200"/>
            <a:stretch/>
          </p:blipFill>
          <p:spPr bwMode="auto">
            <a:xfrm>
              <a:off x="1284292" y="1158972"/>
              <a:ext cx="3127961" cy="455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420592" y="863751"/>
              <a:ext cx="487214" cy="360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676767"/>
                  </a:solidFill>
                  <a:latin typeface="Arial"/>
                  <a:cs typeface="+mn-cs"/>
                </a:rPr>
                <a:t>До</a:t>
              </a:r>
              <a:endParaRPr lang="en-GB" sz="1600" b="1" baseline="300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96393" y="2988544"/>
              <a:ext cx="2751219" cy="360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676767"/>
                  </a:solidFill>
                  <a:latin typeface="Arial"/>
                  <a:cs typeface="+mn-cs"/>
                </a:rPr>
                <a:t>Изменения эндометрия</a:t>
              </a:r>
              <a:endParaRPr lang="en-GB" sz="1600" b="1" baseline="300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48094" y="4965449"/>
              <a:ext cx="910799" cy="270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50" b="1" dirty="0" smtClean="0">
                  <a:solidFill>
                    <a:srgbClr val="676767"/>
                  </a:solidFill>
                  <a:latin typeface="Arial"/>
                  <a:cs typeface="+mn-cs"/>
                </a:rPr>
                <a:t>Овуляция</a:t>
              </a:r>
              <a:endParaRPr lang="en-GB" sz="1050" b="1" baseline="300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83205" y="4860263"/>
              <a:ext cx="1140972" cy="270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50" b="1" dirty="0" smtClean="0">
                  <a:solidFill>
                    <a:srgbClr val="676767"/>
                  </a:solidFill>
                  <a:latin typeface="Arial"/>
                  <a:cs typeface="+mn-cs"/>
                </a:rPr>
                <a:t>Менструация</a:t>
              </a:r>
              <a:endParaRPr lang="en-GB" sz="1050" b="1" baseline="300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08526" y="5110146"/>
              <a:ext cx="1763287" cy="270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50" b="1" dirty="0" smtClean="0">
                  <a:solidFill>
                    <a:srgbClr val="676767"/>
                  </a:solidFill>
                  <a:latin typeface="Arial"/>
                  <a:cs typeface="+mn-cs"/>
                </a:rPr>
                <a:t>Скудная менструация</a:t>
              </a:r>
              <a:endParaRPr lang="en-GB" sz="1050" b="1" baseline="300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1614" y="846874"/>
              <a:ext cx="860742" cy="360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676767"/>
                  </a:solidFill>
                  <a:latin typeface="Arial"/>
                  <a:cs typeface="+mn-cs"/>
                </a:rPr>
                <a:t>После</a:t>
              </a:r>
              <a:endParaRPr lang="en-GB" sz="1600" b="1" baseline="300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02594" y="5179023"/>
              <a:ext cx="910799" cy="270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50" b="1" dirty="0" smtClean="0">
                  <a:solidFill>
                    <a:srgbClr val="676767"/>
                  </a:solidFill>
                  <a:latin typeface="Arial"/>
                  <a:cs typeface="+mn-cs"/>
                </a:rPr>
                <a:t>Овуляция</a:t>
              </a:r>
              <a:endParaRPr lang="en-GB" sz="1050" b="1" baseline="300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58884" y="6577027"/>
            <a:ext cx="624536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Philips V, </a:t>
            </a:r>
            <a:r>
              <a:rPr lang="en-US" sz="600" dirty="0" smtClean="0">
                <a:solidFill>
                  <a:srgbClr val="676767"/>
                </a:solidFill>
                <a:latin typeface="Arial"/>
                <a:cs typeface="+mn-cs"/>
              </a:rPr>
              <a:t>Graham 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CT,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Manek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S, et al. The effects of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levonorgestrel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intrauterine system (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Mirena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coil) on endometrial morphology. J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Clin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Pathol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. 2003;56:305-7.</a:t>
            </a:r>
            <a:endParaRPr lang="en-GB" sz="6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487503" y="188640"/>
            <a:ext cx="1404977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69113426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Заголовок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8424167" cy="949325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ЛНГ-ВМС как </a:t>
            </a:r>
            <a:r>
              <a:rPr lang="ru-RU" sz="2000" dirty="0" smtClean="0"/>
              <a:t>альтернатива </a:t>
            </a:r>
            <a:r>
              <a:rPr lang="ru-RU" sz="2000" dirty="0" err="1" smtClean="0"/>
              <a:t>гистерэктомии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при обильных менструальных кровотечениях</a:t>
            </a:r>
          </a:p>
        </p:txBody>
      </p:sp>
      <p:sp>
        <p:nvSpPr>
          <p:cNvPr id="35848" name="Content Placeholder 2"/>
          <p:cNvSpPr>
            <a:spLocks noGrp="1"/>
          </p:cNvSpPr>
          <p:nvPr>
            <p:ph idx="1"/>
          </p:nvPr>
        </p:nvSpPr>
        <p:spPr>
          <a:xfrm>
            <a:off x="539750" y="5589588"/>
            <a:ext cx="7993063" cy="71913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lvl="1" indent="0" algn="ctr" eaLnBrk="1" hangingPunct="1">
              <a:spcBef>
                <a:spcPts val="388"/>
              </a:spcBef>
              <a:spcAft>
                <a:spcPts val="7200"/>
              </a:spcAft>
              <a:buFont typeface="Arial" charset="0"/>
              <a:buNone/>
            </a:pPr>
            <a:r>
              <a:rPr lang="ru-RU" sz="1300" smtClean="0"/>
              <a:t>Эффективность применения Мирены</a:t>
            </a:r>
            <a:r>
              <a:rPr lang="ru-RU" sz="1300" baseline="30000" smtClean="0">
                <a:cs typeface="Arial" charset="0"/>
              </a:rPr>
              <a:t> </a:t>
            </a:r>
            <a:r>
              <a:rPr lang="ru-RU" sz="1300" smtClean="0"/>
              <a:t>и гистерэктомии для лечения обильных менструальных кровотечений у пациенток является одинаковой в течение 5 лет последующего наблюдения, однако стоимость медицинских затрат при применении Мирены</a:t>
            </a:r>
            <a:r>
              <a:rPr lang="ru-RU" sz="1300" baseline="30000" smtClean="0">
                <a:cs typeface="Arial" charset="0"/>
              </a:rPr>
              <a:t> </a:t>
            </a:r>
            <a:r>
              <a:rPr lang="ru-RU" sz="1300" smtClean="0">
                <a:cs typeface="Arial" charset="0"/>
              </a:rPr>
              <a:t>ниже примерно на 40%</a:t>
            </a:r>
            <a:r>
              <a:rPr lang="en-US" sz="1300" smtClean="0">
                <a:cs typeface="Arial" charset="0"/>
              </a:rPr>
              <a:t> (</a:t>
            </a:r>
            <a:r>
              <a:rPr lang="ru-RU" sz="1300" smtClean="0">
                <a:cs typeface="Arial" charset="0"/>
              </a:rPr>
              <a:t>Финляндия).</a:t>
            </a:r>
            <a:endParaRPr lang="en-GB" sz="1300" smtClean="0"/>
          </a:p>
        </p:txBody>
      </p:sp>
      <p:sp>
        <p:nvSpPr>
          <p:cNvPr id="35849" name="TextBox 5"/>
          <p:cNvSpPr txBox="1">
            <a:spLocks noChangeArrowheads="1"/>
          </p:cNvSpPr>
          <p:nvPr/>
        </p:nvSpPr>
        <p:spPr bwMode="auto">
          <a:xfrm>
            <a:off x="611188" y="6597650"/>
            <a:ext cx="77898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600"/>
              <a:t>Hurskainen R, </a:t>
            </a:r>
            <a:r>
              <a:rPr lang="en-GB" sz="600" i="1"/>
              <a:t>et al. JAMA</a:t>
            </a:r>
            <a:r>
              <a:rPr lang="en-GB" sz="600"/>
              <a:t> 2004; </a:t>
            </a:r>
            <a:r>
              <a:rPr lang="en-GB" sz="600" b="1"/>
              <a:t>291:</a:t>
            </a:r>
            <a:r>
              <a:rPr lang="en-GB" sz="600"/>
              <a:t> 1456–63.</a:t>
            </a:r>
          </a:p>
        </p:txBody>
      </p:sp>
      <p:graphicFrame>
        <p:nvGraphicFramePr>
          <p:cNvPr id="35844" name="Диаграмма 7"/>
          <p:cNvGraphicFramePr>
            <a:graphicFrameLocks/>
          </p:cNvGraphicFramePr>
          <p:nvPr/>
        </p:nvGraphicFramePr>
        <p:xfrm>
          <a:off x="969963" y="2225675"/>
          <a:ext cx="3221037" cy="327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3" r:id="rId3" imgW="3225064" imgH="3273836" progId="Excel.Chart.8">
                  <p:embed/>
                </p:oleObj>
              </mc:Choice>
              <mc:Fallback>
                <p:oleObj r:id="rId3" imgW="3225064" imgH="3273836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963" y="2225675"/>
                        <a:ext cx="3221037" cy="327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0" name="TextBox 8"/>
          <p:cNvSpPr txBox="1">
            <a:spLocks noChangeArrowheads="1"/>
          </p:cNvSpPr>
          <p:nvPr/>
        </p:nvSpPr>
        <p:spPr bwMode="auto">
          <a:xfrm>
            <a:off x="539750" y="1681163"/>
            <a:ext cx="3671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/>
              <a:t>Пропорция удовлетворенных/полностью </a:t>
            </a:r>
          </a:p>
          <a:p>
            <a:r>
              <a:rPr lang="ru-RU" sz="1400"/>
              <a:t>удовлетворенных пациенток </a:t>
            </a:r>
            <a:r>
              <a:rPr lang="en-GB" sz="1400"/>
              <a:t>(%)</a:t>
            </a:r>
          </a:p>
        </p:txBody>
      </p:sp>
      <p:graphicFrame>
        <p:nvGraphicFramePr>
          <p:cNvPr id="35846" name="Диаграмма 9"/>
          <p:cNvGraphicFramePr>
            <a:graphicFrameLocks/>
          </p:cNvGraphicFramePr>
          <p:nvPr/>
        </p:nvGraphicFramePr>
        <p:xfrm>
          <a:off x="5026025" y="2154238"/>
          <a:ext cx="3149600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4" r:id="rId5" imgW="3151905" imgH="3346994" progId="Excel.Chart.8">
                  <p:embed/>
                </p:oleObj>
              </mc:Choice>
              <mc:Fallback>
                <p:oleObj r:id="rId5" imgW="3151905" imgH="3346994" progId="Excel.Char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5" y="2154238"/>
                        <a:ext cx="3149600" cy="334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1" name="TextBox 10"/>
          <p:cNvSpPr txBox="1">
            <a:spLocks noChangeArrowheads="1"/>
          </p:cNvSpPr>
          <p:nvPr/>
        </p:nvSpPr>
        <p:spPr bwMode="auto">
          <a:xfrm>
            <a:off x="4572000" y="1860550"/>
            <a:ext cx="3660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/>
              <a:t>Общая стоимость со скидкой </a:t>
            </a:r>
            <a:r>
              <a:rPr lang="en-GB" sz="1400"/>
              <a:t>($</a:t>
            </a:r>
            <a:r>
              <a:rPr lang="ru-RU" sz="1400"/>
              <a:t> США</a:t>
            </a:r>
            <a:r>
              <a:rPr lang="en-GB" sz="1400"/>
              <a:t>)</a:t>
            </a:r>
          </a:p>
        </p:txBody>
      </p:sp>
      <p:cxnSp>
        <p:nvCxnSpPr>
          <p:cNvPr id="35852" name="Gerade Verbindung 38"/>
          <p:cNvCxnSpPr>
            <a:cxnSpLocks noChangeShapeType="1"/>
          </p:cNvCxnSpPr>
          <p:nvPr/>
        </p:nvCxnSpPr>
        <p:spPr bwMode="gray">
          <a:xfrm>
            <a:off x="539750" y="5516563"/>
            <a:ext cx="3744913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35853" name="Gerade Verbindung 39"/>
          <p:cNvCxnSpPr>
            <a:cxnSpLocks noChangeShapeType="1"/>
          </p:cNvCxnSpPr>
          <p:nvPr/>
        </p:nvCxnSpPr>
        <p:spPr bwMode="gray">
          <a:xfrm>
            <a:off x="539750" y="2165350"/>
            <a:ext cx="3671888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35854" name="Gerade Verbindung 38"/>
          <p:cNvCxnSpPr>
            <a:cxnSpLocks noChangeShapeType="1"/>
          </p:cNvCxnSpPr>
          <p:nvPr/>
        </p:nvCxnSpPr>
        <p:spPr bwMode="gray">
          <a:xfrm flipV="1">
            <a:off x="4703763" y="5516563"/>
            <a:ext cx="360045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35855" name="Gerade Verbindung 39"/>
          <p:cNvCxnSpPr>
            <a:cxnSpLocks noChangeShapeType="1"/>
          </p:cNvCxnSpPr>
          <p:nvPr/>
        </p:nvCxnSpPr>
        <p:spPr bwMode="gray">
          <a:xfrm>
            <a:off x="4559300" y="2165350"/>
            <a:ext cx="3673475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" name="Прямоугольник 1"/>
          <p:cNvSpPr/>
          <p:nvPr/>
        </p:nvSpPr>
        <p:spPr bwMode="auto">
          <a:xfrm>
            <a:off x="7596336" y="188640"/>
            <a:ext cx="1296144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2" y="391443"/>
            <a:ext cx="7200032" cy="949325"/>
          </a:xfrm>
        </p:spPr>
        <p:txBody>
          <a:bodyPr/>
          <a:lstStyle/>
          <a:p>
            <a:r>
              <a:rPr lang="ru-RU" sz="2000" dirty="0" smtClean="0"/>
              <a:t>ЛНГ- ВМС превосходит </a:t>
            </a:r>
            <a:r>
              <a:rPr lang="ru-RU" sz="2000" dirty="0" smtClean="0"/>
              <a:t>НПВП и </a:t>
            </a:r>
            <a:r>
              <a:rPr lang="ru-RU" sz="2000" dirty="0" err="1" smtClean="0"/>
              <a:t>транексамовую</a:t>
            </a:r>
            <a:r>
              <a:rPr lang="ru-RU" sz="2000" dirty="0" smtClean="0"/>
              <a:t> кислоту </a:t>
            </a:r>
            <a:br>
              <a:rPr lang="ru-RU" sz="2000" dirty="0" smtClean="0"/>
            </a:br>
            <a:r>
              <a:rPr lang="ru-RU" sz="2000" dirty="0" smtClean="0"/>
              <a:t>в уменьшении менструальной кровопотери</a:t>
            </a:r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85377" y="6525344"/>
            <a:ext cx="77892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 smtClean="0">
              <a:solidFill>
                <a:srgbClr val="676767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 smtClean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(1) </a:t>
            </a:r>
            <a:r>
              <a:rPr lang="en-GB" sz="600" dirty="0" err="1" smtClean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Milsom</a:t>
            </a:r>
            <a:r>
              <a:rPr lang="en-GB" sz="600" dirty="0" smtClean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600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I, </a:t>
            </a:r>
            <a:r>
              <a:rPr lang="en-GB" sz="600" i="1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et al. Am J </a:t>
            </a:r>
            <a:r>
              <a:rPr lang="en-GB" sz="600" i="1" dirty="0" err="1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Obstet</a:t>
            </a:r>
            <a:r>
              <a:rPr lang="en-GB" sz="600" i="1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600" i="1" dirty="0" err="1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Gynecol</a:t>
            </a:r>
            <a:r>
              <a:rPr lang="en-GB" sz="600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 1991; </a:t>
            </a:r>
            <a:r>
              <a:rPr lang="ru-RU" sz="600" dirty="0" smtClean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(2)</a:t>
            </a:r>
            <a:r>
              <a:rPr lang="en-GB" sz="600" b="1" dirty="0" smtClean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164</a:t>
            </a:r>
            <a:r>
              <a:rPr lang="en-GB" sz="600" b="1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sz="600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600" dirty="0" smtClean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879–83; Reid </a:t>
            </a:r>
            <a:r>
              <a:rPr lang="en-GB" sz="600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PC &amp; Virtanen-Kari S. </a:t>
            </a:r>
            <a:r>
              <a:rPr lang="en-GB" sz="600" i="1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BJOG</a:t>
            </a:r>
            <a:r>
              <a:rPr lang="en-GB" sz="600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 2005; </a:t>
            </a:r>
            <a:r>
              <a:rPr lang="en-GB" sz="600" b="1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112:</a:t>
            </a:r>
            <a:r>
              <a:rPr lang="en-GB" sz="600" dirty="0">
                <a:solidFill>
                  <a:srgbClr val="676767"/>
                </a:solidFill>
                <a:latin typeface="Arial" pitchFamily="34" charset="0"/>
                <a:cs typeface="Arial" pitchFamily="34" charset="0"/>
              </a:rPr>
              <a:t> 1121–5.</a:t>
            </a:r>
          </a:p>
        </p:txBody>
      </p:sp>
      <p:grpSp>
        <p:nvGrpSpPr>
          <p:cNvPr id="30" name="Group 3"/>
          <p:cNvGrpSpPr/>
          <p:nvPr/>
        </p:nvGrpSpPr>
        <p:grpSpPr>
          <a:xfrm>
            <a:off x="395536" y="1446916"/>
            <a:ext cx="3800466" cy="3854292"/>
            <a:chOff x="1069001" y="1093574"/>
            <a:chExt cx="4383595" cy="4445675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957" y="2224549"/>
              <a:ext cx="3291772" cy="331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353642" y="258302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17388" y="2989349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-20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17388" y="3395676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-40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32428" y="4614657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-100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7388" y="3802003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-60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17388" y="4208330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-80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9001" y="1093574"/>
              <a:ext cx="4383595" cy="8520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676767"/>
                  </a:solidFill>
                  <a:latin typeface="Arial"/>
                  <a:cs typeface="+mn-cs"/>
                </a:rPr>
                <a:t>Изменение уровня менструального кровотечения по сравнению с исходным уровнем </a:t>
              </a:r>
              <a:r>
                <a:rPr lang="en-GB" sz="1400" dirty="0" smtClean="0">
                  <a:solidFill>
                    <a:srgbClr val="676767"/>
                  </a:solidFill>
                  <a:latin typeface="Arial"/>
                  <a:cs typeface="+mn-cs"/>
                </a:rPr>
                <a:t>(%)</a:t>
              </a:r>
              <a:endParaRPr lang="en-GB" sz="14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34077" y="5160737"/>
              <a:ext cx="7296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00" b="1" dirty="0" smtClean="0">
                  <a:solidFill>
                    <a:srgbClr val="FFFFFF"/>
                  </a:solidFill>
                  <a:latin typeface="Arial"/>
                  <a:cs typeface="+mn-cs"/>
                </a:rPr>
                <a:t>Мирена</a:t>
              </a:r>
              <a:r>
                <a:rPr lang="en-GB" sz="1000" b="1" baseline="30000" dirty="0" smtClean="0">
                  <a:solidFill>
                    <a:srgbClr val="FFFFFF"/>
                  </a:solidFill>
                  <a:latin typeface="Arial"/>
                  <a:cs typeface="Arial"/>
                </a:rPr>
                <a:t>®</a:t>
              </a:r>
              <a:endParaRPr lang="en-GB" sz="1000" b="1" dirty="0" smtClean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45247" y="5149935"/>
              <a:ext cx="1241024" cy="266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smtClean="0">
                  <a:solidFill>
                    <a:srgbClr val="FFFFFF"/>
                  </a:solidFill>
                  <a:latin typeface="Arial"/>
                  <a:cs typeface="+mn-cs"/>
                </a:rPr>
                <a:t>Флурбипрофен</a:t>
              </a:r>
              <a:endParaRPr lang="en-GB" sz="900" b="1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3312" y="5069334"/>
              <a:ext cx="1266909" cy="42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err="1" smtClean="0">
                  <a:solidFill>
                    <a:srgbClr val="FFFFFF"/>
                  </a:solidFill>
                  <a:latin typeface="Arial"/>
                  <a:cs typeface="+mn-cs"/>
                </a:rPr>
                <a:t>Транексамовая</a:t>
              </a:r>
              <a:r>
                <a:rPr lang="ru-RU" sz="900" b="1" dirty="0" smtClean="0">
                  <a:solidFill>
                    <a:srgbClr val="FFFFFF"/>
                  </a:solidFill>
                  <a:latin typeface="Arial"/>
                  <a:cs typeface="+mn-cs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smtClean="0">
                  <a:solidFill>
                    <a:srgbClr val="FFFFFF"/>
                  </a:solidFill>
                  <a:latin typeface="Arial"/>
                  <a:cs typeface="+mn-cs"/>
                </a:rPr>
                <a:t>кислота</a:t>
              </a:r>
              <a:endParaRPr lang="en-GB" sz="900" b="1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</p:grpSp>
      <p:grpSp>
        <p:nvGrpSpPr>
          <p:cNvPr id="42" name="Group 5"/>
          <p:cNvGrpSpPr/>
          <p:nvPr/>
        </p:nvGrpSpPr>
        <p:grpSpPr>
          <a:xfrm>
            <a:off x="4739578" y="1466200"/>
            <a:ext cx="3688155" cy="4195046"/>
            <a:chOff x="5216447" y="1176030"/>
            <a:chExt cx="4254039" cy="4838712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580" y="2277198"/>
              <a:ext cx="3625906" cy="3314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567800" y="258302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31546" y="2989349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-20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31546" y="3395676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-40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46586" y="4614657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-100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431546" y="3802003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-60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31546" y="4208330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 smtClean="0">
                  <a:solidFill>
                    <a:srgbClr val="676767"/>
                  </a:solidFill>
                  <a:latin typeface="Arial"/>
                  <a:cs typeface="+mn-cs"/>
                </a:rPr>
                <a:t>-80</a:t>
              </a:r>
              <a:endParaRPr lang="en-GB" sz="12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16447" y="1176030"/>
              <a:ext cx="4125644" cy="8520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676767"/>
                  </a:solidFill>
                  <a:latin typeface="Arial"/>
                  <a:cs typeface="+mn-cs"/>
                </a:rPr>
                <a:t>Изменение уровня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676767"/>
                  </a:solidFill>
                  <a:latin typeface="Arial"/>
                  <a:cs typeface="+mn-cs"/>
                </a:rPr>
                <a:t>менструального кровотечения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676767"/>
                  </a:solidFill>
                  <a:latin typeface="Arial"/>
                  <a:cs typeface="+mn-cs"/>
                </a:rPr>
                <a:t>по сравнению с исходным уровнем (%)</a:t>
              </a:r>
              <a:endParaRPr lang="en-GB" sz="1400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56098" y="5706965"/>
              <a:ext cx="97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400" b="1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85946" y="5160737"/>
              <a:ext cx="7296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00" b="1" dirty="0" smtClean="0">
                  <a:solidFill>
                    <a:srgbClr val="FFFFFF"/>
                  </a:solidFill>
                  <a:latin typeface="Arial"/>
                  <a:cs typeface="+mn-cs"/>
                </a:rPr>
                <a:t>Мирена</a:t>
              </a:r>
              <a:r>
                <a:rPr lang="en-GB" sz="1000" b="1" baseline="30000" dirty="0" smtClean="0">
                  <a:solidFill>
                    <a:srgbClr val="FFFFFF"/>
                  </a:solidFill>
                  <a:latin typeface="Arial"/>
                  <a:cs typeface="Arial"/>
                </a:rPr>
                <a:t>®</a:t>
              </a:r>
              <a:endParaRPr lang="en-GB" sz="1000" b="1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53" name="Rectangle 45"/>
          <p:cNvSpPr/>
          <p:nvPr/>
        </p:nvSpPr>
        <p:spPr>
          <a:xfrm>
            <a:off x="1258797" y="2536498"/>
            <a:ext cx="421539" cy="1496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8043" y="4031097"/>
            <a:ext cx="92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676767"/>
                </a:solidFill>
                <a:latin typeface="Arial"/>
                <a:cs typeface="+mn-cs"/>
              </a:rPr>
              <a:t>-83%</a:t>
            </a:r>
            <a:endParaRPr lang="en-GB" sz="2400" b="1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5" name="Rectangle 47"/>
          <p:cNvSpPr/>
          <p:nvPr/>
        </p:nvSpPr>
        <p:spPr>
          <a:xfrm>
            <a:off x="2180686" y="2537423"/>
            <a:ext cx="421539" cy="434164"/>
          </a:xfrm>
          <a:prstGeom prst="rect">
            <a:avLst/>
          </a:prstGeom>
          <a:solidFill>
            <a:srgbClr val="808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39932" y="2977908"/>
            <a:ext cx="90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808284"/>
                </a:solidFill>
                <a:latin typeface="Arial"/>
                <a:cs typeface="+mn-cs"/>
              </a:rPr>
              <a:t>-24%</a:t>
            </a:r>
            <a:endParaRPr lang="en-GB" sz="2400" b="1" dirty="0">
              <a:solidFill>
                <a:srgbClr val="808284"/>
              </a:solidFill>
              <a:latin typeface="Arial"/>
              <a:cs typeface="+mn-cs"/>
            </a:endParaRPr>
          </a:p>
        </p:txBody>
      </p:sp>
      <p:sp>
        <p:nvSpPr>
          <p:cNvPr id="57" name="Rectangle 49"/>
          <p:cNvSpPr/>
          <p:nvPr/>
        </p:nvSpPr>
        <p:spPr>
          <a:xfrm>
            <a:off x="3106361" y="2542505"/>
            <a:ext cx="421539" cy="862870"/>
          </a:xfrm>
          <a:prstGeom prst="rect">
            <a:avLst/>
          </a:prstGeom>
          <a:solidFill>
            <a:srgbClr val="808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748526" y="3412369"/>
            <a:ext cx="110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808284"/>
                </a:solidFill>
                <a:latin typeface="Arial"/>
                <a:cs typeface="+mn-cs"/>
              </a:rPr>
              <a:t>-48%</a:t>
            </a:r>
            <a:endParaRPr lang="en-GB" sz="2400" b="1" dirty="0">
              <a:solidFill>
                <a:srgbClr val="808284"/>
              </a:solidFill>
              <a:latin typeface="Arial"/>
              <a:cs typeface="+mn-cs"/>
            </a:endParaRPr>
          </a:p>
        </p:txBody>
      </p:sp>
      <p:sp>
        <p:nvSpPr>
          <p:cNvPr id="59" name="Rectangle 53"/>
          <p:cNvSpPr/>
          <p:nvPr/>
        </p:nvSpPr>
        <p:spPr>
          <a:xfrm>
            <a:off x="5698523" y="2764731"/>
            <a:ext cx="421539" cy="1615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95147" y="4383326"/>
            <a:ext cx="101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676767"/>
                </a:solidFill>
                <a:latin typeface="Arial"/>
                <a:cs typeface="+mn-cs"/>
              </a:rPr>
              <a:t>-</a:t>
            </a:r>
            <a:r>
              <a:rPr lang="ru-RU" sz="2400" b="1" dirty="0" smtClean="0">
                <a:solidFill>
                  <a:srgbClr val="676767"/>
                </a:solidFill>
                <a:latin typeface="Arial"/>
                <a:cs typeface="+mn-cs"/>
              </a:rPr>
              <a:t>90</a:t>
            </a:r>
            <a:r>
              <a:rPr lang="en-GB" sz="2400" b="1" dirty="0" smtClean="0">
                <a:solidFill>
                  <a:srgbClr val="676767"/>
                </a:solidFill>
                <a:latin typeface="Arial"/>
                <a:cs typeface="+mn-cs"/>
              </a:rPr>
              <a:t>%</a:t>
            </a:r>
            <a:endParaRPr lang="en-GB" sz="2400" b="1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61" name="Rectangle 55"/>
          <p:cNvSpPr/>
          <p:nvPr/>
        </p:nvSpPr>
        <p:spPr>
          <a:xfrm>
            <a:off x="7030781" y="2763513"/>
            <a:ext cx="421539" cy="389475"/>
          </a:xfrm>
          <a:prstGeom prst="rect">
            <a:avLst/>
          </a:prstGeom>
          <a:solidFill>
            <a:srgbClr val="808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04248" y="3153432"/>
            <a:ext cx="957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808284"/>
                </a:solidFill>
                <a:latin typeface="Arial"/>
                <a:cs typeface="+mn-cs"/>
              </a:rPr>
              <a:t>-22%</a:t>
            </a:r>
            <a:endParaRPr lang="en-GB" sz="2400" b="1" dirty="0">
              <a:solidFill>
                <a:srgbClr val="808284"/>
              </a:solidFill>
              <a:latin typeface="Arial"/>
              <a:cs typeface="+mn-cs"/>
            </a:endParaRPr>
          </a:p>
        </p:txBody>
      </p:sp>
      <p:cxnSp>
        <p:nvCxnSpPr>
          <p:cNvPr id="63" name="Straight Connector 61"/>
          <p:cNvCxnSpPr/>
          <p:nvPr/>
        </p:nvCxnSpPr>
        <p:spPr>
          <a:xfrm>
            <a:off x="971600" y="2527083"/>
            <a:ext cx="2773860" cy="8428"/>
          </a:xfrm>
          <a:prstGeom prst="line">
            <a:avLst/>
          </a:prstGeom>
          <a:ln w="19050">
            <a:solidFill>
              <a:srgbClr val="00788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125"/>
          <p:cNvGrpSpPr/>
          <p:nvPr/>
        </p:nvGrpSpPr>
        <p:grpSpPr>
          <a:xfrm>
            <a:off x="2642033" y="2955799"/>
            <a:ext cx="1147417" cy="730468"/>
            <a:chOff x="3019494" y="3288795"/>
            <a:chExt cx="1292858" cy="823061"/>
          </a:xfrm>
        </p:grpSpPr>
        <p:sp>
          <p:nvSpPr>
            <p:cNvPr id="66" name="TextBox 65"/>
            <p:cNvSpPr txBox="1"/>
            <p:nvPr/>
          </p:nvSpPr>
          <p:spPr>
            <a:xfrm>
              <a:off x="3019494" y="3288795"/>
              <a:ext cx="274434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srgbClr val="676767"/>
                  </a:solidFill>
                  <a:latin typeface="Arial"/>
                  <a:cs typeface="+mn-cs"/>
                </a:rPr>
                <a:t>*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948149" y="3742524"/>
              <a:ext cx="364203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 smtClean="0">
                  <a:solidFill>
                    <a:srgbClr val="676767"/>
                  </a:solidFill>
                  <a:latin typeface="Arial"/>
                  <a:cs typeface="+mn-cs"/>
                </a:rPr>
                <a:t>**</a:t>
              </a:r>
              <a:endParaRPr lang="en-GB" dirty="0">
                <a:solidFill>
                  <a:srgbClr val="676767"/>
                </a:solidFill>
                <a:latin typeface="Arial"/>
                <a:cs typeface="+mn-cs"/>
              </a:endParaRPr>
            </a:p>
          </p:txBody>
        </p:sp>
      </p:grpSp>
      <p:cxnSp>
        <p:nvCxnSpPr>
          <p:cNvPr id="68" name="Straight Connector 108"/>
          <p:cNvCxnSpPr/>
          <p:nvPr/>
        </p:nvCxnSpPr>
        <p:spPr>
          <a:xfrm>
            <a:off x="5284155" y="2763513"/>
            <a:ext cx="3104269" cy="17414"/>
          </a:xfrm>
          <a:prstGeom prst="line">
            <a:avLst/>
          </a:prstGeom>
          <a:ln w="19050">
            <a:solidFill>
              <a:srgbClr val="00788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452320" y="3132760"/>
            <a:ext cx="243561" cy="32778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676767"/>
                </a:solidFill>
                <a:latin typeface="Arial"/>
                <a:cs typeface="+mn-cs"/>
              </a:rPr>
              <a:t>*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588224" y="4869160"/>
            <a:ext cx="1391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1" dirty="0" err="1" smtClean="0">
                <a:solidFill>
                  <a:srgbClr val="FFFFFF"/>
                </a:solidFill>
                <a:latin typeface="Arial"/>
                <a:cs typeface="+mn-cs"/>
              </a:rPr>
              <a:t>Мефенаминовая</a:t>
            </a:r>
            <a:r>
              <a:rPr lang="ru-RU" sz="900" b="1" dirty="0" smtClean="0">
                <a:solidFill>
                  <a:srgbClr val="FFFFFF"/>
                </a:solidFill>
                <a:latin typeface="Arial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1" dirty="0" smtClean="0">
                <a:solidFill>
                  <a:srgbClr val="FFFFFF"/>
                </a:solidFill>
                <a:latin typeface="Arial"/>
                <a:cs typeface="+mn-cs"/>
              </a:rPr>
              <a:t>кислота</a:t>
            </a:r>
            <a:endParaRPr lang="ru-RU" sz="9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8055" y="6392361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600" dirty="0" smtClean="0">
                <a:solidFill>
                  <a:srgbClr val="676767"/>
                </a:solidFill>
                <a:latin typeface="Arial"/>
                <a:cs typeface="+mn-cs"/>
              </a:rPr>
              <a:t>*p&lt;0</a:t>
            </a:r>
            <a:r>
              <a:rPr lang="ru-RU" sz="600" dirty="0" smtClean="0">
                <a:solidFill>
                  <a:srgbClr val="676767"/>
                </a:solidFill>
                <a:latin typeface="Arial"/>
                <a:cs typeface="+mn-cs"/>
              </a:rPr>
              <a:t>,</a:t>
            </a:r>
            <a:r>
              <a:rPr lang="en-GB" sz="600" dirty="0" smtClean="0">
                <a:solidFill>
                  <a:srgbClr val="676767"/>
                </a:solidFill>
                <a:latin typeface="Arial"/>
                <a:cs typeface="+mn-cs"/>
              </a:rPr>
              <a:t>001, </a:t>
            </a:r>
            <a:r>
              <a:rPr lang="ru-RU" sz="600" dirty="0" smtClean="0">
                <a:solidFill>
                  <a:srgbClr val="676767"/>
                </a:solidFill>
                <a:latin typeface="Arial"/>
                <a:cs typeface="+mn-cs"/>
              </a:rPr>
              <a:t/>
            </a:r>
            <a:br>
              <a:rPr lang="ru-RU" sz="600" dirty="0" smtClean="0">
                <a:solidFill>
                  <a:srgbClr val="676767"/>
                </a:solidFill>
                <a:latin typeface="Arial"/>
                <a:cs typeface="+mn-cs"/>
              </a:rPr>
            </a:br>
            <a:r>
              <a:rPr lang="en-GB" sz="600" dirty="0" smtClean="0">
                <a:solidFill>
                  <a:srgbClr val="676767"/>
                </a:solidFill>
                <a:latin typeface="Arial"/>
                <a:cs typeface="+mn-cs"/>
              </a:rPr>
              <a:t>**p&lt;0</a:t>
            </a:r>
            <a:r>
              <a:rPr lang="ru-RU" sz="600" dirty="0" smtClean="0">
                <a:solidFill>
                  <a:srgbClr val="676767"/>
                </a:solidFill>
                <a:latin typeface="Arial"/>
                <a:cs typeface="+mn-cs"/>
              </a:rPr>
              <a:t>,</a:t>
            </a:r>
            <a:r>
              <a:rPr lang="en-GB" sz="600" dirty="0" smtClean="0">
                <a:solidFill>
                  <a:srgbClr val="676767"/>
                </a:solidFill>
                <a:latin typeface="Arial"/>
                <a:cs typeface="+mn-cs"/>
              </a:rPr>
              <a:t>01</a:t>
            </a:r>
            <a:endParaRPr lang="en-GB" sz="6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cxnSp>
        <p:nvCxnSpPr>
          <p:cNvPr id="65" name="Gerade Verbindung 38"/>
          <p:cNvCxnSpPr/>
          <p:nvPr/>
        </p:nvCxnSpPr>
        <p:spPr bwMode="gray">
          <a:xfrm flipV="1">
            <a:off x="636878" y="5445225"/>
            <a:ext cx="3287050" cy="2"/>
          </a:xfrm>
          <a:prstGeom prst="line">
            <a:avLst/>
          </a:prstGeom>
          <a:solidFill>
            <a:srgbClr val="A7AFC8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 Verbindung 39"/>
          <p:cNvCxnSpPr/>
          <p:nvPr/>
        </p:nvCxnSpPr>
        <p:spPr bwMode="gray">
          <a:xfrm>
            <a:off x="498877" y="2204864"/>
            <a:ext cx="3425051" cy="0"/>
          </a:xfrm>
          <a:prstGeom prst="line">
            <a:avLst/>
          </a:prstGeom>
          <a:solidFill>
            <a:srgbClr val="A7AFC8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Gerade Verbindung 39"/>
          <p:cNvCxnSpPr/>
          <p:nvPr/>
        </p:nvCxnSpPr>
        <p:spPr bwMode="gray">
          <a:xfrm>
            <a:off x="4842114" y="2204864"/>
            <a:ext cx="3585618" cy="0"/>
          </a:xfrm>
          <a:prstGeom prst="line">
            <a:avLst/>
          </a:prstGeom>
          <a:solidFill>
            <a:srgbClr val="A7AFC8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38"/>
          <p:cNvCxnSpPr/>
          <p:nvPr/>
        </p:nvCxnSpPr>
        <p:spPr bwMode="gray">
          <a:xfrm flipV="1">
            <a:off x="4872044" y="5445223"/>
            <a:ext cx="3555688" cy="1"/>
          </a:xfrm>
          <a:prstGeom prst="line">
            <a:avLst/>
          </a:prstGeom>
          <a:solidFill>
            <a:srgbClr val="A7AFC8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Заголовок 1"/>
          <p:cNvSpPr txBox="1">
            <a:spLocks/>
          </p:cNvSpPr>
          <p:nvPr/>
        </p:nvSpPr>
        <p:spPr bwMode="gray">
          <a:xfrm>
            <a:off x="642313" y="5517235"/>
            <a:ext cx="7785420" cy="79208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1600" dirty="0" smtClean="0">
                <a:solidFill>
                  <a:srgbClr val="676767"/>
                </a:solidFill>
              </a:rPr>
              <a:t>ЛНГ-ВМС </a:t>
            </a:r>
            <a:r>
              <a:rPr lang="ru-RU" sz="1600" dirty="0" smtClean="0">
                <a:solidFill>
                  <a:srgbClr val="676767"/>
                </a:solidFill>
              </a:rPr>
              <a:t>является значительно более эффективным методом снижения кровопотери у женщин с ОМК, чем </a:t>
            </a:r>
            <a:r>
              <a:rPr lang="ru-RU" sz="1600" dirty="0" err="1" smtClean="0">
                <a:solidFill>
                  <a:srgbClr val="676767"/>
                </a:solidFill>
              </a:rPr>
              <a:t>флурбипрофен</a:t>
            </a:r>
            <a:r>
              <a:rPr lang="ru-RU" sz="1600" dirty="0" smtClean="0">
                <a:solidFill>
                  <a:srgbClr val="676767"/>
                </a:solidFill>
              </a:rPr>
              <a:t>, </a:t>
            </a:r>
            <a:r>
              <a:rPr lang="ru-RU" sz="1600" dirty="0" err="1" smtClean="0">
                <a:solidFill>
                  <a:srgbClr val="676767"/>
                </a:solidFill>
              </a:rPr>
              <a:t>транексамовая</a:t>
            </a:r>
            <a:r>
              <a:rPr lang="ru-RU" sz="1600" dirty="0" smtClean="0">
                <a:solidFill>
                  <a:srgbClr val="676767"/>
                </a:solidFill>
              </a:rPr>
              <a:t> и </a:t>
            </a:r>
            <a:r>
              <a:rPr lang="ru-RU" sz="1600" dirty="0" err="1" smtClean="0">
                <a:solidFill>
                  <a:srgbClr val="676767"/>
                </a:solidFill>
              </a:rPr>
              <a:t>мефенаминовая</a:t>
            </a:r>
            <a:r>
              <a:rPr lang="ru-RU" sz="1600" dirty="0" smtClean="0">
                <a:solidFill>
                  <a:srgbClr val="676767"/>
                </a:solidFill>
              </a:rPr>
              <a:t> кислота</a:t>
            </a:r>
            <a:r>
              <a:rPr lang="ru-RU" sz="1600" baseline="30000" dirty="0" smtClean="0">
                <a:solidFill>
                  <a:srgbClr val="676767"/>
                </a:solidFill>
              </a:rPr>
              <a:t>1,2</a:t>
            </a:r>
            <a:endParaRPr lang="ru-RU" sz="1600" dirty="0">
              <a:solidFill>
                <a:srgbClr val="67676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574100" y="188640"/>
            <a:ext cx="1390388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42308835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7058025" cy="949325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Метаболическая нейтральность – </a:t>
            </a:r>
            <a:br>
              <a:rPr lang="ru-RU" sz="2000" dirty="0" smtClean="0"/>
            </a:br>
            <a:r>
              <a:rPr lang="ru-RU" sz="2000" dirty="0" smtClean="0"/>
              <a:t>одно из главных преимуществ </a:t>
            </a:r>
            <a:r>
              <a:rPr lang="ru-RU" sz="2000" dirty="0" smtClean="0"/>
              <a:t>ЛНГ-системы</a:t>
            </a:r>
            <a:endParaRPr lang="ru-RU" sz="2000" dirty="0" smtClean="0"/>
          </a:p>
        </p:txBody>
      </p:sp>
      <p:sp>
        <p:nvSpPr>
          <p:cNvPr id="5" name="Freeform 39"/>
          <p:cNvSpPr>
            <a:spLocks/>
          </p:cNvSpPr>
          <p:nvPr/>
        </p:nvSpPr>
        <p:spPr bwMode="gray">
          <a:xfrm>
            <a:off x="3138488" y="1989138"/>
            <a:ext cx="1385887" cy="1550987"/>
          </a:xfrm>
          <a:custGeom>
            <a:avLst/>
            <a:gdLst>
              <a:gd name="T0" fmla="*/ 251 w 251"/>
              <a:gd name="T1" fmla="*/ 0 h 281"/>
              <a:gd name="T2" fmla="*/ 0 w 251"/>
              <a:gd name="T3" fmla="*/ 153 h 281"/>
              <a:gd name="T4" fmla="*/ 251 w 251"/>
              <a:gd name="T5" fmla="*/ 281 h 281"/>
              <a:gd name="T6" fmla="*/ 251 w 251"/>
              <a:gd name="T7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1" h="281">
                <a:moveTo>
                  <a:pt x="251" y="0"/>
                </a:moveTo>
                <a:cubicBezTo>
                  <a:pt x="143" y="3"/>
                  <a:pt x="49" y="64"/>
                  <a:pt x="0" y="153"/>
                </a:cubicBezTo>
                <a:cubicBezTo>
                  <a:pt x="251" y="281"/>
                  <a:pt x="251" y="281"/>
                  <a:pt x="251" y="281"/>
                </a:cubicBezTo>
                <a:lnTo>
                  <a:pt x="251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Freeform 40"/>
          <p:cNvSpPr>
            <a:spLocks/>
          </p:cNvSpPr>
          <p:nvPr/>
        </p:nvSpPr>
        <p:spPr bwMode="gray">
          <a:xfrm>
            <a:off x="4598988" y="1989138"/>
            <a:ext cx="1487487" cy="1560512"/>
          </a:xfrm>
          <a:custGeom>
            <a:avLst/>
            <a:gdLst>
              <a:gd name="T0" fmla="*/ 269 w 269"/>
              <a:gd name="T1" fmla="*/ 196 h 283"/>
              <a:gd name="T2" fmla="*/ 0 w 269"/>
              <a:gd name="T3" fmla="*/ 0 h 283"/>
              <a:gd name="T4" fmla="*/ 0 w 269"/>
              <a:gd name="T5" fmla="*/ 283 h 283"/>
              <a:gd name="T6" fmla="*/ 269 w 269"/>
              <a:gd name="T7" fmla="*/ 196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9" h="283">
                <a:moveTo>
                  <a:pt x="269" y="196"/>
                </a:moveTo>
                <a:cubicBezTo>
                  <a:pt x="230" y="84"/>
                  <a:pt x="125" y="3"/>
                  <a:pt x="0" y="0"/>
                </a:cubicBezTo>
                <a:cubicBezTo>
                  <a:pt x="0" y="283"/>
                  <a:pt x="0" y="283"/>
                  <a:pt x="0" y="283"/>
                </a:cubicBezTo>
                <a:lnTo>
                  <a:pt x="269" y="19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Freeform 41"/>
          <p:cNvSpPr>
            <a:spLocks/>
          </p:cNvSpPr>
          <p:nvPr/>
        </p:nvSpPr>
        <p:spPr bwMode="gray">
          <a:xfrm>
            <a:off x="3648075" y="3671888"/>
            <a:ext cx="1828800" cy="1550987"/>
          </a:xfrm>
          <a:custGeom>
            <a:avLst/>
            <a:gdLst>
              <a:gd name="T0" fmla="*/ 0 w 332"/>
              <a:gd name="T1" fmla="*/ 229 h 281"/>
              <a:gd name="T2" fmla="*/ 166 w 332"/>
              <a:gd name="T3" fmla="*/ 281 h 281"/>
              <a:gd name="T4" fmla="*/ 332 w 332"/>
              <a:gd name="T5" fmla="*/ 229 h 281"/>
              <a:gd name="T6" fmla="*/ 166 w 332"/>
              <a:gd name="T7" fmla="*/ 0 h 281"/>
              <a:gd name="T8" fmla="*/ 0 w 332"/>
              <a:gd name="T9" fmla="*/ 229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2" h="281">
                <a:moveTo>
                  <a:pt x="0" y="229"/>
                </a:moveTo>
                <a:cubicBezTo>
                  <a:pt x="47" y="262"/>
                  <a:pt x="104" y="281"/>
                  <a:pt x="166" y="281"/>
                </a:cubicBezTo>
                <a:cubicBezTo>
                  <a:pt x="228" y="281"/>
                  <a:pt x="285" y="262"/>
                  <a:pt x="332" y="229"/>
                </a:cubicBezTo>
                <a:cubicBezTo>
                  <a:pt x="166" y="0"/>
                  <a:pt x="166" y="0"/>
                  <a:pt x="166" y="0"/>
                </a:cubicBezTo>
                <a:lnTo>
                  <a:pt x="0" y="22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8" name="Freeform 42"/>
          <p:cNvSpPr>
            <a:spLocks/>
          </p:cNvSpPr>
          <p:nvPr/>
        </p:nvSpPr>
        <p:spPr bwMode="gray">
          <a:xfrm>
            <a:off x="2946400" y="2905125"/>
            <a:ext cx="1554163" cy="1985963"/>
          </a:xfrm>
          <a:custGeom>
            <a:avLst/>
            <a:gdLst>
              <a:gd name="T0" fmla="*/ 29 w 282"/>
              <a:gd name="T1" fmla="*/ 0 h 360"/>
              <a:gd name="T2" fmla="*/ 0 w 282"/>
              <a:gd name="T3" fmla="*/ 127 h 360"/>
              <a:gd name="T4" fmla="*/ 115 w 282"/>
              <a:gd name="T5" fmla="*/ 360 h 360"/>
              <a:gd name="T6" fmla="*/ 282 w 282"/>
              <a:gd name="T7" fmla="*/ 129 h 360"/>
              <a:gd name="T8" fmla="*/ 29 w 282"/>
              <a:gd name="T9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2" h="360">
                <a:moveTo>
                  <a:pt x="29" y="0"/>
                </a:moveTo>
                <a:cubicBezTo>
                  <a:pt x="10" y="39"/>
                  <a:pt x="0" y="82"/>
                  <a:pt x="0" y="127"/>
                </a:cubicBezTo>
                <a:cubicBezTo>
                  <a:pt x="0" y="222"/>
                  <a:pt x="45" y="306"/>
                  <a:pt x="115" y="360"/>
                </a:cubicBezTo>
                <a:cubicBezTo>
                  <a:pt x="282" y="129"/>
                  <a:pt x="282" y="129"/>
                  <a:pt x="282" y="129"/>
                </a:cubicBezTo>
                <a:lnTo>
                  <a:pt x="2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Freeform 43"/>
          <p:cNvSpPr>
            <a:spLocks/>
          </p:cNvSpPr>
          <p:nvPr/>
        </p:nvSpPr>
        <p:spPr bwMode="gray">
          <a:xfrm>
            <a:off x="4627563" y="3140075"/>
            <a:ext cx="1550987" cy="1751013"/>
          </a:xfrm>
          <a:custGeom>
            <a:avLst/>
            <a:gdLst>
              <a:gd name="T0" fmla="*/ 166 w 281"/>
              <a:gd name="T1" fmla="*/ 317 h 317"/>
              <a:gd name="T2" fmla="*/ 281 w 281"/>
              <a:gd name="T3" fmla="*/ 84 h 317"/>
              <a:gd name="T4" fmla="*/ 269 w 281"/>
              <a:gd name="T5" fmla="*/ 0 h 317"/>
              <a:gd name="T6" fmla="*/ 0 w 281"/>
              <a:gd name="T7" fmla="*/ 88 h 317"/>
              <a:gd name="T8" fmla="*/ 166 w 281"/>
              <a:gd name="T9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" h="317">
                <a:moveTo>
                  <a:pt x="166" y="317"/>
                </a:moveTo>
                <a:cubicBezTo>
                  <a:pt x="236" y="263"/>
                  <a:pt x="281" y="179"/>
                  <a:pt x="281" y="84"/>
                </a:cubicBezTo>
                <a:cubicBezTo>
                  <a:pt x="281" y="55"/>
                  <a:pt x="277" y="27"/>
                  <a:pt x="269" y="0"/>
                </a:cubicBezTo>
                <a:cubicBezTo>
                  <a:pt x="0" y="88"/>
                  <a:pt x="0" y="88"/>
                  <a:pt x="0" y="88"/>
                </a:cubicBezTo>
                <a:lnTo>
                  <a:pt x="166" y="31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6871" name="Ellipse 87"/>
          <p:cNvSpPr>
            <a:spLocks noChangeArrowheads="1"/>
          </p:cNvSpPr>
          <p:nvPr/>
        </p:nvSpPr>
        <p:spPr bwMode="gray">
          <a:xfrm>
            <a:off x="3697288" y="2741613"/>
            <a:ext cx="1728787" cy="1728787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GB"/>
          </a:p>
        </p:txBody>
      </p:sp>
      <p:sp>
        <p:nvSpPr>
          <p:cNvPr id="36872" name="Oval 44"/>
          <p:cNvSpPr>
            <a:spLocks noChangeArrowheads="1"/>
          </p:cNvSpPr>
          <p:nvPr/>
        </p:nvSpPr>
        <p:spPr bwMode="gray">
          <a:xfrm>
            <a:off x="3792538" y="2838450"/>
            <a:ext cx="1539875" cy="1533525"/>
          </a:xfrm>
          <a:prstGeom prst="ellipse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ru-RU" sz="1200">
                <a:solidFill>
                  <a:schemeClr val="bg1"/>
                </a:solidFill>
              </a:rPr>
              <a:t>Отсутствие клинически значимого влияния на:</a:t>
            </a:r>
          </a:p>
        </p:txBody>
      </p:sp>
      <p:sp>
        <p:nvSpPr>
          <p:cNvPr id="12" name="Line 69"/>
          <p:cNvSpPr>
            <a:spLocks noChangeShapeType="1"/>
          </p:cNvSpPr>
          <p:nvPr/>
        </p:nvSpPr>
        <p:spPr bwMode="gray">
          <a:xfrm>
            <a:off x="2811463" y="1927225"/>
            <a:ext cx="958850" cy="522288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/>
          </a:p>
        </p:txBody>
      </p:sp>
      <p:sp>
        <p:nvSpPr>
          <p:cNvPr id="13" name="Line 69"/>
          <p:cNvSpPr>
            <a:spLocks noChangeShapeType="1"/>
          </p:cNvSpPr>
          <p:nvPr/>
        </p:nvSpPr>
        <p:spPr bwMode="gray">
          <a:xfrm flipH="1">
            <a:off x="5422900" y="1927225"/>
            <a:ext cx="911225" cy="522288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/>
          </a:p>
        </p:txBody>
      </p:sp>
      <p:sp>
        <p:nvSpPr>
          <p:cNvPr id="14" name="Line 69"/>
          <p:cNvSpPr>
            <a:spLocks noChangeShapeType="1"/>
          </p:cNvSpPr>
          <p:nvPr/>
        </p:nvSpPr>
        <p:spPr bwMode="gray">
          <a:xfrm flipV="1">
            <a:off x="2811463" y="3895725"/>
            <a:ext cx="479425" cy="298450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/>
          </a:p>
        </p:txBody>
      </p:sp>
      <p:sp>
        <p:nvSpPr>
          <p:cNvPr id="15" name="Line 69"/>
          <p:cNvSpPr>
            <a:spLocks noChangeShapeType="1"/>
          </p:cNvSpPr>
          <p:nvPr/>
        </p:nvSpPr>
        <p:spPr bwMode="gray">
          <a:xfrm flipH="1" flipV="1">
            <a:off x="5292725" y="4937125"/>
            <a:ext cx="1041400" cy="498475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/>
          </a:p>
        </p:txBody>
      </p:sp>
      <p:sp>
        <p:nvSpPr>
          <p:cNvPr id="16" name="Line 69"/>
          <p:cNvSpPr>
            <a:spLocks noChangeShapeType="1"/>
          </p:cNvSpPr>
          <p:nvPr/>
        </p:nvSpPr>
        <p:spPr bwMode="gray">
          <a:xfrm flipH="1">
            <a:off x="5741988" y="3684588"/>
            <a:ext cx="592137" cy="325437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300"/>
              </a:spcBef>
              <a:spcAft>
                <a:spcPts val="600"/>
              </a:spcAft>
              <a:defRPr/>
            </a:pPr>
            <a:endParaRPr lang="en-GB"/>
          </a:p>
        </p:txBody>
      </p:sp>
      <p:graphicFrame>
        <p:nvGraphicFramePr>
          <p:cNvPr id="17" name="Tabelle 37"/>
          <p:cNvGraphicFramePr>
            <a:graphicFrameLocks noGrp="1"/>
          </p:cNvGraphicFramePr>
          <p:nvPr/>
        </p:nvGraphicFramePr>
        <p:xfrm>
          <a:off x="471488" y="1628775"/>
          <a:ext cx="2343095" cy="847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Минеральную плотность</a:t>
                      </a:r>
                      <a:r>
                        <a:rPr lang="ru-RU" sz="1200" baseline="0" noProof="0" dirty="0" smtClean="0"/>
                        <a:t> костной ткани</a:t>
                      </a:r>
                      <a:endParaRPr lang="en-GB" sz="1200" noProof="0" dirty="0" smtClean="0"/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elle 38"/>
          <p:cNvGraphicFramePr>
            <a:graphicFrameLocks noGrp="1"/>
          </p:cNvGraphicFramePr>
          <p:nvPr/>
        </p:nvGraphicFramePr>
        <p:xfrm>
          <a:off x="468313" y="3897313"/>
          <a:ext cx="2343095" cy="847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Влагалищную флору </a:t>
                      </a:r>
                      <a:br>
                        <a:rPr lang="ru-RU" sz="1200" noProof="0" dirty="0" smtClean="0"/>
                      </a:br>
                      <a:r>
                        <a:rPr lang="ru-RU" sz="1200" noProof="0" dirty="0" smtClean="0"/>
                        <a:t>и цитологию шейки матки</a:t>
                      </a:r>
                      <a:r>
                        <a:rPr lang="en-GB" sz="1200" noProof="0" dirty="0" smtClean="0"/>
                        <a:t>.</a:t>
                      </a: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elle 42"/>
          <p:cNvGraphicFramePr>
            <a:graphicFrameLocks noGrp="1"/>
          </p:cNvGraphicFramePr>
          <p:nvPr/>
        </p:nvGraphicFramePr>
        <p:xfrm>
          <a:off x="6334125" y="1628775"/>
          <a:ext cx="2343095" cy="1213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Маркеры </a:t>
                      </a:r>
                      <a:br>
                        <a:rPr lang="ru-RU" sz="1200" noProof="0" dirty="0" smtClean="0"/>
                      </a:br>
                      <a:r>
                        <a:rPr lang="ru-RU" sz="1200" noProof="0" dirty="0" smtClean="0"/>
                        <a:t>сердечно-сосудистого</a:t>
                      </a:r>
                      <a:r>
                        <a:rPr lang="ru-RU" sz="1200" baseline="0" noProof="0" dirty="0" smtClean="0"/>
                        <a:t> риска (артериальное давление, липидный метаболизм)</a:t>
                      </a:r>
                      <a:endParaRPr lang="en-GB" sz="1200" noProof="0" dirty="0" smtClean="0"/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elle 43"/>
          <p:cNvGraphicFramePr>
            <a:graphicFrameLocks noGrp="1"/>
          </p:cNvGraphicFramePr>
          <p:nvPr/>
        </p:nvGraphicFramePr>
        <p:xfrm>
          <a:off x="6334125" y="3382963"/>
          <a:ext cx="2343095" cy="847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Чувствительность </a:t>
                      </a:r>
                      <a:br>
                        <a:rPr lang="ru-RU" sz="1200" noProof="0" dirty="0" smtClean="0"/>
                      </a:br>
                      <a:r>
                        <a:rPr lang="ru-RU" sz="1200" noProof="0" dirty="0" smtClean="0"/>
                        <a:t>к инсулину</a:t>
                      </a:r>
                      <a:endParaRPr lang="en-GB" sz="1200" noProof="0" dirty="0" smtClean="0"/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elle 44"/>
          <p:cNvGraphicFramePr>
            <a:graphicFrameLocks noGrp="1"/>
          </p:cNvGraphicFramePr>
          <p:nvPr/>
        </p:nvGraphicFramePr>
        <p:xfrm>
          <a:off x="6334125" y="5135563"/>
          <a:ext cx="2343095" cy="697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/>
                        <a:t>Показатели</a:t>
                      </a:r>
                      <a:r>
                        <a:rPr lang="ru-RU" sz="1200" baseline="0" noProof="0" dirty="0" smtClean="0"/>
                        <a:t> функции печени</a:t>
                      </a:r>
                      <a:endParaRPr lang="en-GB" sz="1200" noProof="0" dirty="0" smtClean="0"/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03" name="Прямоугольник 22"/>
          <p:cNvSpPr>
            <a:spLocks noChangeArrowheads="1"/>
          </p:cNvSpPr>
          <p:nvPr/>
        </p:nvSpPr>
        <p:spPr bwMode="auto">
          <a:xfrm>
            <a:off x="395288" y="5570538"/>
            <a:ext cx="5483225" cy="7381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400"/>
              <a:t>Кроме того, оказывает нейтральный эффект на сексуальную функцию и не сопровождается повышенным риском развития РМЖ у женщин моложе 50 лет</a:t>
            </a:r>
          </a:p>
        </p:txBody>
      </p:sp>
      <p:sp>
        <p:nvSpPr>
          <p:cNvPr id="24" name="Shape 303"/>
          <p:cNvSpPr/>
          <p:nvPr/>
        </p:nvSpPr>
        <p:spPr>
          <a:xfrm>
            <a:off x="395288" y="6497638"/>
            <a:ext cx="7080250" cy="239712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26789" tIns="26789" rIns="26789" bIns="26789" anchor="ctr">
            <a:spAutoFit/>
          </a:bodyPr>
          <a:lstStyle>
            <a:lvl1pPr defTabSz="457200">
              <a:defRPr sz="900">
                <a:solidFill>
                  <a:srgbClr val="555D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600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Gemzell-Danielsson</a:t>
            </a:r>
            <a:r>
              <a:rPr lang="en-US" sz="6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K, et al. Recent </a:t>
            </a:r>
            <a:r>
              <a:rPr lang="en-US" sz="6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developments in the clinical use of the </a:t>
            </a:r>
            <a:r>
              <a:rPr lang="en-US" sz="600" dirty="0" err="1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levonorgestrel</a:t>
            </a:r>
            <a:r>
              <a:rPr lang="en-US" sz="6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-releasing intrauterine system.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600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Acta</a:t>
            </a:r>
            <a:r>
              <a:rPr lang="en-US" sz="6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600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Obstet</a:t>
            </a:r>
            <a:r>
              <a:rPr lang="en-US" sz="6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600" dirty="0" err="1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Gynecol</a:t>
            </a:r>
            <a:r>
              <a:rPr lang="en-US" sz="6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Scand 2011; 90: 1177–88.</a:t>
            </a:r>
            <a:endParaRPr lang="en-US" sz="6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475538" y="188640"/>
            <a:ext cx="1560958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8" name="Object 1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think-cell Slide" r:id="rId8" imgW="180" imgH="180" progId="">
                  <p:embed/>
                </p:oleObj>
              </mc:Choice>
              <mc:Fallback>
                <p:oleObj name="think-cell Slide" r:id="rId8" imgW="180" imgH="18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90000"/>
              </a:lnSpc>
            </a:pPr>
            <a:endParaRPr lang="en-US" sz="1200" b="1">
              <a:solidFill>
                <a:srgbClr val="676767"/>
              </a:solidFill>
              <a:sym typeface="Arial" charset="0"/>
            </a:endParaRPr>
          </a:p>
        </p:txBody>
      </p:sp>
      <p:sp>
        <p:nvSpPr>
          <p:cNvPr id="1041" name="Titel 1"/>
          <p:cNvSpPr txBox="1">
            <a:spLocks/>
          </p:cNvSpPr>
          <p:nvPr/>
        </p:nvSpPr>
        <p:spPr bwMode="gray">
          <a:xfrm>
            <a:off x="250825" y="319088"/>
            <a:ext cx="72009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endParaRPr lang="ru-RU" sz="2800" dirty="0"/>
          </a:p>
          <a:p>
            <a:pPr>
              <a:lnSpc>
                <a:spcPct val="90000"/>
              </a:lnSpc>
            </a:pPr>
            <a:r>
              <a:rPr lang="ru-RU" sz="2800" dirty="0"/>
              <a:t>Пациентка с </a:t>
            </a:r>
            <a:r>
              <a:rPr lang="ru-RU" sz="2800" dirty="0" smtClean="0"/>
              <a:t>АМК </a:t>
            </a:r>
            <a:r>
              <a:rPr lang="ru-RU" sz="2800" b="1" dirty="0"/>
              <a:t>без</a:t>
            </a:r>
            <a:r>
              <a:rPr lang="ru-RU" sz="2800" dirty="0"/>
              <a:t> органической патологии</a:t>
            </a:r>
          </a:p>
        </p:txBody>
      </p:sp>
      <p:pic>
        <p:nvPicPr>
          <p:cNvPr id="20" name="Picture 2" descr="http://modwear.ru/wp-content/uploads/2016/09/ochen-silno-bolit-zhivot-pri-mesjachnyh_1.jpeg"/>
          <p:cNvPicPr>
            <a:picLocks noChangeAspect="1" noChangeArrowheads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3072083" y="2150864"/>
            <a:ext cx="2999834" cy="1990800"/>
          </a:xfrm>
          <a:prstGeom prst="ellipse">
            <a:avLst/>
          </a:prstGeom>
          <a:noFill/>
          <a:ex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614363" y="4724400"/>
            <a:ext cx="2232025" cy="7207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Овуляторные нарушения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AUB-O</a:t>
            </a:r>
            <a:endParaRPr lang="ru-RU" sz="1600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55988" y="4733925"/>
            <a:ext cx="2232025" cy="711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/>
              <a:t>Эндометриальная</a:t>
            </a:r>
            <a:r>
              <a:rPr lang="ru-RU" sz="1600" dirty="0"/>
              <a:t> дисфункция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/>
              <a:t>AUB-E</a:t>
            </a:r>
            <a:endParaRPr lang="ru-RU" sz="16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88125" y="4733925"/>
            <a:ext cx="2232025" cy="711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/>
              <a:t>Коагулопатии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/>
              <a:t>AUB-C</a:t>
            </a:r>
            <a:endParaRPr lang="ru-RU" sz="1600" b="1" dirty="0"/>
          </a:p>
        </p:txBody>
      </p:sp>
      <p:cxnSp>
        <p:nvCxnSpPr>
          <p:cNvPr id="6" name="Прямая соединительная линия 5"/>
          <p:cNvCxnSpPr>
            <a:stCxn id="20" idx="3"/>
            <a:endCxn id="2" idx="0"/>
          </p:cNvCxnSpPr>
          <p:nvPr/>
        </p:nvCxnSpPr>
        <p:spPr>
          <a:xfrm flipH="1">
            <a:off x="1730375" y="3849688"/>
            <a:ext cx="1781175" cy="874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20" idx="4"/>
            <a:endCxn id="23" idx="0"/>
          </p:cNvCxnSpPr>
          <p:nvPr/>
        </p:nvCxnSpPr>
        <p:spPr>
          <a:xfrm>
            <a:off x="4572000" y="4141788"/>
            <a:ext cx="0" cy="592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20" idx="5"/>
            <a:endCxn id="24" idx="0"/>
          </p:cNvCxnSpPr>
          <p:nvPr/>
        </p:nvCxnSpPr>
        <p:spPr>
          <a:xfrm>
            <a:off x="5632450" y="3849688"/>
            <a:ext cx="2071688" cy="884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xtBox 14"/>
          <p:cNvSpPr txBox="1">
            <a:spLocks noChangeArrowheads="1"/>
          </p:cNvSpPr>
          <p:nvPr/>
        </p:nvSpPr>
        <p:spPr bwMode="auto">
          <a:xfrm>
            <a:off x="1514475" y="1619250"/>
            <a:ext cx="6081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Наиболее вероятные причины?</a:t>
            </a:r>
          </a:p>
        </p:txBody>
      </p:sp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549275"/>
            <a:ext cx="8640763" cy="711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AUB-C: </a:t>
            </a:r>
            <a:r>
              <a:rPr lang="ru-RU" dirty="0" err="1" smtClean="0"/>
              <a:t>Коагулопатии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Как заподозрить?</a:t>
            </a:r>
            <a:endParaRPr lang="ru-RU" dirty="0"/>
          </a:p>
        </p:txBody>
      </p:sp>
      <p:sp>
        <p:nvSpPr>
          <p:cNvPr id="46083" name="TextBox 12"/>
          <p:cNvSpPr txBox="1">
            <a:spLocks noChangeArrowheads="1"/>
          </p:cNvSpPr>
          <p:nvPr/>
        </p:nvSpPr>
        <p:spPr bwMode="auto">
          <a:xfrm>
            <a:off x="250825" y="1989138"/>
            <a:ext cx="57610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/>
              <a:t>Обильные менструальные кровотечения, </a:t>
            </a:r>
            <a:br>
              <a:rPr lang="ru-RU"/>
            </a:br>
            <a:r>
              <a:rPr lang="ru-RU"/>
              <a:t>начиная с менархе</a:t>
            </a:r>
          </a:p>
        </p:txBody>
      </p:sp>
      <p:sp>
        <p:nvSpPr>
          <p:cNvPr id="46084" name="TextBox 13"/>
          <p:cNvSpPr txBox="1">
            <a:spLocks noChangeArrowheads="1"/>
          </p:cNvSpPr>
          <p:nvPr/>
        </p:nvSpPr>
        <p:spPr bwMode="auto">
          <a:xfrm>
            <a:off x="250825" y="3429000"/>
            <a:ext cx="5761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/>
              <a:t>Часто (более 2 раз в месяц) кровоподтеки, носовые кровотечения, кровотечения из десен</a:t>
            </a:r>
          </a:p>
        </p:txBody>
      </p:sp>
      <p:pic>
        <p:nvPicPr>
          <p:cNvPr id="46085" name="Рисунок 14"/>
          <p:cNvPicPr>
            <a:picLocks noChangeAspect="1"/>
          </p:cNvPicPr>
          <p:nvPr/>
        </p:nvPicPr>
        <p:blipFill>
          <a:blip r:embed="rId4"/>
          <a:srcRect t="22580"/>
          <a:stretch>
            <a:fillRect/>
          </a:stretch>
        </p:blipFill>
        <p:spPr bwMode="auto">
          <a:xfrm>
            <a:off x="6003925" y="4941888"/>
            <a:ext cx="28797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Box 15"/>
          <p:cNvSpPr txBox="1">
            <a:spLocks noChangeArrowheads="1"/>
          </p:cNvSpPr>
          <p:nvPr/>
        </p:nvSpPr>
        <p:spPr bwMode="auto">
          <a:xfrm>
            <a:off x="250825" y="4868863"/>
            <a:ext cx="5761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/>
              <a:t>Лабораторная диагностика: гемостазиограмма</a:t>
            </a:r>
          </a:p>
        </p:txBody>
      </p:sp>
      <p:sp>
        <p:nvSpPr>
          <p:cNvPr id="46087" name="AutoShape 2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63500" y="-136525"/>
            <a:ext cx="61912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6088" name="Picture 3"/>
          <p:cNvPicPr>
            <a:picLocks noChangeAspect="1" noChangeArrowheads="1"/>
          </p:cNvPicPr>
          <p:nvPr/>
        </p:nvPicPr>
        <p:blipFill>
          <a:blip r:embed="rId5"/>
          <a:srcRect t="23077"/>
          <a:stretch>
            <a:fillRect/>
          </a:stretch>
        </p:blipFill>
        <p:spPr bwMode="auto">
          <a:xfrm>
            <a:off x="6003925" y="3429000"/>
            <a:ext cx="28797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Рисунок 17"/>
          <p:cNvPicPr>
            <a:picLocks noChangeAspect="1"/>
          </p:cNvPicPr>
          <p:nvPr/>
        </p:nvPicPr>
        <p:blipFill>
          <a:blip r:embed="rId6"/>
          <a:srcRect b="24889"/>
          <a:stretch>
            <a:fillRect/>
          </a:stretch>
        </p:blipFill>
        <p:spPr bwMode="auto">
          <a:xfrm>
            <a:off x="6011863" y="1916113"/>
            <a:ext cx="288131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 bwMode="auto">
          <a:xfrm>
            <a:off x="7524328" y="188640"/>
            <a:ext cx="1359322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292725" y="1492250"/>
            <a:ext cx="3527425" cy="1216025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/>
              <a:t>Многочисленные тромбоцитопении также связаны с тяжелыми менструальными кровотечениями, среди них наиболее часто встречается тромбоцитопеническая пурпура. 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250825" y="1492250"/>
            <a:ext cx="3600450" cy="1216025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Врожденные </a:t>
            </a:r>
            <a:r>
              <a:rPr lang="ru-RU" sz="1400" dirty="0" err="1" smtClean="0"/>
              <a:t>коагулопатии</a:t>
            </a:r>
            <a:r>
              <a:rPr lang="ru-RU" sz="1400" dirty="0" smtClean="0"/>
              <a:t> обычно диагностируются у молодых женщин, но, вероятно, они являются более распространенным состоянием, чем принято считать.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825" y="4581525"/>
            <a:ext cx="3600450" cy="1228725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/>
              <a:t>Среди женщин всех возрастов с тяжелыми менструальными кровотечениями болезнь </a:t>
            </a:r>
            <a:r>
              <a:rPr lang="ru-RU" sz="1400" dirty="0" err="1"/>
              <a:t>Виллебранда</a:t>
            </a:r>
            <a:r>
              <a:rPr lang="ru-RU" sz="1400" dirty="0"/>
              <a:t> диагностируется в 13% наблюдений.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92725" y="4581525"/>
            <a:ext cx="3600450" cy="1228725"/>
          </a:xfrm>
          <a:prstGeom prst="rect">
            <a:avLst/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/>
              <a:t>Вторичные повреждения системы гемостаза наблюдаются у больных с лейкозами, циррозом печени, а также получающими химиотерапию по поводу злокачественных новообразований. </a:t>
            </a:r>
          </a:p>
        </p:txBody>
      </p:sp>
      <p:sp>
        <p:nvSpPr>
          <p:cNvPr id="481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549275"/>
            <a:ext cx="8640763" cy="711200"/>
          </a:xfrm>
        </p:spPr>
        <p:txBody>
          <a:bodyPr/>
          <a:lstStyle/>
          <a:p>
            <a:pPr eaLnBrk="1" hangingPunct="1"/>
            <a:r>
              <a:rPr lang="en-US" smtClean="0"/>
              <a:t>AUB-C: </a:t>
            </a:r>
            <a:r>
              <a:rPr lang="ru-RU" smtClean="0"/>
              <a:t>Коагулопатии</a:t>
            </a:r>
          </a:p>
        </p:txBody>
      </p:sp>
      <p:sp>
        <p:nvSpPr>
          <p:cNvPr id="4" name="TextBox 3"/>
          <p:cNvSpPr txBox="1"/>
          <p:nvPr/>
        </p:nvSpPr>
        <p:spPr bwMode="gray">
          <a:xfrm>
            <a:off x="250825" y="6453188"/>
            <a:ext cx="8713788" cy="360362"/>
          </a:xfrm>
          <a:prstGeom prst="rect">
            <a:avLst/>
          </a:prstGeom>
        </p:spPr>
        <p:txBody>
          <a:bodyPr lIns="0" tIns="0" rIns="0" bIns="0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800" dirty="0">
                <a:latin typeface="+mn-lt"/>
                <a:cs typeface="+mn-cs"/>
              </a:rPr>
              <a:t>A. Dilley, C. </a:t>
            </a:r>
            <a:r>
              <a:rPr lang="en-US" sz="800" dirty="0" err="1">
                <a:latin typeface="+mn-lt"/>
                <a:cs typeface="+mn-cs"/>
              </a:rPr>
              <a:t>Drews</a:t>
            </a:r>
            <a:r>
              <a:rPr lang="en-US" sz="800" dirty="0">
                <a:latin typeface="+mn-lt"/>
                <a:cs typeface="+mn-cs"/>
              </a:rPr>
              <a:t>, C. </a:t>
            </a:r>
            <a:r>
              <a:rPr lang="en-US" sz="800" dirty="0" err="1">
                <a:latin typeface="+mn-lt"/>
                <a:cs typeface="+mn-cs"/>
              </a:rPr>
              <a:t>Lally</a:t>
            </a:r>
            <a:r>
              <a:rPr lang="en-US" sz="800" dirty="0">
                <a:latin typeface="+mn-lt"/>
                <a:cs typeface="+mn-cs"/>
              </a:rPr>
              <a:t>, H. Austin, E. Barnhart, B. </a:t>
            </a:r>
            <a:r>
              <a:rPr lang="en-US" sz="800" dirty="0" err="1">
                <a:latin typeface="+mn-lt"/>
                <a:cs typeface="+mn-cs"/>
              </a:rPr>
              <a:t>EvattA</a:t>
            </a:r>
            <a:r>
              <a:rPr lang="en-US" sz="800" dirty="0">
                <a:latin typeface="+mn-lt"/>
                <a:cs typeface="+mn-cs"/>
              </a:rPr>
              <a:t> survey of gynecologists concerning menorrhagia: perceptions of bleeding disorders as a possible cause J </a:t>
            </a:r>
            <a:r>
              <a:rPr lang="en-US" sz="800" dirty="0" err="1">
                <a:latin typeface="+mn-lt"/>
                <a:cs typeface="+mn-cs"/>
              </a:rPr>
              <a:t>Womens</a:t>
            </a:r>
            <a:r>
              <a:rPr lang="en-US" sz="800" dirty="0">
                <a:latin typeface="+mn-lt"/>
                <a:cs typeface="+mn-cs"/>
              </a:rPr>
              <a:t> Health </a:t>
            </a:r>
            <a:r>
              <a:rPr lang="en-US" sz="800" dirty="0" err="1">
                <a:latin typeface="+mn-lt"/>
                <a:cs typeface="+mn-cs"/>
              </a:rPr>
              <a:t>Gend</a:t>
            </a:r>
            <a:r>
              <a:rPr lang="en-US" sz="800" dirty="0">
                <a:latin typeface="+mn-lt"/>
                <a:cs typeface="+mn-cs"/>
              </a:rPr>
              <a:t> Based Med, 11 (1) (2002), pp. 39–44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800" dirty="0">
                <a:latin typeface="+mn-lt"/>
                <a:cs typeface="+mn-cs"/>
              </a:rPr>
              <a:t>M. Shankar, C.A. Lee, C.A. Sabin, D.L. Economides, R.A. </a:t>
            </a:r>
            <a:r>
              <a:rPr lang="en-US" sz="800" dirty="0" err="1">
                <a:latin typeface="+mn-lt"/>
                <a:cs typeface="+mn-cs"/>
              </a:rPr>
              <a:t>Kadir</a:t>
            </a:r>
            <a:r>
              <a:rPr lang="en-US" sz="800" dirty="0">
                <a:latin typeface="+mn-lt"/>
                <a:cs typeface="+mn-cs"/>
              </a:rPr>
              <a:t> von </a:t>
            </a:r>
            <a:r>
              <a:rPr lang="en-US" sz="800" dirty="0" err="1">
                <a:latin typeface="+mn-lt"/>
                <a:cs typeface="+mn-cs"/>
              </a:rPr>
              <a:t>Willebrand</a:t>
            </a:r>
            <a:r>
              <a:rPr lang="en-US" sz="800" dirty="0">
                <a:latin typeface="+mn-lt"/>
                <a:cs typeface="+mn-cs"/>
              </a:rPr>
              <a:t> disease in women with menorrhagia: a systematic review BJOG, 111 (7) (2004), pp. 734–740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+mn-lt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82524" y="2420888"/>
            <a:ext cx="2376264" cy="2376264"/>
          </a:xfrm>
          <a:prstGeom prst="ellipse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7452320" y="116632"/>
            <a:ext cx="1512293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AUB-O: </a:t>
            </a:r>
            <a:r>
              <a:rPr lang="ru-RU" dirty="0"/>
              <a:t>овуляторные </a:t>
            </a:r>
            <a:r>
              <a:rPr lang="ru-RU" dirty="0" smtClean="0"/>
              <a:t>нарушения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Подростки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2477795"/>
            <a:ext cx="8640960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76767"/>
                </a:solidFill>
              </a:rPr>
              <a:t>Согласно </a:t>
            </a:r>
            <a:r>
              <a:rPr lang="ru-RU" dirty="0" err="1" smtClean="0">
                <a:solidFill>
                  <a:srgbClr val="676767"/>
                </a:solidFill>
              </a:rPr>
              <a:t>Д.Аптер</a:t>
            </a:r>
            <a:r>
              <a:rPr lang="ru-RU" dirty="0" smtClean="0">
                <a:solidFill>
                  <a:srgbClr val="676767"/>
                </a:solidFill>
              </a:rPr>
              <a:t> (1997), две трети менструальных циклов становятся овуляторными лишь спустя 4-5 лет с момента </a:t>
            </a:r>
            <a:r>
              <a:rPr lang="ru-RU" dirty="0" err="1" smtClean="0">
                <a:solidFill>
                  <a:srgbClr val="676767"/>
                </a:solidFill>
              </a:rPr>
              <a:t>менархе</a:t>
            </a:r>
            <a:endParaRPr lang="ru-RU" dirty="0" smtClean="0">
              <a:solidFill>
                <a:srgbClr val="676767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76767"/>
                </a:solidFill>
              </a:rPr>
              <a:t>Большинство менструальных циклов девочек 12-13 лет </a:t>
            </a:r>
            <a:r>
              <a:rPr lang="ru-RU" dirty="0" err="1" smtClean="0">
                <a:solidFill>
                  <a:srgbClr val="676767"/>
                </a:solidFill>
              </a:rPr>
              <a:t>ановуляторные</a:t>
            </a:r>
            <a:r>
              <a:rPr lang="ru-RU" dirty="0" smtClean="0">
                <a:solidFill>
                  <a:srgbClr val="676767"/>
                </a:solidFill>
              </a:rPr>
              <a:t>, </a:t>
            </a:r>
            <a:r>
              <a:rPr lang="en-US" dirty="0" smtClean="0">
                <a:solidFill>
                  <a:srgbClr val="676767"/>
                </a:solidFill>
              </a:rPr>
              <a:t/>
            </a:r>
            <a:br>
              <a:rPr lang="en-US" dirty="0" smtClean="0">
                <a:solidFill>
                  <a:srgbClr val="676767"/>
                </a:solidFill>
              </a:rPr>
            </a:br>
            <a:r>
              <a:rPr lang="ru-RU" dirty="0" smtClean="0">
                <a:solidFill>
                  <a:srgbClr val="676767"/>
                </a:solidFill>
              </a:rPr>
              <a:t>а к 14 годам овуляторные циклы регистрируются едва ли у 1/3 девочек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76767"/>
                </a:solidFill>
              </a:rPr>
              <a:t>Переход к зрелому типу функционирования репродуктивной системы происходит постепенно с </a:t>
            </a:r>
            <a:r>
              <a:rPr lang="ru-RU" dirty="0" err="1" smtClean="0">
                <a:solidFill>
                  <a:srgbClr val="676767"/>
                </a:solidFill>
              </a:rPr>
              <a:t>менархе</a:t>
            </a:r>
            <a:r>
              <a:rPr lang="ru-RU" dirty="0" smtClean="0">
                <a:solidFill>
                  <a:srgbClr val="676767"/>
                </a:solidFill>
              </a:rPr>
              <a:t> до 18 лет с постепенным увеличением частоты овуляторных циклов</a:t>
            </a:r>
            <a:endParaRPr lang="ru-RU" dirty="0">
              <a:solidFill>
                <a:srgbClr val="67676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524328" y="188640"/>
            <a:ext cx="1368152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3600135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Заголовок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8642350" cy="949325"/>
          </a:xfrm>
        </p:spPr>
        <p:txBody>
          <a:bodyPr/>
          <a:lstStyle/>
          <a:p>
            <a:pPr eaLnBrk="1" hangingPunct="1"/>
            <a:r>
              <a:rPr lang="en-US" sz="2800" smtClean="0"/>
              <a:t>AUB-O: </a:t>
            </a:r>
            <a:r>
              <a:rPr lang="ru-RU" sz="2800" smtClean="0"/>
              <a:t>овуляторные нарушения</a:t>
            </a:r>
            <a:br>
              <a:rPr lang="ru-RU" sz="2800" smtClean="0"/>
            </a:br>
            <a:r>
              <a:rPr lang="ru-RU" sz="2800" smtClean="0"/>
              <a:t>Подростки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25" y="1484313"/>
            <a:ext cx="8642350" cy="30777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400" dirty="0"/>
          </a:p>
        </p:txBody>
      </p:sp>
      <p:graphicFrame>
        <p:nvGraphicFramePr>
          <p:cNvPr id="45060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215951"/>
              </p:ext>
            </p:extLst>
          </p:nvPr>
        </p:nvGraphicFramePr>
        <p:xfrm>
          <a:off x="187325" y="1792091"/>
          <a:ext cx="8742363" cy="3503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r:id="rId5" imgW="8742422" imgH="2853175" progId="Excel.Chart.8">
                  <p:embed/>
                </p:oleObj>
              </mc:Choice>
              <mc:Fallback>
                <p:oleObj r:id="rId5" imgW="8742422" imgH="2853175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1792091"/>
                        <a:ext cx="8742363" cy="35038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Прямоугольник 5"/>
          <p:cNvSpPr>
            <a:spLocks noChangeArrowheads="1"/>
          </p:cNvSpPr>
          <p:nvPr/>
        </p:nvSpPr>
        <p:spPr bwMode="auto">
          <a:xfrm>
            <a:off x="250825" y="6424613"/>
            <a:ext cx="457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Apter D. Development of the hypothalamic-pituitary-ovarian axis. Ann N Y Acad Sci. 1997 Jun 17;816:9-21.</a:t>
            </a:r>
          </a:p>
          <a:p>
            <a:endParaRPr lang="en-US" sz="800"/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5570538"/>
            <a:ext cx="8642350" cy="5222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Переход к зрелому типу функционирования репродуктивной системы происходит постепенно с </a:t>
            </a:r>
            <a:r>
              <a:rPr lang="ru-RU" sz="1400" dirty="0" err="1"/>
              <a:t>менархе</a:t>
            </a:r>
            <a:r>
              <a:rPr lang="ru-RU" sz="1400" dirty="0"/>
              <a:t> до 18 лет с постепенным увеличением частоты овуляторных циклов</a:t>
            </a:r>
          </a:p>
        </p:txBody>
      </p:sp>
      <p:pic>
        <p:nvPicPr>
          <p:cNvPr id="9" name="Picture 2" descr="&amp;kcy;&amp;acy;&amp;kcy; &amp;pcy;&amp;rcy;&amp;ocy;&amp;icy;&amp;scy;&amp;khcy;&amp;ocy;&amp;dcy;&amp;icy;&amp;tcy; &amp;ocy;&amp;pcy;&amp;lcy;&amp;ocy;&amp;dcy;&amp;ocy;&amp;tcy;&amp;vcy;&amp;ocy;&amp;rcy;&amp;iecy;&amp;ncy;&amp;icy;&amp;iecy; &amp;yacy;&amp;jcy;&amp;tscy;&amp;iecy;&amp;kcy;&amp;lcy;&amp;iecy;&amp;tcy;&amp;kcy;&amp;icy;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6091" t="3603" r="16692" b="7160"/>
          <a:stretch/>
        </p:blipFill>
        <p:spPr bwMode="auto">
          <a:xfrm>
            <a:off x="1529512" y="4005064"/>
            <a:ext cx="450200" cy="458348"/>
          </a:xfrm>
          <a:prstGeom prst="ellipse">
            <a:avLst/>
          </a:prstGeom>
          <a:noFill/>
          <a:extLst/>
        </p:spPr>
      </p:pic>
      <p:pic>
        <p:nvPicPr>
          <p:cNvPr id="17" name="Picture 2" descr="&amp;kcy;&amp;acy;&amp;kcy; &amp;pcy;&amp;rcy;&amp;ocy;&amp;icy;&amp;scy;&amp;khcy;&amp;ocy;&amp;dcy;&amp;icy;&amp;tcy; &amp;ocy;&amp;pcy;&amp;lcy;&amp;ocy;&amp;dcy;&amp;ocy;&amp;tcy;&amp;vcy;&amp;ocy;&amp;rcy;&amp;iecy;&amp;ncy;&amp;icy;&amp;iecy; &amp;yacy;&amp;jcy;&amp;tscy;&amp;iecy;&amp;kcy;&amp;lcy;&amp;iecy;&amp;tcy;&amp;kcy;&amp;icy;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6091" t="3603" r="16692" b="7160"/>
          <a:stretch/>
        </p:blipFill>
        <p:spPr bwMode="auto">
          <a:xfrm>
            <a:off x="3635896" y="4005064"/>
            <a:ext cx="450200" cy="458348"/>
          </a:xfrm>
          <a:prstGeom prst="ellipse">
            <a:avLst/>
          </a:prstGeom>
          <a:noFill/>
          <a:extLst/>
        </p:spPr>
      </p:pic>
      <p:pic>
        <p:nvPicPr>
          <p:cNvPr id="18" name="Picture 2" descr="&amp;kcy;&amp;acy;&amp;kcy; &amp;pcy;&amp;rcy;&amp;ocy;&amp;icy;&amp;scy;&amp;khcy;&amp;ocy;&amp;dcy;&amp;icy;&amp;tcy; &amp;ocy;&amp;pcy;&amp;lcy;&amp;ocy;&amp;dcy;&amp;ocy;&amp;tcy;&amp;vcy;&amp;ocy;&amp;rcy;&amp;iecy;&amp;ncy;&amp;icy;&amp;iecy; &amp;yacy;&amp;jcy;&amp;tscy;&amp;iecy;&amp;kcy;&amp;lcy;&amp;iecy;&amp;tcy;&amp;kcy;&amp;icy;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6091" t="3603" r="16692" b="7160"/>
          <a:stretch/>
        </p:blipFill>
        <p:spPr bwMode="auto">
          <a:xfrm>
            <a:off x="3635106" y="3284984"/>
            <a:ext cx="450200" cy="458348"/>
          </a:xfrm>
          <a:prstGeom prst="ellipse">
            <a:avLst/>
          </a:prstGeom>
          <a:noFill/>
          <a:extLst/>
        </p:spPr>
      </p:pic>
      <p:pic>
        <p:nvPicPr>
          <p:cNvPr id="19" name="Picture 2" descr="&amp;kcy;&amp;acy;&amp;kcy; &amp;pcy;&amp;rcy;&amp;ocy;&amp;icy;&amp;scy;&amp;khcy;&amp;ocy;&amp;dcy;&amp;icy;&amp;tcy; &amp;ocy;&amp;pcy;&amp;lcy;&amp;ocy;&amp;dcy;&amp;ocy;&amp;tcy;&amp;vcy;&amp;ocy;&amp;rcy;&amp;iecy;&amp;ncy;&amp;icy;&amp;iecy; &amp;yacy;&amp;jcy;&amp;tscy;&amp;iecy;&amp;kcy;&amp;lcy;&amp;iecy;&amp;tcy;&amp;kcy;&amp;icy;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6091" t="3603" r="16692" b="7160"/>
          <a:stretch/>
        </p:blipFill>
        <p:spPr bwMode="auto">
          <a:xfrm>
            <a:off x="5580112" y="2636912"/>
            <a:ext cx="450200" cy="458348"/>
          </a:xfrm>
          <a:prstGeom prst="ellipse">
            <a:avLst/>
          </a:prstGeom>
          <a:noFill/>
          <a:extLst/>
        </p:spPr>
      </p:pic>
      <p:pic>
        <p:nvPicPr>
          <p:cNvPr id="20" name="Picture 2" descr="&amp;kcy;&amp;acy;&amp;kcy; &amp;pcy;&amp;rcy;&amp;ocy;&amp;icy;&amp;scy;&amp;khcy;&amp;ocy;&amp;dcy;&amp;icy;&amp;tcy; &amp;ocy;&amp;pcy;&amp;lcy;&amp;ocy;&amp;dcy;&amp;ocy;&amp;tcy;&amp;vcy;&amp;ocy;&amp;rcy;&amp;iecy;&amp;ncy;&amp;icy;&amp;iecy; &amp;yacy;&amp;jcy;&amp;tscy;&amp;iecy;&amp;kcy;&amp;lcy;&amp;iecy;&amp;tcy;&amp;kcy;&amp;icy;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6091" t="3603" r="16692" b="7160"/>
          <a:stretch/>
        </p:blipFill>
        <p:spPr bwMode="auto">
          <a:xfrm>
            <a:off x="5580112" y="3284984"/>
            <a:ext cx="450200" cy="458348"/>
          </a:xfrm>
          <a:prstGeom prst="ellipse">
            <a:avLst/>
          </a:prstGeom>
          <a:noFill/>
          <a:extLst/>
        </p:spPr>
      </p:pic>
      <p:pic>
        <p:nvPicPr>
          <p:cNvPr id="21" name="Picture 2" descr="&amp;kcy;&amp;acy;&amp;kcy; &amp;pcy;&amp;rcy;&amp;ocy;&amp;icy;&amp;scy;&amp;khcy;&amp;ocy;&amp;dcy;&amp;icy;&amp;tcy; &amp;ocy;&amp;pcy;&amp;lcy;&amp;ocy;&amp;dcy;&amp;ocy;&amp;tcy;&amp;vcy;&amp;ocy;&amp;rcy;&amp;iecy;&amp;ncy;&amp;icy;&amp;iecy; &amp;yacy;&amp;jcy;&amp;tscy;&amp;iecy;&amp;kcy;&amp;lcy;&amp;iecy;&amp;tcy;&amp;kcy;&amp;icy;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6091" t="3603" r="16692" b="7160"/>
          <a:stretch/>
        </p:blipFill>
        <p:spPr bwMode="auto">
          <a:xfrm>
            <a:off x="5588206" y="3933056"/>
            <a:ext cx="450200" cy="458348"/>
          </a:xfrm>
          <a:prstGeom prst="ellipse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 bwMode="auto">
          <a:xfrm>
            <a:off x="7308304" y="116632"/>
            <a:ext cx="1728192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08" y="97328"/>
            <a:ext cx="8597538" cy="881578"/>
          </a:xfrm>
        </p:spPr>
        <p:txBody>
          <a:bodyPr/>
          <a:lstStyle/>
          <a:p>
            <a:r>
              <a:rPr lang="ru-RU" dirty="0" smtClean="0"/>
              <a:t>При объеме кровопотери &gt; 80 мл довольно быстро наступают нежелательные последствия</a:t>
            </a:r>
            <a:r>
              <a:rPr lang="en-GB" baseline="30000" dirty="0" smtClean="0"/>
              <a:t>1,2</a:t>
            </a:r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-15508" y="6350169"/>
            <a:ext cx="89081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eriod"/>
              <a:defRPr/>
            </a:pPr>
            <a:endParaRPr lang="en-US" altLang="en-US" sz="900" dirty="0">
              <a:solidFill>
                <a:srgbClr val="000000"/>
              </a:solidFill>
              <a:cs typeface="+mn-cs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altLang="en-US" sz="900" dirty="0">
                <a:solidFill>
                  <a:srgbClr val="000000"/>
                </a:solidFill>
                <a:cs typeface="+mn-cs"/>
              </a:rPr>
              <a:t>National Collaborating Centre for Women's and Children's Health. Heavy Menstrual Bleeding Clinical Guideline 44. London: RCOG Press for NICE; 2007</a:t>
            </a:r>
            <a:endParaRPr lang="ru-RU" altLang="en-US" sz="900" dirty="0" smtClean="0">
              <a:solidFill>
                <a:srgbClr val="000000"/>
              </a:solidFill>
              <a:cs typeface="+mn-cs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GB" sz="900" dirty="0" err="1">
                <a:solidFill>
                  <a:srgbClr val="000000"/>
                </a:solidFill>
                <a:cs typeface="+mn-cs"/>
              </a:rPr>
              <a:t>Hallberg</a:t>
            </a:r>
            <a:r>
              <a:rPr lang="en-GB" sz="900" dirty="0">
                <a:solidFill>
                  <a:srgbClr val="000000"/>
                </a:solidFill>
                <a:cs typeface="+mn-cs"/>
              </a:rPr>
              <a:t> L, et al. Menstrual blood loss--a population study. Variation at different ages and attempts to define normality. </a:t>
            </a:r>
            <a:r>
              <a:rPr lang="en-GB" sz="900" dirty="0" err="1">
                <a:solidFill>
                  <a:srgbClr val="000000"/>
                </a:solidFill>
                <a:cs typeface="+mn-cs"/>
              </a:rPr>
              <a:t>Acta</a:t>
            </a:r>
            <a:r>
              <a:rPr lang="en-GB" sz="900" dirty="0">
                <a:solidFill>
                  <a:srgbClr val="000000"/>
                </a:solidFill>
                <a:cs typeface="+mn-cs"/>
              </a:rPr>
              <a:t> </a:t>
            </a:r>
            <a:r>
              <a:rPr lang="en-GB" sz="900" dirty="0" err="1">
                <a:solidFill>
                  <a:srgbClr val="000000"/>
                </a:solidFill>
                <a:cs typeface="+mn-cs"/>
              </a:rPr>
              <a:t>Obstet</a:t>
            </a:r>
            <a:r>
              <a:rPr lang="en-GB" sz="900" dirty="0">
                <a:solidFill>
                  <a:srgbClr val="000000"/>
                </a:solidFill>
                <a:cs typeface="+mn-cs"/>
              </a:rPr>
              <a:t> </a:t>
            </a:r>
            <a:r>
              <a:rPr lang="en-GB" sz="900" dirty="0" err="1">
                <a:solidFill>
                  <a:srgbClr val="000000"/>
                </a:solidFill>
                <a:cs typeface="+mn-cs"/>
              </a:rPr>
              <a:t>Gynecol</a:t>
            </a:r>
            <a:r>
              <a:rPr lang="en-GB" sz="900" dirty="0">
                <a:solidFill>
                  <a:srgbClr val="000000"/>
                </a:solidFill>
                <a:cs typeface="+mn-cs"/>
              </a:rPr>
              <a:t> </a:t>
            </a:r>
            <a:r>
              <a:rPr lang="en-GB" sz="900" dirty="0" err="1">
                <a:solidFill>
                  <a:srgbClr val="000000"/>
                </a:solidFill>
                <a:cs typeface="+mn-cs"/>
              </a:rPr>
              <a:t>Scand</a:t>
            </a:r>
            <a:r>
              <a:rPr lang="en-GB" sz="900" dirty="0">
                <a:solidFill>
                  <a:srgbClr val="000000"/>
                </a:solidFill>
                <a:cs typeface="+mn-cs"/>
              </a:rPr>
              <a:t> 1966;45(3):320-51</a:t>
            </a:r>
          </a:p>
        </p:txBody>
      </p:sp>
      <p:grpSp>
        <p:nvGrpSpPr>
          <p:cNvPr id="5" name="Gruppieren 72"/>
          <p:cNvGrpSpPr>
            <a:grpSpLocks/>
          </p:cNvGrpSpPr>
          <p:nvPr/>
        </p:nvGrpSpPr>
        <p:grpSpPr bwMode="auto">
          <a:xfrm>
            <a:off x="667134" y="1916832"/>
            <a:ext cx="8503668" cy="3775338"/>
            <a:chOff x="1160934" y="1816464"/>
            <a:chExt cx="4221240" cy="3720635"/>
          </a:xfrm>
        </p:grpSpPr>
        <p:sp>
          <p:nvSpPr>
            <p:cNvPr id="6" name="Rechteck 71"/>
            <p:cNvSpPr/>
            <p:nvPr/>
          </p:nvSpPr>
          <p:spPr>
            <a:xfrm>
              <a:off x="1489470" y="2162413"/>
              <a:ext cx="2995266" cy="267421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7" name="TextBox 58"/>
            <p:cNvSpPr txBox="1">
              <a:spLocks noChangeArrowheads="1"/>
            </p:cNvSpPr>
            <p:nvPr/>
          </p:nvSpPr>
          <p:spPr bwMode="auto">
            <a:xfrm rot="16200000">
              <a:off x="570691" y="3396751"/>
              <a:ext cx="1333268" cy="152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400" dirty="0" smtClean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Проценты</a:t>
              </a:r>
              <a:r>
                <a:rPr lang="en-GB" altLang="en-US" sz="1400" dirty="0" smtClean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 (%)</a:t>
              </a:r>
              <a:endParaRPr lang="en-GB" altLang="en-US" sz="1400" dirty="0">
                <a:solidFill>
                  <a:srgbClr val="703D29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" name="TextBox 62"/>
            <p:cNvSpPr txBox="1">
              <a:spLocks noChangeArrowheads="1"/>
            </p:cNvSpPr>
            <p:nvPr/>
          </p:nvSpPr>
          <p:spPr bwMode="auto">
            <a:xfrm>
              <a:off x="1283676" y="4299750"/>
              <a:ext cx="218672" cy="30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10" name="Gerade Verbindung 22"/>
            <p:cNvCxnSpPr/>
            <p:nvPr/>
          </p:nvCxnSpPr>
          <p:spPr>
            <a:xfrm flipH="1">
              <a:off x="1499049" y="4455734"/>
              <a:ext cx="2972720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4"/>
            <p:cNvCxnSpPr/>
            <p:nvPr/>
          </p:nvCxnSpPr>
          <p:spPr>
            <a:xfrm flipH="1">
              <a:off x="1499047" y="4836631"/>
              <a:ext cx="53968" cy="0"/>
            </a:xfrm>
            <a:prstGeom prst="line">
              <a:avLst/>
            </a:prstGeom>
            <a:ln w="12700"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62"/>
            <p:cNvSpPr txBox="1">
              <a:spLocks noChangeArrowheads="1"/>
            </p:cNvSpPr>
            <p:nvPr/>
          </p:nvSpPr>
          <p:spPr bwMode="auto">
            <a:xfrm>
              <a:off x="1283676" y="3533437"/>
              <a:ext cx="218672" cy="30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30</a:t>
              </a:r>
            </a:p>
          </p:txBody>
        </p:sp>
        <p:cxnSp>
          <p:nvCxnSpPr>
            <p:cNvPr id="13" name="Gerade Verbindung 26"/>
            <p:cNvCxnSpPr/>
            <p:nvPr/>
          </p:nvCxnSpPr>
          <p:spPr>
            <a:xfrm flipH="1">
              <a:off x="1499049" y="3689177"/>
              <a:ext cx="2972720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7"/>
            <p:cNvCxnSpPr/>
            <p:nvPr/>
          </p:nvCxnSpPr>
          <p:spPr>
            <a:xfrm flipH="1">
              <a:off x="1499049" y="4087533"/>
              <a:ext cx="2972720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62"/>
            <p:cNvSpPr txBox="1">
              <a:spLocks noChangeArrowheads="1"/>
            </p:cNvSpPr>
            <p:nvPr/>
          </p:nvSpPr>
          <p:spPr bwMode="auto">
            <a:xfrm>
              <a:off x="1283676" y="2778580"/>
              <a:ext cx="218672" cy="30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50</a:t>
              </a:r>
            </a:p>
          </p:txBody>
        </p:sp>
        <p:cxnSp>
          <p:nvCxnSpPr>
            <p:cNvPr id="16" name="Gerade Verbindung 29"/>
            <p:cNvCxnSpPr/>
            <p:nvPr/>
          </p:nvCxnSpPr>
          <p:spPr>
            <a:xfrm flipH="1">
              <a:off x="1499049" y="2933730"/>
              <a:ext cx="2972720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0"/>
            <p:cNvCxnSpPr/>
            <p:nvPr/>
          </p:nvCxnSpPr>
          <p:spPr>
            <a:xfrm flipH="1">
              <a:off x="1499049" y="3319390"/>
              <a:ext cx="2972720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2"/>
            <p:cNvCxnSpPr/>
            <p:nvPr/>
          </p:nvCxnSpPr>
          <p:spPr>
            <a:xfrm flipH="1">
              <a:off x="1499049" y="2536962"/>
              <a:ext cx="2972720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62"/>
            <p:cNvSpPr txBox="1">
              <a:spLocks noChangeArrowheads="1"/>
            </p:cNvSpPr>
            <p:nvPr/>
          </p:nvSpPr>
          <p:spPr bwMode="auto">
            <a:xfrm>
              <a:off x="1283676" y="2019571"/>
              <a:ext cx="218672" cy="30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70</a:t>
              </a:r>
            </a:p>
          </p:txBody>
        </p:sp>
        <p:cxnSp>
          <p:nvCxnSpPr>
            <p:cNvPr id="20" name="Gerade Verbindung 34"/>
            <p:cNvCxnSpPr/>
            <p:nvPr/>
          </p:nvCxnSpPr>
          <p:spPr>
            <a:xfrm flipH="1">
              <a:off x="1499049" y="2162413"/>
              <a:ext cx="2972720" cy="0"/>
            </a:xfrm>
            <a:prstGeom prst="line">
              <a:avLst/>
            </a:prstGeom>
            <a:ln w="9525" cmpd="sng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3"/>
            <p:cNvCxnSpPr/>
            <p:nvPr/>
          </p:nvCxnSpPr>
          <p:spPr>
            <a:xfrm>
              <a:off x="1553015" y="4836631"/>
              <a:ext cx="2931721" cy="0"/>
            </a:xfrm>
            <a:prstGeom prst="line">
              <a:avLst/>
            </a:prstGeom>
            <a:ln w="12700"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6"/>
            <p:cNvCxnSpPr/>
            <p:nvPr/>
          </p:nvCxnSpPr>
          <p:spPr>
            <a:xfrm>
              <a:off x="1953011" y="4836631"/>
              <a:ext cx="0" cy="53960"/>
            </a:xfrm>
            <a:prstGeom prst="line">
              <a:avLst/>
            </a:prstGeom>
            <a:ln w="12700">
              <a:solidFill>
                <a:srgbClr val="5A5B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7"/>
            <p:cNvCxnSpPr/>
            <p:nvPr/>
          </p:nvCxnSpPr>
          <p:spPr>
            <a:xfrm>
              <a:off x="2548245" y="4836631"/>
              <a:ext cx="0" cy="53960"/>
            </a:xfrm>
            <a:prstGeom prst="line">
              <a:avLst/>
            </a:prstGeom>
            <a:ln w="12700">
              <a:solidFill>
                <a:srgbClr val="5A5B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8"/>
            <p:cNvCxnSpPr/>
            <p:nvPr/>
          </p:nvCxnSpPr>
          <p:spPr>
            <a:xfrm>
              <a:off x="3148239" y="4836631"/>
              <a:ext cx="0" cy="53960"/>
            </a:xfrm>
            <a:prstGeom prst="line">
              <a:avLst/>
            </a:prstGeom>
            <a:ln w="12700">
              <a:solidFill>
                <a:srgbClr val="5A5B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9"/>
            <p:cNvCxnSpPr/>
            <p:nvPr/>
          </p:nvCxnSpPr>
          <p:spPr>
            <a:xfrm>
              <a:off x="3733948" y="4836631"/>
              <a:ext cx="0" cy="53960"/>
            </a:xfrm>
            <a:prstGeom prst="line">
              <a:avLst/>
            </a:prstGeom>
            <a:ln w="12700">
              <a:solidFill>
                <a:srgbClr val="5A5B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40"/>
            <p:cNvCxnSpPr/>
            <p:nvPr/>
          </p:nvCxnSpPr>
          <p:spPr>
            <a:xfrm>
              <a:off x="4321245" y="4836631"/>
              <a:ext cx="0" cy="53960"/>
            </a:xfrm>
            <a:prstGeom prst="line">
              <a:avLst/>
            </a:prstGeom>
            <a:ln w="12700">
              <a:solidFill>
                <a:srgbClr val="5A5B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62"/>
            <p:cNvSpPr txBox="1">
              <a:spLocks noChangeArrowheads="1"/>
            </p:cNvSpPr>
            <p:nvPr/>
          </p:nvSpPr>
          <p:spPr bwMode="auto">
            <a:xfrm>
              <a:off x="1625600" y="4878688"/>
              <a:ext cx="650876" cy="30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≤</a:t>
              </a:r>
              <a:r>
                <a:rPr lang="en-GB" altLang="en-US" sz="12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20.0</a:t>
              </a:r>
            </a:p>
          </p:txBody>
        </p:sp>
        <p:sp>
          <p:nvSpPr>
            <p:cNvPr id="28" name="TextBox 62"/>
            <p:cNvSpPr txBox="1">
              <a:spLocks noChangeArrowheads="1"/>
            </p:cNvSpPr>
            <p:nvPr/>
          </p:nvSpPr>
          <p:spPr bwMode="auto">
            <a:xfrm>
              <a:off x="2095818" y="4903720"/>
              <a:ext cx="904240" cy="272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20.1</a:t>
              </a:r>
              <a:r>
                <a:rPr lang="en-GB" altLang="en-US" sz="1200" dirty="0" smtClean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-40.0</a:t>
              </a:r>
              <a:endParaRPr lang="en-GB" altLang="en-US" sz="1200" dirty="0">
                <a:solidFill>
                  <a:srgbClr val="595959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9" name="TextBox 62"/>
            <p:cNvSpPr txBox="1">
              <a:spLocks noChangeArrowheads="1"/>
            </p:cNvSpPr>
            <p:nvPr/>
          </p:nvSpPr>
          <p:spPr bwMode="auto">
            <a:xfrm>
              <a:off x="2692718" y="4903720"/>
              <a:ext cx="904240" cy="272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40.1</a:t>
              </a:r>
              <a:r>
                <a:rPr lang="en-GB" altLang="en-US" sz="1200" dirty="0" smtClean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-60.0</a:t>
              </a:r>
              <a:endParaRPr lang="en-GB" altLang="en-US" sz="1200" dirty="0">
                <a:solidFill>
                  <a:srgbClr val="595959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0" name="TextBox 62"/>
            <p:cNvSpPr txBox="1">
              <a:spLocks noChangeArrowheads="1"/>
            </p:cNvSpPr>
            <p:nvPr/>
          </p:nvSpPr>
          <p:spPr bwMode="auto">
            <a:xfrm>
              <a:off x="3281680" y="4903720"/>
              <a:ext cx="904240" cy="272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60.1</a:t>
              </a:r>
              <a:r>
                <a:rPr lang="en-GB" altLang="en-US" sz="1200" dirty="0" smtClean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-80.0</a:t>
              </a:r>
              <a:endParaRPr lang="en-GB" altLang="en-US" sz="1200" dirty="0">
                <a:solidFill>
                  <a:srgbClr val="595959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1" name="TextBox 62"/>
            <p:cNvSpPr txBox="1">
              <a:spLocks noChangeArrowheads="1"/>
            </p:cNvSpPr>
            <p:nvPr/>
          </p:nvSpPr>
          <p:spPr bwMode="auto">
            <a:xfrm>
              <a:off x="3869849" y="4903720"/>
              <a:ext cx="904240" cy="272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595959"/>
                  </a:solidFill>
                  <a:latin typeface="Arial"/>
                  <a:cs typeface="Arial" panose="020B0604020202020204" pitchFamily="34" charset="0"/>
                </a:rPr>
                <a:t>≥80.1</a:t>
              </a:r>
            </a:p>
          </p:txBody>
        </p:sp>
        <p:sp>
          <p:nvSpPr>
            <p:cNvPr id="32" name="TextBox 62"/>
            <p:cNvSpPr txBox="1">
              <a:spLocks noChangeArrowheads="1"/>
            </p:cNvSpPr>
            <p:nvPr/>
          </p:nvSpPr>
          <p:spPr bwMode="auto">
            <a:xfrm>
              <a:off x="1552918" y="5233782"/>
              <a:ext cx="2931769" cy="30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400" dirty="0" smtClean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Объем кровопотери</a:t>
              </a:r>
              <a:r>
                <a:rPr lang="en-GB" altLang="en-US" sz="1400" dirty="0" smtClean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 (</a:t>
              </a:r>
              <a:r>
                <a:rPr lang="ru-RU" altLang="en-US" sz="1400" dirty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м</a:t>
              </a:r>
              <a:r>
                <a:rPr lang="ru-RU" altLang="en-US" sz="1400" dirty="0" smtClean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л</a:t>
              </a:r>
              <a:r>
                <a:rPr lang="en-GB" altLang="en-US" sz="1400" dirty="0" smtClean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)/</a:t>
              </a:r>
              <a:r>
                <a:rPr lang="ru-RU" altLang="en-US" sz="1400" dirty="0" smtClean="0">
                  <a:solidFill>
                    <a:srgbClr val="703D29"/>
                  </a:solidFill>
                  <a:latin typeface="Arial"/>
                  <a:cs typeface="Arial" panose="020B0604020202020204" pitchFamily="34" charset="0"/>
                </a:rPr>
                <a:t>цикл</a:t>
              </a:r>
              <a:endParaRPr lang="en-GB" altLang="en-US" sz="1400" dirty="0">
                <a:solidFill>
                  <a:srgbClr val="703D29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3" name="Freihandform 49"/>
            <p:cNvSpPr/>
            <p:nvPr/>
          </p:nvSpPr>
          <p:spPr>
            <a:xfrm>
              <a:off x="1943487" y="2275095"/>
              <a:ext cx="2380932" cy="1771174"/>
            </a:xfrm>
            <a:custGeom>
              <a:avLst/>
              <a:gdLst>
                <a:gd name="connsiteX0" fmla="*/ 0 w 2381250"/>
                <a:gd name="connsiteY0" fmla="*/ 1585913 h 1771650"/>
                <a:gd name="connsiteX1" fmla="*/ 585788 w 2381250"/>
                <a:gd name="connsiteY1" fmla="*/ 1771650 h 1771650"/>
                <a:gd name="connsiteX2" fmla="*/ 1204913 w 2381250"/>
                <a:gd name="connsiteY2" fmla="*/ 1643063 h 1771650"/>
                <a:gd name="connsiteX3" fmla="*/ 1776413 w 2381250"/>
                <a:gd name="connsiteY3" fmla="*/ 1052513 h 1771650"/>
                <a:gd name="connsiteX4" fmla="*/ 2381250 w 2381250"/>
                <a:gd name="connsiteY4" fmla="*/ 0 h 1771650"/>
                <a:gd name="connsiteX0" fmla="*/ 0 w 2381250"/>
                <a:gd name="connsiteY0" fmla="*/ 1585913 h 1771650"/>
                <a:gd name="connsiteX1" fmla="*/ 607856 w 2381250"/>
                <a:gd name="connsiteY1" fmla="*/ 1771650 h 1771650"/>
                <a:gd name="connsiteX2" fmla="*/ 1204913 w 2381250"/>
                <a:gd name="connsiteY2" fmla="*/ 1643063 h 1771650"/>
                <a:gd name="connsiteX3" fmla="*/ 1776413 w 2381250"/>
                <a:gd name="connsiteY3" fmla="*/ 1052513 h 1771650"/>
                <a:gd name="connsiteX4" fmla="*/ 2381250 w 2381250"/>
                <a:gd name="connsiteY4" fmla="*/ 0 h 1771650"/>
                <a:gd name="connsiteX0" fmla="*/ 0 w 2381250"/>
                <a:gd name="connsiteY0" fmla="*/ 1585913 h 1771650"/>
                <a:gd name="connsiteX1" fmla="*/ 607856 w 2381250"/>
                <a:gd name="connsiteY1" fmla="*/ 1771650 h 1771650"/>
                <a:gd name="connsiteX2" fmla="*/ 1204913 w 2381250"/>
                <a:gd name="connsiteY2" fmla="*/ 1643063 h 1771650"/>
                <a:gd name="connsiteX3" fmla="*/ 1792176 w 2381250"/>
                <a:gd name="connsiteY3" fmla="*/ 1052513 h 1771650"/>
                <a:gd name="connsiteX4" fmla="*/ 2381250 w 2381250"/>
                <a:gd name="connsiteY4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0" h="1771650">
                  <a:moveTo>
                    <a:pt x="0" y="1585913"/>
                  </a:moveTo>
                  <a:lnTo>
                    <a:pt x="607856" y="1771650"/>
                  </a:lnTo>
                  <a:lnTo>
                    <a:pt x="1204913" y="1643063"/>
                  </a:lnTo>
                  <a:lnTo>
                    <a:pt x="1792176" y="1052513"/>
                  </a:lnTo>
                  <a:lnTo>
                    <a:pt x="2381250" y="0"/>
                  </a:lnTo>
                </a:path>
              </a:pathLst>
            </a:custGeom>
            <a:ln>
              <a:solidFill>
                <a:srgbClr val="E8852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34" name="TextBox 62"/>
            <p:cNvSpPr txBox="1">
              <a:spLocks noChangeArrowheads="1"/>
            </p:cNvSpPr>
            <p:nvPr/>
          </p:nvSpPr>
          <p:spPr bwMode="auto">
            <a:xfrm>
              <a:off x="4622653" y="4007255"/>
              <a:ext cx="737824" cy="940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en-US" sz="1400" dirty="0" smtClean="0">
                  <a:solidFill>
                    <a:srgbClr val="660066"/>
                  </a:solidFill>
                  <a:latin typeface="Arial"/>
                  <a:cs typeface="Arial" panose="020B0604020202020204" pitchFamily="34" charset="0"/>
                </a:rPr>
                <a:t>Процент женщин с уровнем МСНС</a:t>
              </a:r>
              <a:r>
                <a:rPr lang="en-GB" altLang="en-US" sz="1400" dirty="0" smtClean="0">
                  <a:solidFill>
                    <a:srgbClr val="660066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GB" altLang="en-US" sz="1400" dirty="0">
                  <a:solidFill>
                    <a:srgbClr val="660066"/>
                  </a:solidFill>
                  <a:latin typeface="Arial"/>
                  <a:cs typeface="Arial" panose="020B0604020202020204" pitchFamily="34" charset="0"/>
                </a:rPr>
                <a:t>&lt;30%</a:t>
              </a:r>
            </a:p>
          </p:txBody>
        </p:sp>
        <p:sp>
          <p:nvSpPr>
            <p:cNvPr id="35" name="TextBox 62"/>
            <p:cNvSpPr txBox="1">
              <a:spLocks noChangeArrowheads="1"/>
            </p:cNvSpPr>
            <p:nvPr/>
          </p:nvSpPr>
          <p:spPr bwMode="auto">
            <a:xfrm>
              <a:off x="4622653" y="1816464"/>
              <a:ext cx="752084" cy="72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en-US" sz="1400" dirty="0" smtClean="0">
                  <a:solidFill>
                    <a:srgbClr val="E88521"/>
                  </a:solidFill>
                  <a:latin typeface="Arial"/>
                  <a:cs typeface="Arial" panose="020B0604020202020204" pitchFamily="34" charset="0"/>
                </a:rPr>
                <a:t>Процент женщин с</a:t>
              </a:r>
              <a:r>
                <a:rPr lang="en-GB" altLang="en-US" sz="1400" dirty="0" smtClean="0">
                  <a:solidFill>
                    <a:srgbClr val="E88521"/>
                  </a:solidFill>
                  <a:latin typeface="Arial"/>
                  <a:cs typeface="Arial" panose="020B0604020202020204" pitchFamily="34" charset="0"/>
                </a:rPr>
                <a:t> Hb </a:t>
              </a:r>
              <a:r>
                <a:rPr lang="en-GB" altLang="en-US" sz="1400" dirty="0">
                  <a:solidFill>
                    <a:srgbClr val="E88521"/>
                  </a:solidFill>
                  <a:latin typeface="Arial"/>
                  <a:cs typeface="Arial" panose="020B0604020202020204" pitchFamily="34" charset="0"/>
                </a:rPr>
                <a:t>&lt;12 </a:t>
              </a:r>
              <a:r>
                <a:rPr lang="ru-RU" altLang="en-US" sz="1400" dirty="0">
                  <a:solidFill>
                    <a:srgbClr val="E88521"/>
                  </a:solidFill>
                  <a:latin typeface="Arial"/>
                  <a:cs typeface="Arial" panose="020B0604020202020204" pitchFamily="34" charset="0"/>
                </a:rPr>
                <a:t>г</a:t>
              </a:r>
              <a:r>
                <a:rPr lang="en-GB" altLang="en-US" sz="1400" dirty="0" smtClean="0">
                  <a:solidFill>
                    <a:srgbClr val="E88521"/>
                  </a:solidFill>
                  <a:latin typeface="Arial"/>
                  <a:cs typeface="Arial" panose="020B0604020202020204" pitchFamily="34" charset="0"/>
                </a:rPr>
                <a:t>/100 </a:t>
              </a:r>
              <a:r>
                <a:rPr lang="ru-RU" altLang="en-US" sz="1400" dirty="0" smtClean="0">
                  <a:solidFill>
                    <a:srgbClr val="E88521"/>
                  </a:solidFill>
                  <a:latin typeface="Arial"/>
                  <a:cs typeface="Arial" panose="020B0604020202020204" pitchFamily="34" charset="0"/>
                </a:rPr>
                <a:t>мл</a:t>
              </a:r>
              <a:r>
                <a:rPr lang="en-GB" altLang="en-US" sz="1400" dirty="0" smtClean="0">
                  <a:solidFill>
                    <a:srgbClr val="E88521"/>
                  </a:solidFill>
                  <a:latin typeface="Arial"/>
                  <a:cs typeface="Arial" panose="020B0604020202020204" pitchFamily="34" charset="0"/>
                </a:rPr>
                <a:t> </a:t>
              </a:r>
              <a:endParaRPr lang="en-GB" altLang="en-US" sz="1400" dirty="0">
                <a:solidFill>
                  <a:srgbClr val="E88521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6" name="TextBox 62"/>
            <p:cNvSpPr txBox="1">
              <a:spLocks noChangeArrowheads="1"/>
            </p:cNvSpPr>
            <p:nvPr/>
          </p:nvSpPr>
          <p:spPr bwMode="auto">
            <a:xfrm>
              <a:off x="4622653" y="2658408"/>
              <a:ext cx="759521" cy="1152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−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rgbClr val="8082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en-US" sz="1400" dirty="0" smtClean="0">
                  <a:solidFill>
                    <a:srgbClr val="BF005F"/>
                  </a:solidFill>
                  <a:latin typeface="Arial"/>
                  <a:cs typeface="Arial" panose="020B0604020202020204" pitchFamily="34" charset="0"/>
                </a:rPr>
                <a:t>Процент женщин с уровнем железа в плазме</a:t>
              </a:r>
              <a:r>
                <a:rPr lang="en-GB" altLang="en-US" sz="1400" dirty="0" smtClean="0">
                  <a:solidFill>
                    <a:srgbClr val="BF005F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GB" altLang="en-US" sz="1400" dirty="0">
                  <a:solidFill>
                    <a:srgbClr val="BF005F"/>
                  </a:solidFill>
                  <a:latin typeface="Arial"/>
                  <a:cs typeface="Arial" panose="020B0604020202020204" pitchFamily="34" charset="0"/>
                </a:rPr>
                <a:t>&lt;80 </a:t>
              </a:r>
              <a:r>
                <a:rPr lang="ru-RU" altLang="en-US" sz="1400" dirty="0" smtClean="0">
                  <a:solidFill>
                    <a:srgbClr val="BF005F"/>
                  </a:solidFill>
                  <a:latin typeface="Arial"/>
                  <a:cs typeface="Arial" panose="020B0604020202020204" pitchFamily="34" charset="0"/>
                </a:rPr>
                <a:t>мг</a:t>
              </a:r>
              <a:r>
                <a:rPr lang="en-GB" altLang="en-US" sz="1400" dirty="0" smtClean="0">
                  <a:solidFill>
                    <a:srgbClr val="BF005F"/>
                  </a:solidFill>
                  <a:latin typeface="Arial"/>
                  <a:cs typeface="Arial" panose="020B0604020202020204" pitchFamily="34" charset="0"/>
                </a:rPr>
                <a:t>/100 </a:t>
              </a:r>
              <a:r>
                <a:rPr lang="ru-RU" altLang="en-US" sz="1400" dirty="0" smtClean="0">
                  <a:solidFill>
                    <a:srgbClr val="BF005F"/>
                  </a:solidFill>
                  <a:latin typeface="Arial"/>
                  <a:cs typeface="Arial" panose="020B0604020202020204" pitchFamily="34" charset="0"/>
                </a:rPr>
                <a:t>мл</a:t>
              </a:r>
              <a:endParaRPr lang="en-GB" altLang="en-US" sz="1400" dirty="0">
                <a:solidFill>
                  <a:srgbClr val="BF005F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7" name="Rechteck 53"/>
            <p:cNvSpPr/>
            <p:nvPr/>
          </p:nvSpPr>
          <p:spPr>
            <a:xfrm>
              <a:off x="1900632" y="3812968"/>
              <a:ext cx="71479" cy="141913"/>
            </a:xfrm>
            <a:prstGeom prst="rect">
              <a:avLst/>
            </a:prstGeom>
            <a:solidFill>
              <a:srgbClr val="E88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ln>
                  <a:solidFill>
                    <a:srgbClr val="E88521"/>
                  </a:solidFill>
                </a:ln>
                <a:solidFill>
                  <a:srgbClr val="595959"/>
                </a:solidFill>
              </a:endParaRPr>
            </a:p>
          </p:txBody>
        </p:sp>
        <p:sp>
          <p:nvSpPr>
            <p:cNvPr id="38" name="Rechteck 54"/>
            <p:cNvSpPr/>
            <p:nvPr/>
          </p:nvSpPr>
          <p:spPr>
            <a:xfrm>
              <a:off x="2512506" y="3974849"/>
              <a:ext cx="71479" cy="141913"/>
            </a:xfrm>
            <a:prstGeom prst="rect">
              <a:avLst/>
            </a:prstGeom>
            <a:solidFill>
              <a:srgbClr val="E88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ln>
                  <a:solidFill>
                    <a:srgbClr val="E88521"/>
                  </a:solidFill>
                </a:ln>
                <a:solidFill>
                  <a:srgbClr val="595959"/>
                </a:solidFill>
              </a:endParaRPr>
            </a:p>
          </p:txBody>
        </p:sp>
        <p:sp>
          <p:nvSpPr>
            <p:cNvPr id="39" name="Rechteck 55"/>
            <p:cNvSpPr/>
            <p:nvPr/>
          </p:nvSpPr>
          <p:spPr>
            <a:xfrm>
              <a:off x="3117166" y="3865342"/>
              <a:ext cx="71479" cy="141913"/>
            </a:xfrm>
            <a:prstGeom prst="rect">
              <a:avLst/>
            </a:prstGeom>
            <a:solidFill>
              <a:srgbClr val="E88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ln>
                  <a:solidFill>
                    <a:srgbClr val="E88521"/>
                  </a:solidFill>
                </a:ln>
                <a:solidFill>
                  <a:srgbClr val="595959"/>
                </a:solidFill>
              </a:endParaRPr>
            </a:p>
          </p:txBody>
        </p:sp>
        <p:sp>
          <p:nvSpPr>
            <p:cNvPr id="40" name="Rechteck 56"/>
            <p:cNvSpPr/>
            <p:nvPr/>
          </p:nvSpPr>
          <p:spPr>
            <a:xfrm>
              <a:off x="3695719" y="3274950"/>
              <a:ext cx="71479" cy="141913"/>
            </a:xfrm>
            <a:prstGeom prst="rect">
              <a:avLst/>
            </a:prstGeom>
            <a:solidFill>
              <a:srgbClr val="E88521"/>
            </a:solidFill>
            <a:ln>
              <a:solidFill>
                <a:srgbClr val="E885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1" name="Rechteck 57"/>
            <p:cNvSpPr/>
            <p:nvPr/>
          </p:nvSpPr>
          <p:spPr>
            <a:xfrm>
              <a:off x="4286188" y="2217960"/>
              <a:ext cx="71479" cy="141913"/>
            </a:xfrm>
            <a:prstGeom prst="rect">
              <a:avLst/>
            </a:prstGeom>
            <a:solidFill>
              <a:srgbClr val="E88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ln>
                  <a:solidFill>
                    <a:srgbClr val="E88521"/>
                  </a:solidFill>
                </a:ln>
                <a:solidFill>
                  <a:srgbClr val="595959"/>
                </a:solidFill>
              </a:endParaRPr>
            </a:p>
          </p:txBody>
        </p:sp>
        <p:sp>
          <p:nvSpPr>
            <p:cNvPr id="42" name="Freihandform 58"/>
            <p:cNvSpPr/>
            <p:nvPr/>
          </p:nvSpPr>
          <p:spPr>
            <a:xfrm>
              <a:off x="1973646" y="3168617"/>
              <a:ext cx="2338075" cy="1044294"/>
            </a:xfrm>
            <a:custGeom>
              <a:avLst/>
              <a:gdLst>
                <a:gd name="connsiteX0" fmla="*/ 0 w 2338388"/>
                <a:gd name="connsiteY0" fmla="*/ 1045369 h 1045369"/>
                <a:gd name="connsiteX1" fmla="*/ 607219 w 2338388"/>
                <a:gd name="connsiteY1" fmla="*/ 726281 h 1045369"/>
                <a:gd name="connsiteX2" fmla="*/ 645319 w 2338388"/>
                <a:gd name="connsiteY2" fmla="*/ 671512 h 1045369"/>
                <a:gd name="connsiteX3" fmla="*/ 1216819 w 2338388"/>
                <a:gd name="connsiteY3" fmla="*/ 685800 h 1045369"/>
                <a:gd name="connsiteX4" fmla="*/ 1228725 w 2338388"/>
                <a:gd name="connsiteY4" fmla="*/ 661987 h 1045369"/>
                <a:gd name="connsiteX5" fmla="*/ 1747838 w 2338388"/>
                <a:gd name="connsiteY5" fmla="*/ 326231 h 1045369"/>
                <a:gd name="connsiteX6" fmla="*/ 1788319 w 2338388"/>
                <a:gd name="connsiteY6" fmla="*/ 273844 h 1045369"/>
                <a:gd name="connsiteX7" fmla="*/ 2338388 w 2338388"/>
                <a:gd name="connsiteY7" fmla="*/ 0 h 1045369"/>
                <a:gd name="connsiteX0" fmla="*/ 0 w 2338388"/>
                <a:gd name="connsiteY0" fmla="*/ 1045369 h 1045369"/>
                <a:gd name="connsiteX1" fmla="*/ 607219 w 2338388"/>
                <a:gd name="connsiteY1" fmla="*/ 726281 h 1045369"/>
                <a:gd name="connsiteX2" fmla="*/ 645319 w 2338388"/>
                <a:gd name="connsiteY2" fmla="*/ 671512 h 1045369"/>
                <a:gd name="connsiteX3" fmla="*/ 1169531 w 2338388"/>
                <a:gd name="connsiteY3" fmla="*/ 685800 h 1045369"/>
                <a:gd name="connsiteX4" fmla="*/ 1228725 w 2338388"/>
                <a:gd name="connsiteY4" fmla="*/ 661987 h 1045369"/>
                <a:gd name="connsiteX5" fmla="*/ 1747838 w 2338388"/>
                <a:gd name="connsiteY5" fmla="*/ 326231 h 1045369"/>
                <a:gd name="connsiteX6" fmla="*/ 1788319 w 2338388"/>
                <a:gd name="connsiteY6" fmla="*/ 273844 h 1045369"/>
                <a:gd name="connsiteX7" fmla="*/ 2338388 w 2338388"/>
                <a:gd name="connsiteY7" fmla="*/ 0 h 1045369"/>
                <a:gd name="connsiteX0" fmla="*/ 0 w 2338388"/>
                <a:gd name="connsiteY0" fmla="*/ 1045369 h 1045369"/>
                <a:gd name="connsiteX1" fmla="*/ 607219 w 2338388"/>
                <a:gd name="connsiteY1" fmla="*/ 726281 h 1045369"/>
                <a:gd name="connsiteX2" fmla="*/ 645319 w 2338388"/>
                <a:gd name="connsiteY2" fmla="*/ 671512 h 1045369"/>
                <a:gd name="connsiteX3" fmla="*/ 1169531 w 2338388"/>
                <a:gd name="connsiteY3" fmla="*/ 685800 h 1045369"/>
                <a:gd name="connsiteX4" fmla="*/ 1222420 w 2338388"/>
                <a:gd name="connsiteY4" fmla="*/ 661987 h 1045369"/>
                <a:gd name="connsiteX5" fmla="*/ 1747838 w 2338388"/>
                <a:gd name="connsiteY5" fmla="*/ 326231 h 1045369"/>
                <a:gd name="connsiteX6" fmla="*/ 1788319 w 2338388"/>
                <a:gd name="connsiteY6" fmla="*/ 273844 h 1045369"/>
                <a:gd name="connsiteX7" fmla="*/ 2338388 w 2338388"/>
                <a:gd name="connsiteY7" fmla="*/ 0 h 1045369"/>
                <a:gd name="connsiteX0" fmla="*/ 0 w 2338388"/>
                <a:gd name="connsiteY0" fmla="*/ 1045369 h 1045369"/>
                <a:gd name="connsiteX1" fmla="*/ 607219 w 2338388"/>
                <a:gd name="connsiteY1" fmla="*/ 726281 h 1045369"/>
                <a:gd name="connsiteX2" fmla="*/ 645319 w 2338388"/>
                <a:gd name="connsiteY2" fmla="*/ 671512 h 1045369"/>
                <a:gd name="connsiteX3" fmla="*/ 1169531 w 2338388"/>
                <a:gd name="connsiteY3" fmla="*/ 685800 h 1045369"/>
                <a:gd name="connsiteX4" fmla="*/ 1747838 w 2338388"/>
                <a:gd name="connsiteY4" fmla="*/ 326231 h 1045369"/>
                <a:gd name="connsiteX5" fmla="*/ 1788319 w 2338388"/>
                <a:gd name="connsiteY5" fmla="*/ 273844 h 1045369"/>
                <a:gd name="connsiteX6" fmla="*/ 2338388 w 2338388"/>
                <a:gd name="connsiteY6" fmla="*/ 0 h 1045369"/>
                <a:gd name="connsiteX0" fmla="*/ 0 w 2338388"/>
                <a:gd name="connsiteY0" fmla="*/ 1045369 h 1045369"/>
                <a:gd name="connsiteX1" fmla="*/ 607219 w 2338388"/>
                <a:gd name="connsiteY1" fmla="*/ 726281 h 1045369"/>
                <a:gd name="connsiteX2" fmla="*/ 645319 w 2338388"/>
                <a:gd name="connsiteY2" fmla="*/ 671512 h 1045369"/>
                <a:gd name="connsiteX3" fmla="*/ 1182141 w 2338388"/>
                <a:gd name="connsiteY3" fmla="*/ 685800 h 1045369"/>
                <a:gd name="connsiteX4" fmla="*/ 1747838 w 2338388"/>
                <a:gd name="connsiteY4" fmla="*/ 326231 h 1045369"/>
                <a:gd name="connsiteX5" fmla="*/ 1788319 w 2338388"/>
                <a:gd name="connsiteY5" fmla="*/ 273844 h 1045369"/>
                <a:gd name="connsiteX6" fmla="*/ 2338388 w 2338388"/>
                <a:gd name="connsiteY6" fmla="*/ 0 h 1045369"/>
                <a:gd name="connsiteX0" fmla="*/ 0 w 2338388"/>
                <a:gd name="connsiteY0" fmla="*/ 1045369 h 1045369"/>
                <a:gd name="connsiteX1" fmla="*/ 645319 w 2338388"/>
                <a:gd name="connsiteY1" fmla="*/ 671512 h 1045369"/>
                <a:gd name="connsiteX2" fmla="*/ 1182141 w 2338388"/>
                <a:gd name="connsiteY2" fmla="*/ 685800 h 1045369"/>
                <a:gd name="connsiteX3" fmla="*/ 1747838 w 2338388"/>
                <a:gd name="connsiteY3" fmla="*/ 326231 h 1045369"/>
                <a:gd name="connsiteX4" fmla="*/ 1788319 w 2338388"/>
                <a:gd name="connsiteY4" fmla="*/ 273844 h 1045369"/>
                <a:gd name="connsiteX5" fmla="*/ 2338388 w 2338388"/>
                <a:gd name="connsiteY5" fmla="*/ 0 h 1045369"/>
                <a:gd name="connsiteX0" fmla="*/ 0 w 2338388"/>
                <a:gd name="connsiteY0" fmla="*/ 1045369 h 1045369"/>
                <a:gd name="connsiteX1" fmla="*/ 575962 w 2338388"/>
                <a:gd name="connsiteY1" fmla="*/ 671512 h 1045369"/>
                <a:gd name="connsiteX2" fmla="*/ 1182141 w 2338388"/>
                <a:gd name="connsiteY2" fmla="*/ 685800 h 1045369"/>
                <a:gd name="connsiteX3" fmla="*/ 1747838 w 2338388"/>
                <a:gd name="connsiteY3" fmla="*/ 326231 h 1045369"/>
                <a:gd name="connsiteX4" fmla="*/ 1788319 w 2338388"/>
                <a:gd name="connsiteY4" fmla="*/ 273844 h 1045369"/>
                <a:gd name="connsiteX5" fmla="*/ 2338388 w 2338388"/>
                <a:gd name="connsiteY5" fmla="*/ 0 h 104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388" h="1045369">
                  <a:moveTo>
                    <a:pt x="0" y="1045369"/>
                  </a:moveTo>
                  <a:lnTo>
                    <a:pt x="575962" y="671512"/>
                  </a:lnTo>
                  <a:lnTo>
                    <a:pt x="1182141" y="685800"/>
                  </a:lnTo>
                  <a:lnTo>
                    <a:pt x="1747838" y="326231"/>
                  </a:lnTo>
                  <a:lnTo>
                    <a:pt x="1788319" y="273844"/>
                  </a:lnTo>
                  <a:lnTo>
                    <a:pt x="2338388" y="0"/>
                  </a:lnTo>
                </a:path>
              </a:pathLst>
            </a:cu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3" name="Ellipse 59"/>
            <p:cNvSpPr/>
            <p:nvPr/>
          </p:nvSpPr>
          <p:spPr>
            <a:xfrm>
              <a:off x="1911742" y="4151016"/>
              <a:ext cx="70196" cy="14191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BF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4" name="Ellipse 60"/>
            <p:cNvSpPr/>
            <p:nvPr/>
          </p:nvSpPr>
          <p:spPr>
            <a:xfrm>
              <a:off x="2512506" y="3789434"/>
              <a:ext cx="70196" cy="14191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BF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5" name="Ellipse 61"/>
            <p:cNvSpPr/>
            <p:nvPr/>
          </p:nvSpPr>
          <p:spPr>
            <a:xfrm>
              <a:off x="3120181" y="3781588"/>
              <a:ext cx="70196" cy="14191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BF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6" name="Ellipse 62"/>
            <p:cNvSpPr/>
            <p:nvPr/>
          </p:nvSpPr>
          <p:spPr>
            <a:xfrm>
              <a:off x="3698871" y="3411440"/>
              <a:ext cx="70196" cy="14191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BF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7" name="Ellipse 63"/>
            <p:cNvSpPr/>
            <p:nvPr/>
          </p:nvSpPr>
          <p:spPr>
            <a:xfrm>
              <a:off x="4282947" y="3092799"/>
              <a:ext cx="70196" cy="14191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BF0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8" name="Freihandform 64"/>
            <p:cNvSpPr/>
            <p:nvPr/>
          </p:nvSpPr>
          <p:spPr>
            <a:xfrm>
              <a:off x="1948386" y="3530470"/>
              <a:ext cx="2368098" cy="896697"/>
            </a:xfrm>
            <a:custGeom>
              <a:avLst/>
              <a:gdLst>
                <a:gd name="connsiteX0" fmla="*/ 0 w 2350293"/>
                <a:gd name="connsiteY0" fmla="*/ 673894 h 897731"/>
                <a:gd name="connsiteX1" fmla="*/ 571500 w 2350293"/>
                <a:gd name="connsiteY1" fmla="*/ 897731 h 897731"/>
                <a:gd name="connsiteX2" fmla="*/ 1183481 w 2350293"/>
                <a:gd name="connsiteY2" fmla="*/ 559594 h 897731"/>
                <a:gd name="connsiteX3" fmla="*/ 1759743 w 2350293"/>
                <a:gd name="connsiteY3" fmla="*/ 700087 h 897731"/>
                <a:gd name="connsiteX4" fmla="*/ 2350293 w 2350293"/>
                <a:gd name="connsiteY4" fmla="*/ 0 h 897731"/>
                <a:gd name="connsiteX0" fmla="*/ 0 w 2381829"/>
                <a:gd name="connsiteY0" fmla="*/ 661364 h 897731"/>
                <a:gd name="connsiteX1" fmla="*/ 603036 w 2381829"/>
                <a:gd name="connsiteY1" fmla="*/ 897731 h 897731"/>
                <a:gd name="connsiteX2" fmla="*/ 1215017 w 2381829"/>
                <a:gd name="connsiteY2" fmla="*/ 559594 h 897731"/>
                <a:gd name="connsiteX3" fmla="*/ 1791279 w 2381829"/>
                <a:gd name="connsiteY3" fmla="*/ 700087 h 897731"/>
                <a:gd name="connsiteX4" fmla="*/ 2381829 w 2381829"/>
                <a:gd name="connsiteY4" fmla="*/ 0 h 897731"/>
                <a:gd name="connsiteX0" fmla="*/ 0 w 2381829"/>
                <a:gd name="connsiteY0" fmla="*/ 661364 h 897731"/>
                <a:gd name="connsiteX1" fmla="*/ 615650 w 2381829"/>
                <a:gd name="connsiteY1" fmla="*/ 897731 h 897731"/>
                <a:gd name="connsiteX2" fmla="*/ 1215017 w 2381829"/>
                <a:gd name="connsiteY2" fmla="*/ 559594 h 897731"/>
                <a:gd name="connsiteX3" fmla="*/ 1791279 w 2381829"/>
                <a:gd name="connsiteY3" fmla="*/ 700087 h 897731"/>
                <a:gd name="connsiteX4" fmla="*/ 2381829 w 2381829"/>
                <a:gd name="connsiteY4" fmla="*/ 0 h 897731"/>
                <a:gd name="connsiteX0" fmla="*/ 0 w 2369214"/>
                <a:gd name="connsiteY0" fmla="*/ 667629 h 897731"/>
                <a:gd name="connsiteX1" fmla="*/ 603035 w 2369214"/>
                <a:gd name="connsiteY1" fmla="*/ 897731 h 897731"/>
                <a:gd name="connsiteX2" fmla="*/ 1202402 w 2369214"/>
                <a:gd name="connsiteY2" fmla="*/ 559594 h 897731"/>
                <a:gd name="connsiteX3" fmla="*/ 1778664 w 2369214"/>
                <a:gd name="connsiteY3" fmla="*/ 700087 h 897731"/>
                <a:gd name="connsiteX4" fmla="*/ 2369214 w 2369214"/>
                <a:gd name="connsiteY4" fmla="*/ 0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214" h="897731">
                  <a:moveTo>
                    <a:pt x="0" y="667629"/>
                  </a:moveTo>
                  <a:lnTo>
                    <a:pt x="603035" y="897731"/>
                  </a:lnTo>
                  <a:lnTo>
                    <a:pt x="1202402" y="559594"/>
                  </a:lnTo>
                  <a:lnTo>
                    <a:pt x="1778664" y="700087"/>
                  </a:lnTo>
                  <a:lnTo>
                    <a:pt x="2369214" y="0"/>
                  </a:lnTo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49" name="Gleichschenkliges Dreieck 65"/>
            <p:cNvSpPr/>
            <p:nvPr/>
          </p:nvSpPr>
          <p:spPr>
            <a:xfrm>
              <a:off x="1911743" y="4132242"/>
              <a:ext cx="71479" cy="117443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ln>
                  <a:solidFill>
                    <a:srgbClr val="660066"/>
                  </a:solidFill>
                </a:ln>
                <a:solidFill>
                  <a:srgbClr val="595959"/>
                </a:solidFill>
              </a:endParaRPr>
            </a:p>
          </p:txBody>
        </p:sp>
        <p:sp>
          <p:nvSpPr>
            <p:cNvPr id="50" name="Gleichschenkliges Dreieck 66"/>
            <p:cNvSpPr/>
            <p:nvPr/>
          </p:nvSpPr>
          <p:spPr>
            <a:xfrm>
              <a:off x="2514143" y="4351168"/>
              <a:ext cx="71479" cy="117443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4F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51" name="Gleichschenkliges Dreieck 67"/>
            <p:cNvSpPr/>
            <p:nvPr/>
          </p:nvSpPr>
          <p:spPr>
            <a:xfrm>
              <a:off x="3118898" y="4025637"/>
              <a:ext cx="71479" cy="115857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4F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52" name="Gleichschenkliges Dreieck 68"/>
            <p:cNvSpPr/>
            <p:nvPr/>
          </p:nvSpPr>
          <p:spPr>
            <a:xfrm>
              <a:off x="3695086" y="4158951"/>
              <a:ext cx="71480" cy="115857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4F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  <p:sp>
          <p:nvSpPr>
            <p:cNvPr id="53" name="Gleichschenkliges Dreieck 69"/>
            <p:cNvSpPr/>
            <p:nvPr/>
          </p:nvSpPr>
          <p:spPr>
            <a:xfrm>
              <a:off x="4282947" y="3470161"/>
              <a:ext cx="71479" cy="115857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4F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400" dirty="0">
                <a:solidFill>
                  <a:srgbClr val="595959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81081" y="1240965"/>
            <a:ext cx="632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D29"/>
                </a:solidFill>
                <a:cs typeface="+mn-cs"/>
              </a:rPr>
              <a:t>Гемоглобин в эритроцитах</a:t>
            </a:r>
            <a:r>
              <a:rPr lang="en-US" sz="1600" dirty="0" smtClean="0">
                <a:solidFill>
                  <a:srgbClr val="703D29"/>
                </a:solidFill>
                <a:cs typeface="+mn-cs"/>
              </a:rPr>
              <a:t>, </a:t>
            </a:r>
            <a:r>
              <a:rPr lang="ru-RU" sz="1600" dirty="0" smtClean="0">
                <a:solidFill>
                  <a:srgbClr val="703D29"/>
                </a:solidFill>
                <a:cs typeface="+mn-cs"/>
              </a:rPr>
              <a:t>уровень гемоглобина в крови и железа в плазме, измеренные в соответствии с объемом менструальных выделений</a:t>
            </a:r>
            <a:r>
              <a:rPr lang="en-GB" sz="1600" baseline="30000" dirty="0" smtClean="0">
                <a:solidFill>
                  <a:srgbClr val="703D29"/>
                </a:solidFill>
                <a:cs typeface="+mn-cs"/>
              </a:rPr>
              <a:t>2</a:t>
            </a:r>
            <a:r>
              <a:rPr lang="en-GB" sz="1600" dirty="0" smtClean="0">
                <a:solidFill>
                  <a:srgbClr val="703D29"/>
                </a:solidFill>
                <a:cs typeface="+mn-cs"/>
              </a:rPr>
              <a:t> </a:t>
            </a:r>
            <a:endParaRPr lang="en-GB" sz="1600" dirty="0">
              <a:solidFill>
                <a:srgbClr val="703D29"/>
              </a:solidFill>
              <a:cs typeface="+mn-cs"/>
            </a:endParaRPr>
          </a:p>
        </p:txBody>
      </p:sp>
      <p:sp>
        <p:nvSpPr>
          <p:cNvPr id="54" name="Gleichschenkliges Dreieck 69"/>
          <p:cNvSpPr/>
          <p:nvPr/>
        </p:nvSpPr>
        <p:spPr bwMode="auto">
          <a:xfrm>
            <a:off x="7533240" y="4418354"/>
            <a:ext cx="143994" cy="117560"/>
          </a:xfrm>
          <a:prstGeom prst="triangle">
            <a:avLst/>
          </a:prstGeom>
          <a:solidFill>
            <a:schemeClr val="tx2"/>
          </a:solidFill>
          <a:ln>
            <a:solidFill>
              <a:srgbClr val="4F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400" dirty="0">
              <a:solidFill>
                <a:srgbClr val="595959"/>
              </a:solidFill>
            </a:endParaRPr>
          </a:p>
        </p:txBody>
      </p:sp>
      <p:sp>
        <p:nvSpPr>
          <p:cNvPr id="55" name="Ellipse 63"/>
          <p:cNvSpPr/>
          <p:nvPr/>
        </p:nvSpPr>
        <p:spPr bwMode="auto">
          <a:xfrm flipV="1">
            <a:off x="7496287" y="3099640"/>
            <a:ext cx="146535" cy="129092"/>
          </a:xfrm>
          <a:prstGeom prst="ellipse">
            <a:avLst/>
          </a:prstGeom>
          <a:solidFill>
            <a:schemeClr val="accent1"/>
          </a:solidFill>
          <a:ln>
            <a:solidFill>
              <a:srgbClr val="BF00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400" dirty="0">
              <a:solidFill>
                <a:srgbClr val="595959"/>
              </a:solidFill>
            </a:endParaRPr>
          </a:p>
        </p:txBody>
      </p:sp>
      <p:sp>
        <p:nvSpPr>
          <p:cNvPr id="56" name="Rechteck 57"/>
          <p:cNvSpPr/>
          <p:nvPr/>
        </p:nvSpPr>
        <p:spPr bwMode="auto">
          <a:xfrm>
            <a:off x="7496287" y="2178474"/>
            <a:ext cx="143994" cy="143999"/>
          </a:xfrm>
          <a:prstGeom prst="rect">
            <a:avLst/>
          </a:prstGeom>
          <a:solidFill>
            <a:srgbClr val="E88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400" dirty="0">
              <a:ln>
                <a:solidFill>
                  <a:srgbClr val="E88521"/>
                </a:solidFill>
              </a:ln>
              <a:solidFill>
                <a:srgbClr val="5959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45" y="553828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000000"/>
                </a:solidFill>
                <a:cs typeface="+mn-cs"/>
              </a:rPr>
              <a:t>МСНС- средняя концентрация гемоглобина в эритроцитах</a:t>
            </a:r>
            <a:endParaRPr lang="ru-RU" sz="8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50825" y="1557338"/>
            <a:ext cx="8218488" cy="373062"/>
          </a:xfrm>
        </p:spPr>
        <p:txBody>
          <a:bodyPr/>
          <a:lstStyle/>
          <a:p>
            <a:pPr eaLnBrk="1" hangingPunct="1"/>
            <a:r>
              <a:rPr lang="ru-RU" sz="1800" smtClean="0"/>
              <a:t>У женщин в пременопаузе часто причиной ОМК является ановуляция</a:t>
            </a:r>
            <a:r>
              <a:rPr lang="ru-RU" sz="1800" baseline="30000" smtClean="0"/>
              <a:t>1</a:t>
            </a:r>
            <a:endParaRPr lang="en-US" sz="1800" baseline="30000" smtClean="0"/>
          </a:p>
        </p:txBody>
      </p:sp>
      <p:sp>
        <p:nvSpPr>
          <p:cNvPr id="52227" name="Inhaltsplatzhalter 6"/>
          <p:cNvSpPr txBox="1">
            <a:spLocks/>
          </p:cNvSpPr>
          <p:nvPr/>
        </p:nvSpPr>
        <p:spPr bwMode="gray">
          <a:xfrm>
            <a:off x="471488" y="2492375"/>
            <a:ext cx="23717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8000" rIns="0" bIns="0"/>
          <a:lstStyle/>
          <a:p>
            <a:pPr marL="1588" lvl="1" eaLnBrk="0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None/>
            </a:pPr>
            <a:r>
              <a:rPr lang="ru-RU" sz="1400"/>
              <a:t>За 8 лет до наступления менопаузы  у женщины могут начать отмечаться ановуляторные циклы</a:t>
            </a:r>
            <a:r>
              <a:rPr lang="ru-RU" sz="1400" baseline="30000"/>
              <a:t>1</a:t>
            </a:r>
            <a:endParaRPr lang="en-GB" sz="1400" baseline="30000"/>
          </a:p>
        </p:txBody>
      </p:sp>
      <p:sp>
        <p:nvSpPr>
          <p:cNvPr id="52228" name="Inhaltsplatzhalter 6"/>
          <p:cNvSpPr txBox="1">
            <a:spLocks/>
          </p:cNvSpPr>
          <p:nvPr/>
        </p:nvSpPr>
        <p:spPr bwMode="gray">
          <a:xfrm>
            <a:off x="471488" y="2006600"/>
            <a:ext cx="23717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36000"/>
          <a:lstStyle/>
          <a:p>
            <a:pPr eaLnBrk="0" hangingPunct="0"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None/>
            </a:pPr>
            <a:r>
              <a:rPr lang="ru-RU" sz="1400" b="1"/>
              <a:t>Начало нарушений цикла</a:t>
            </a:r>
            <a:endParaRPr lang="en-GB" sz="1400" b="1"/>
          </a:p>
        </p:txBody>
      </p:sp>
      <p:grpSp>
        <p:nvGrpSpPr>
          <p:cNvPr id="52229" name="Gruppieren 22"/>
          <p:cNvGrpSpPr>
            <a:grpSpLocks/>
          </p:cNvGrpSpPr>
          <p:nvPr/>
        </p:nvGrpSpPr>
        <p:grpSpPr bwMode="auto">
          <a:xfrm>
            <a:off x="514350" y="2490788"/>
            <a:ext cx="2286000" cy="2800350"/>
            <a:chOff x="465930" y="4416810"/>
            <a:chExt cx="3639344" cy="1891915"/>
          </a:xfrm>
        </p:grpSpPr>
        <p:cxnSp>
          <p:nvCxnSpPr>
            <p:cNvPr id="52244" name="Gerade Verbindung 26"/>
            <p:cNvCxnSpPr>
              <a:cxnSpLocks noChangeShapeType="1"/>
            </p:cNvCxnSpPr>
            <p:nvPr/>
          </p:nvCxnSpPr>
          <p:spPr bwMode="gray">
            <a:xfrm>
              <a:off x="468140" y="4416810"/>
              <a:ext cx="3634753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52245" name="Gerade Verbindung 27"/>
            <p:cNvCxnSpPr>
              <a:cxnSpLocks noChangeShapeType="1"/>
            </p:cNvCxnSpPr>
            <p:nvPr/>
          </p:nvCxnSpPr>
          <p:spPr bwMode="gray">
            <a:xfrm>
              <a:off x="465930" y="6308725"/>
              <a:ext cx="3639344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</p:grpSp>
      <p:sp>
        <p:nvSpPr>
          <p:cNvPr id="52230" name="Inhaltsplatzhalter 6"/>
          <p:cNvSpPr txBox="1">
            <a:spLocks/>
          </p:cNvSpPr>
          <p:nvPr/>
        </p:nvSpPr>
        <p:spPr bwMode="gray">
          <a:xfrm>
            <a:off x="6462713" y="2349500"/>
            <a:ext cx="2357437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8000" rIns="0" bIns="0"/>
          <a:lstStyle/>
          <a:p>
            <a:pPr marL="1588" lvl="1" eaLnBrk="0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None/>
            </a:pPr>
            <a:r>
              <a:rPr lang="ru-RU" sz="1400"/>
              <a:t>Отсутствие формирования желтого тела при ановуляции ассоциируется с пролонгированной эстрогеновой стимуляцией эндометрия, приводящей к его избыточной пролиферации и нестабильности, что может обусловливать обильные и нерегулярные менструальные кровотечения</a:t>
            </a:r>
            <a:r>
              <a:rPr lang="ru-RU" sz="1400" baseline="30000"/>
              <a:t>2</a:t>
            </a:r>
            <a:endParaRPr lang="en-GB" sz="1400" baseline="30000"/>
          </a:p>
        </p:txBody>
      </p:sp>
      <p:sp>
        <p:nvSpPr>
          <p:cNvPr id="52231" name="Inhaltsplatzhalter 6"/>
          <p:cNvSpPr txBox="1">
            <a:spLocks/>
          </p:cNvSpPr>
          <p:nvPr/>
        </p:nvSpPr>
        <p:spPr bwMode="gray">
          <a:xfrm>
            <a:off x="6381750" y="2006600"/>
            <a:ext cx="22780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36000"/>
          <a:lstStyle/>
          <a:p>
            <a:pPr eaLnBrk="0" hangingPunct="0"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None/>
            </a:pPr>
            <a:r>
              <a:rPr lang="ru-RU" sz="1400" b="1"/>
              <a:t>К чему это приводит</a:t>
            </a:r>
            <a:endParaRPr lang="en-GB" sz="1400" b="1"/>
          </a:p>
        </p:txBody>
      </p:sp>
      <p:grpSp>
        <p:nvGrpSpPr>
          <p:cNvPr id="52232" name="Gruppieren 38"/>
          <p:cNvGrpSpPr>
            <a:grpSpLocks/>
          </p:cNvGrpSpPr>
          <p:nvPr/>
        </p:nvGrpSpPr>
        <p:grpSpPr bwMode="auto">
          <a:xfrm>
            <a:off x="6462713" y="2490788"/>
            <a:ext cx="2357437" cy="2800350"/>
            <a:chOff x="468140" y="4416810"/>
            <a:chExt cx="3751945" cy="1856009"/>
          </a:xfrm>
        </p:grpSpPr>
        <p:cxnSp>
          <p:nvCxnSpPr>
            <p:cNvPr id="52242" name="Gerade Verbindung 39"/>
            <p:cNvCxnSpPr>
              <a:cxnSpLocks noChangeShapeType="1"/>
            </p:cNvCxnSpPr>
            <p:nvPr/>
          </p:nvCxnSpPr>
          <p:spPr bwMode="gray">
            <a:xfrm>
              <a:off x="468140" y="4416810"/>
              <a:ext cx="3634753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52243" name="Gerade Verbindung 40"/>
            <p:cNvCxnSpPr>
              <a:cxnSpLocks noChangeShapeType="1"/>
            </p:cNvCxnSpPr>
            <p:nvPr/>
          </p:nvCxnSpPr>
          <p:spPr bwMode="gray">
            <a:xfrm>
              <a:off x="580741" y="6272819"/>
              <a:ext cx="3639344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</p:grpSp>
      <p:sp>
        <p:nvSpPr>
          <p:cNvPr id="52233" name="Inhaltsplatzhalter 6"/>
          <p:cNvSpPr txBox="1">
            <a:spLocks/>
          </p:cNvSpPr>
          <p:nvPr/>
        </p:nvSpPr>
        <p:spPr bwMode="gray">
          <a:xfrm>
            <a:off x="3429000" y="2420938"/>
            <a:ext cx="2366963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8000" rIns="0" bIns="0"/>
          <a:lstStyle/>
          <a:p>
            <a:pPr marL="1588" lvl="1" eaLnBrk="0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None/>
            </a:pPr>
            <a:r>
              <a:rPr lang="ru-RU" sz="1400"/>
              <a:t>За несколько лет до наступления менопаузы  менструальные циклы становятся нерегулярными</a:t>
            </a:r>
            <a:r>
              <a:rPr lang="ru-RU" sz="1400" baseline="30000"/>
              <a:t>2</a:t>
            </a:r>
            <a:endParaRPr lang="en-US" sz="1400" baseline="30000"/>
          </a:p>
          <a:p>
            <a:pPr marL="1588" lvl="1" eaLnBrk="0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None/>
            </a:pPr>
            <a:r>
              <a:rPr lang="ru-RU" sz="1400"/>
              <a:t>Ановуляция в пременопаузе в отличие от репродуктивного  возраста считается нормой</a:t>
            </a:r>
            <a:r>
              <a:rPr lang="ru-RU" sz="1400" baseline="30000"/>
              <a:t>2</a:t>
            </a:r>
            <a:endParaRPr lang="en-GB" sz="1400" baseline="30000"/>
          </a:p>
        </p:txBody>
      </p:sp>
      <p:sp>
        <p:nvSpPr>
          <p:cNvPr id="52234" name="Inhaltsplatzhalter 6"/>
          <p:cNvSpPr txBox="1">
            <a:spLocks/>
          </p:cNvSpPr>
          <p:nvPr/>
        </p:nvSpPr>
        <p:spPr bwMode="gray">
          <a:xfrm>
            <a:off x="3424238" y="2006600"/>
            <a:ext cx="253523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36000"/>
          <a:lstStyle/>
          <a:p>
            <a:pPr eaLnBrk="0" hangingPunct="0"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None/>
            </a:pPr>
            <a:r>
              <a:rPr lang="ru-RU" sz="1400" b="1"/>
              <a:t>Ановуляция прогрессирует</a:t>
            </a:r>
            <a:endParaRPr lang="en-GB" sz="1400" b="1"/>
          </a:p>
        </p:txBody>
      </p:sp>
      <p:grpSp>
        <p:nvGrpSpPr>
          <p:cNvPr id="52235" name="Gruppieren 44"/>
          <p:cNvGrpSpPr>
            <a:grpSpLocks/>
          </p:cNvGrpSpPr>
          <p:nvPr/>
        </p:nvGrpSpPr>
        <p:grpSpPr bwMode="auto">
          <a:xfrm>
            <a:off x="3424238" y="2490788"/>
            <a:ext cx="2286000" cy="2800350"/>
            <a:chOff x="465930" y="4416810"/>
            <a:chExt cx="3639344" cy="1891915"/>
          </a:xfrm>
        </p:grpSpPr>
        <p:cxnSp>
          <p:nvCxnSpPr>
            <p:cNvPr id="52240" name="Gerade Verbindung 45"/>
            <p:cNvCxnSpPr>
              <a:cxnSpLocks noChangeShapeType="1"/>
            </p:cNvCxnSpPr>
            <p:nvPr/>
          </p:nvCxnSpPr>
          <p:spPr bwMode="gray">
            <a:xfrm>
              <a:off x="468140" y="4416810"/>
              <a:ext cx="3634753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52241" name="Gerade Verbindung 46"/>
            <p:cNvCxnSpPr>
              <a:cxnSpLocks noChangeShapeType="1"/>
            </p:cNvCxnSpPr>
            <p:nvPr/>
          </p:nvCxnSpPr>
          <p:spPr bwMode="gray">
            <a:xfrm>
              <a:off x="465930" y="6308725"/>
              <a:ext cx="3639344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</p:grpSp>
      <p:sp>
        <p:nvSpPr>
          <p:cNvPr id="52236" name="BC-Triangle"/>
          <p:cNvSpPr>
            <a:spLocks noChangeArrowheads="1"/>
          </p:cNvSpPr>
          <p:nvPr/>
        </p:nvSpPr>
        <p:spPr bwMode="gray">
          <a:xfrm rot="5400000">
            <a:off x="5364163" y="3732213"/>
            <a:ext cx="1363662" cy="163512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>
              <a:spcBef>
                <a:spcPct val="40000"/>
              </a:spcBef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400"/>
          </a:p>
        </p:txBody>
      </p:sp>
      <p:sp>
        <p:nvSpPr>
          <p:cNvPr id="52237" name="BC-Triangle"/>
          <p:cNvSpPr>
            <a:spLocks noChangeArrowheads="1"/>
          </p:cNvSpPr>
          <p:nvPr/>
        </p:nvSpPr>
        <p:spPr bwMode="gray">
          <a:xfrm rot="5400000">
            <a:off x="2406651" y="3732212"/>
            <a:ext cx="1363662" cy="163513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>
              <a:spcBef>
                <a:spcPct val="40000"/>
              </a:spcBef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400"/>
          </a:p>
        </p:txBody>
      </p:sp>
      <p:sp>
        <p:nvSpPr>
          <p:cNvPr id="52238" name="Прямоугольник 2"/>
          <p:cNvSpPr>
            <a:spLocks noChangeArrowheads="1"/>
          </p:cNvSpPr>
          <p:nvPr/>
        </p:nvSpPr>
        <p:spPr bwMode="auto">
          <a:xfrm>
            <a:off x="250825" y="6397625"/>
            <a:ext cx="85693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700"/>
              <a:t>Speroff L, Fritz MA. Clinical Gynecologic Endocrinology and Infertility. 7th ed. Philadelphia, Pa.: Lippincott Williams &amp; Wilkins; 2005:402, 547, 549, 553-556, 560-561, 566, 569, 628-629, 808, 811.</a:t>
            </a:r>
            <a:endParaRPr lang="ru-RU" sz="700"/>
          </a:p>
          <a:p>
            <a:pPr marL="228600" indent="-228600">
              <a:buFontTx/>
              <a:buAutoNum type="arabicPeriod"/>
            </a:pPr>
            <a:r>
              <a:rPr lang="en-US" sz="700"/>
              <a:t>ACOG Committee on Practice Bulletins—Gynecology. American College of Obstetricians and Gynecologists. ACOG practice bulletin: management of anovulatory bleeding. Int J Gynaecol Obstet. 2001;72(3):263-271.</a:t>
            </a:r>
            <a:endParaRPr lang="ru-RU" sz="70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gray">
          <a:xfrm>
            <a:off x="250825" y="476250"/>
            <a:ext cx="8642350" cy="782638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AUB-O: </a:t>
            </a:r>
            <a:r>
              <a:rPr lang="ru-RU" sz="3200" dirty="0"/>
              <a:t>овуляторные </a:t>
            </a:r>
            <a:r>
              <a:rPr lang="ru-RU" sz="3200" dirty="0" smtClean="0"/>
              <a:t>нарушения</a:t>
            </a:r>
            <a:br>
              <a:rPr lang="ru-RU" sz="3200" dirty="0" smtClean="0"/>
            </a:br>
            <a:r>
              <a:rPr lang="ru-RU" sz="3200" dirty="0" smtClean="0"/>
              <a:t>Переходный период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13350" y="116632"/>
            <a:ext cx="1443707" cy="114225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uppieren 75"/>
          <p:cNvGrpSpPr>
            <a:grpSpLocks/>
          </p:cNvGrpSpPr>
          <p:nvPr/>
        </p:nvGrpSpPr>
        <p:grpSpPr bwMode="auto">
          <a:xfrm>
            <a:off x="468313" y="4068763"/>
            <a:ext cx="8196262" cy="839787"/>
            <a:chOff x="471192" y="1626394"/>
            <a:chExt cx="3633103" cy="1801019"/>
          </a:xfrm>
        </p:grpSpPr>
        <p:sp>
          <p:nvSpPr>
            <p:cNvPr id="77" name="Inhaltsplatzhalter 21"/>
            <p:cNvSpPr txBox="1">
              <a:spLocks/>
            </p:cNvSpPr>
            <p:nvPr/>
          </p:nvSpPr>
          <p:spPr bwMode="gray">
            <a:xfrm>
              <a:off x="471192" y="1626394"/>
              <a:ext cx="3350927" cy="180101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lIns="90000" tIns="90000" rIns="90000" bIns="90000"/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66700" fontAlgn="auto">
                <a:defRPr/>
              </a:pPr>
              <a:r>
                <a:rPr lang="ru-RU" sz="1600" b="1" dirty="0" smtClean="0">
                  <a:solidFill>
                    <a:schemeClr val="tx2"/>
                  </a:solidFill>
                </a:rPr>
                <a:t>Гиперплазия эндометрия с </a:t>
              </a:r>
              <a:r>
                <a:rPr lang="ru-RU" sz="1600" b="1" dirty="0" err="1" smtClean="0">
                  <a:solidFill>
                    <a:schemeClr val="tx2"/>
                  </a:solidFill>
                </a:rPr>
                <a:t>атипией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 в 30% случаев прогрессирует в рак </a:t>
              </a:r>
              <a:r>
                <a:rPr lang="ru-RU" sz="1600" b="1" baseline="30000" dirty="0" smtClean="0">
                  <a:solidFill>
                    <a:schemeClr val="tx2"/>
                  </a:solidFill>
                </a:rPr>
                <a:t>1</a:t>
              </a:r>
              <a:r>
                <a:rPr lang="en-US" sz="1600" b="1" dirty="0" smtClean="0">
                  <a:solidFill>
                    <a:schemeClr val="tx2"/>
                  </a:solidFill>
                </a:rPr>
                <a:t>, 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а у 42,6% женщин с этой патологией обнаруживается ранее не диагностированная сопутствующая </a:t>
              </a:r>
              <a:r>
                <a:rPr lang="ru-RU" sz="1600" b="1" dirty="0" err="1" smtClean="0">
                  <a:solidFill>
                    <a:schemeClr val="tx2"/>
                  </a:solidFill>
                </a:rPr>
                <a:t>аденокарцинома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 эндометрия </a:t>
              </a:r>
              <a:r>
                <a:rPr lang="ru-RU" sz="1600" b="1" baseline="30000" dirty="0" smtClean="0">
                  <a:solidFill>
                    <a:schemeClr val="tx2"/>
                  </a:solidFill>
                </a:rPr>
                <a:t>4</a:t>
              </a:r>
              <a:endParaRPr lang="en-GB" sz="1600" b="1" baseline="30000" dirty="0">
                <a:solidFill>
                  <a:schemeClr val="tx2"/>
                </a:solidFill>
              </a:endParaRPr>
            </a:p>
          </p:txBody>
        </p:sp>
        <p:cxnSp>
          <p:nvCxnSpPr>
            <p:cNvPr id="54292" name="Gerade Verbindung 77"/>
            <p:cNvCxnSpPr>
              <a:cxnSpLocks noChangeShapeType="1"/>
            </p:cNvCxnSpPr>
            <p:nvPr/>
          </p:nvCxnSpPr>
          <p:spPr bwMode="gray">
            <a:xfrm>
              <a:off x="471192" y="3425470"/>
              <a:ext cx="3633103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  <p:cxnSp>
          <p:nvCxnSpPr>
            <p:cNvPr id="54293" name="Gerade Verbindung 78"/>
            <p:cNvCxnSpPr>
              <a:cxnSpLocks noChangeShapeType="1"/>
            </p:cNvCxnSpPr>
            <p:nvPr/>
          </p:nvCxnSpPr>
          <p:spPr bwMode="gray">
            <a:xfrm>
              <a:off x="471192" y="1626394"/>
              <a:ext cx="3633103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</p:grpSp>
      <p:grpSp>
        <p:nvGrpSpPr>
          <p:cNvPr id="54275" name="Gruppieren 71"/>
          <p:cNvGrpSpPr>
            <a:grpSpLocks/>
          </p:cNvGrpSpPr>
          <p:nvPr/>
        </p:nvGrpSpPr>
        <p:grpSpPr bwMode="auto">
          <a:xfrm>
            <a:off x="468313" y="2986088"/>
            <a:ext cx="8196262" cy="838200"/>
            <a:chOff x="471192" y="1626394"/>
            <a:chExt cx="3633103" cy="1801019"/>
          </a:xfrm>
        </p:grpSpPr>
        <p:sp>
          <p:nvSpPr>
            <p:cNvPr id="73" name="Inhaltsplatzhalter 21"/>
            <p:cNvSpPr txBox="1">
              <a:spLocks/>
            </p:cNvSpPr>
            <p:nvPr/>
          </p:nvSpPr>
          <p:spPr bwMode="gray">
            <a:xfrm>
              <a:off x="471192" y="1626394"/>
              <a:ext cx="3350927" cy="180101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lIns="90000" tIns="90000" rIns="90000" bIns="90000"/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66700" fontAlgn="auto">
                <a:defRPr/>
              </a:pPr>
              <a:r>
                <a:rPr lang="ru-RU" sz="1600" b="1" dirty="0" smtClean="0">
                  <a:solidFill>
                    <a:schemeClr val="tx2"/>
                  </a:solidFill>
                </a:rPr>
                <a:t>Примерно у 14% женщин хроническая </a:t>
              </a:r>
              <a:r>
                <a:rPr lang="ru-RU" sz="1600" b="1" dirty="0" err="1" smtClean="0">
                  <a:solidFill>
                    <a:schemeClr val="tx2"/>
                  </a:solidFill>
                </a:rPr>
                <a:t>ановуляция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 </a:t>
              </a:r>
              <a:r>
                <a:rPr lang="ru-RU" sz="1600" b="1" dirty="0">
                  <a:solidFill>
                    <a:schemeClr val="tx2"/>
                  </a:solidFill>
                </a:rPr>
                <a:t>в </a:t>
              </a:r>
              <a:r>
                <a:rPr lang="ru-RU" sz="1600" b="1" dirty="0" err="1">
                  <a:solidFill>
                    <a:schemeClr val="tx2"/>
                  </a:solidFill>
                </a:rPr>
                <a:t>пременопаузе</a:t>
              </a:r>
              <a:r>
                <a:rPr lang="ru-RU" sz="1600" b="1" dirty="0">
                  <a:solidFill>
                    <a:schemeClr val="tx2"/>
                  </a:solidFill>
                </a:rPr>
                <a:t> 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приводит к раку эндометрия или к возникновению его предшественника – гиперплазии эндометрия с  </a:t>
              </a:r>
              <a:r>
                <a:rPr lang="ru-RU" sz="1600" b="1" dirty="0" err="1" smtClean="0">
                  <a:solidFill>
                    <a:schemeClr val="tx2"/>
                  </a:solidFill>
                </a:rPr>
                <a:t>атипией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 </a:t>
              </a:r>
              <a:r>
                <a:rPr lang="ru-RU" sz="1600" b="1" baseline="30000" dirty="0" smtClean="0">
                  <a:solidFill>
                    <a:schemeClr val="tx2"/>
                  </a:solidFill>
                </a:rPr>
                <a:t>2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 </a:t>
              </a:r>
              <a:endParaRPr lang="en-GB" sz="1600" b="1" dirty="0">
                <a:solidFill>
                  <a:schemeClr val="tx2"/>
                </a:solidFill>
              </a:endParaRPr>
            </a:p>
          </p:txBody>
        </p:sp>
        <p:cxnSp>
          <p:nvCxnSpPr>
            <p:cNvPr id="54289" name="Gerade Verbindung 73"/>
            <p:cNvCxnSpPr>
              <a:cxnSpLocks noChangeShapeType="1"/>
            </p:cNvCxnSpPr>
            <p:nvPr/>
          </p:nvCxnSpPr>
          <p:spPr bwMode="gray">
            <a:xfrm>
              <a:off x="471192" y="3425470"/>
              <a:ext cx="3633103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  <p:cxnSp>
          <p:nvCxnSpPr>
            <p:cNvPr id="54290" name="Gerade Verbindung 74"/>
            <p:cNvCxnSpPr>
              <a:cxnSpLocks noChangeShapeType="1"/>
            </p:cNvCxnSpPr>
            <p:nvPr/>
          </p:nvCxnSpPr>
          <p:spPr bwMode="gray">
            <a:xfrm>
              <a:off x="471192" y="1626394"/>
              <a:ext cx="3633103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</p:grpSp>
      <p:grpSp>
        <p:nvGrpSpPr>
          <p:cNvPr id="54276" name="Gruppieren 37"/>
          <p:cNvGrpSpPr>
            <a:grpSpLocks/>
          </p:cNvGrpSpPr>
          <p:nvPr/>
        </p:nvGrpSpPr>
        <p:grpSpPr bwMode="auto">
          <a:xfrm>
            <a:off x="468313" y="1901825"/>
            <a:ext cx="8196262" cy="839788"/>
            <a:chOff x="471192" y="1626394"/>
            <a:chExt cx="3633103" cy="1801019"/>
          </a:xfrm>
        </p:grpSpPr>
        <p:sp>
          <p:nvSpPr>
            <p:cNvPr id="39" name="Inhaltsplatzhalter 21"/>
            <p:cNvSpPr txBox="1">
              <a:spLocks/>
            </p:cNvSpPr>
            <p:nvPr/>
          </p:nvSpPr>
          <p:spPr bwMode="gray">
            <a:xfrm>
              <a:off x="471192" y="1626394"/>
              <a:ext cx="3345298" cy="180101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lIns="90000" tIns="90000" rIns="90000" bIns="90000"/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66700" fontAlgn="auto">
                <a:defRPr/>
              </a:pPr>
              <a:r>
                <a:rPr lang="ru-RU" sz="1600" b="1" dirty="0" smtClean="0">
                  <a:solidFill>
                    <a:schemeClr val="tx2"/>
                  </a:solidFill>
                </a:rPr>
                <a:t>Хроническая </a:t>
              </a:r>
              <a:r>
                <a:rPr lang="ru-RU" sz="1600" b="1" dirty="0" err="1" smtClean="0">
                  <a:solidFill>
                    <a:schemeClr val="tx2"/>
                  </a:solidFill>
                </a:rPr>
                <a:t>ановуляция</a:t>
              </a:r>
              <a:r>
                <a:rPr lang="ru-RU" sz="1600" b="1" dirty="0" smtClean="0">
                  <a:solidFill>
                    <a:schemeClr val="tx2"/>
                  </a:solidFill>
                </a:rPr>
                <a:t> повышает риск развития рака эндометрия </a:t>
              </a:r>
              <a:r>
                <a:rPr lang="ru-RU" sz="1600" b="1" baseline="30000" dirty="0" smtClean="0">
                  <a:solidFill>
                    <a:schemeClr val="tx2"/>
                  </a:solidFill>
                </a:rPr>
                <a:t>1,2,3</a:t>
              </a:r>
              <a:endParaRPr lang="en-GB" sz="1600" b="1" baseline="30000" dirty="0">
                <a:solidFill>
                  <a:schemeClr val="tx2"/>
                </a:solidFill>
              </a:endParaRPr>
            </a:p>
          </p:txBody>
        </p:sp>
        <p:cxnSp>
          <p:nvCxnSpPr>
            <p:cNvPr id="54286" name="Gerade Verbindung 61"/>
            <p:cNvCxnSpPr>
              <a:cxnSpLocks noChangeShapeType="1"/>
            </p:cNvCxnSpPr>
            <p:nvPr/>
          </p:nvCxnSpPr>
          <p:spPr bwMode="gray">
            <a:xfrm>
              <a:off x="471192" y="3425470"/>
              <a:ext cx="3633103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  <p:cxnSp>
          <p:nvCxnSpPr>
            <p:cNvPr id="54287" name="Gerade Verbindung 62"/>
            <p:cNvCxnSpPr>
              <a:cxnSpLocks noChangeShapeType="1"/>
            </p:cNvCxnSpPr>
            <p:nvPr/>
          </p:nvCxnSpPr>
          <p:spPr bwMode="gray">
            <a:xfrm>
              <a:off x="471192" y="1626394"/>
              <a:ext cx="3633103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</p:grpSp>
      <p:sp>
        <p:nvSpPr>
          <p:cNvPr id="54277" name="Freeform 20"/>
          <p:cNvSpPr>
            <a:spLocks noChangeAspect="1"/>
          </p:cNvSpPr>
          <p:nvPr/>
        </p:nvSpPr>
        <p:spPr bwMode="gray">
          <a:xfrm>
            <a:off x="8197850" y="2179638"/>
            <a:ext cx="280988" cy="282575"/>
          </a:xfrm>
          <a:custGeom>
            <a:avLst/>
            <a:gdLst>
              <a:gd name="T0" fmla="*/ 0 w 647701"/>
              <a:gd name="T1" fmla="*/ 41484 h 590551"/>
              <a:gd name="T2" fmla="*/ 4038 w 647701"/>
              <a:gd name="T3" fmla="*/ 36201 h 590551"/>
              <a:gd name="T4" fmla="*/ 13142 w 647701"/>
              <a:gd name="T5" fmla="*/ 35109 h 590551"/>
              <a:gd name="T6" fmla="*/ 17622 w 647701"/>
              <a:gd name="T7" fmla="*/ 46390 h 590551"/>
              <a:gd name="T8" fmla="*/ 38529 w 647701"/>
              <a:gd name="T9" fmla="*/ 17642 h 590551"/>
              <a:gd name="T10" fmla="*/ 47047 w 647701"/>
              <a:gd name="T11" fmla="*/ 8733 h 590551"/>
              <a:gd name="T12" fmla="*/ 56007 w 647701"/>
              <a:gd name="T13" fmla="*/ 175 h 590551"/>
              <a:gd name="T14" fmla="*/ 60930 w 647701"/>
              <a:gd name="T15" fmla="*/ 0 h 590551"/>
              <a:gd name="T16" fmla="*/ 41360 w 647701"/>
              <a:gd name="T17" fmla="*/ 26376 h 590551"/>
              <a:gd name="T18" fmla="*/ 25543 w 647701"/>
              <a:gd name="T19" fmla="*/ 52576 h 590551"/>
              <a:gd name="T20" fmla="*/ 18518 w 647701"/>
              <a:gd name="T21" fmla="*/ 66769 h 590551"/>
              <a:gd name="T22" fmla="*/ 13440 w 647701"/>
              <a:gd name="T23" fmla="*/ 67685 h 590551"/>
              <a:gd name="T24" fmla="*/ 11649 w 647701"/>
              <a:gd name="T25" fmla="*/ 58573 h 590551"/>
              <a:gd name="T26" fmla="*/ 3584 w 647701"/>
              <a:gd name="T27" fmla="*/ 43290 h 590551"/>
              <a:gd name="T28" fmla="*/ 0 w 647701"/>
              <a:gd name="T29" fmla="*/ 41484 h 5905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7701"/>
              <a:gd name="T46" fmla="*/ 0 h 590551"/>
              <a:gd name="T47" fmla="*/ 647701 w 647701"/>
              <a:gd name="T48" fmla="*/ 590551 h 5905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7701" h="590551">
                <a:moveTo>
                  <a:pt x="0" y="361950"/>
                </a:moveTo>
                <a:lnTo>
                  <a:pt x="42926" y="315849"/>
                </a:lnTo>
                <a:lnTo>
                  <a:pt x="139700" y="306324"/>
                </a:lnTo>
                <a:lnTo>
                  <a:pt x="187325" y="404749"/>
                </a:lnTo>
                <a:lnTo>
                  <a:pt x="409575" y="153924"/>
                </a:lnTo>
                <a:lnTo>
                  <a:pt x="500126" y="76200"/>
                </a:lnTo>
                <a:lnTo>
                  <a:pt x="595376" y="1524"/>
                </a:lnTo>
                <a:lnTo>
                  <a:pt x="647700" y="0"/>
                </a:lnTo>
                <a:lnTo>
                  <a:pt x="439674" y="230124"/>
                </a:lnTo>
                <a:lnTo>
                  <a:pt x="271526" y="458724"/>
                </a:lnTo>
                <a:lnTo>
                  <a:pt x="196850" y="582549"/>
                </a:lnTo>
                <a:lnTo>
                  <a:pt x="142875" y="590550"/>
                </a:lnTo>
                <a:lnTo>
                  <a:pt x="123825" y="511048"/>
                </a:lnTo>
                <a:lnTo>
                  <a:pt x="38100" y="377698"/>
                </a:lnTo>
                <a:lnTo>
                  <a:pt x="0" y="361950"/>
                </a:lnTo>
                <a:close/>
              </a:path>
            </a:pathLst>
          </a:cu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/>
          <a:lstStyle/>
          <a:p>
            <a:endParaRPr lang="ru-RU"/>
          </a:p>
        </p:txBody>
      </p:sp>
      <p:sp>
        <p:nvSpPr>
          <p:cNvPr id="54278" name="Title 1"/>
          <p:cNvSpPr>
            <a:spLocks noGrp="1"/>
          </p:cNvSpPr>
          <p:nvPr>
            <p:ph type="title"/>
          </p:nvPr>
        </p:nvSpPr>
        <p:spPr>
          <a:xfrm>
            <a:off x="250825" y="476250"/>
            <a:ext cx="7200900" cy="819150"/>
          </a:xfrm>
        </p:spPr>
        <p:txBody>
          <a:bodyPr/>
          <a:lstStyle/>
          <a:p>
            <a:pPr eaLnBrk="1" hangingPunct="1"/>
            <a:r>
              <a:rPr lang="ru-RU" sz="2800" smtClean="0"/>
              <a:t>Хроническая ановуляция – явление далеко не безобидное</a:t>
            </a:r>
            <a:endParaRPr lang="en-US" sz="2800" smtClean="0"/>
          </a:p>
        </p:txBody>
      </p:sp>
      <p:sp>
        <p:nvSpPr>
          <p:cNvPr id="54279" name="BC-Triangle"/>
          <p:cNvSpPr>
            <a:spLocks noChangeArrowheads="1"/>
          </p:cNvSpPr>
          <p:nvPr/>
        </p:nvSpPr>
        <p:spPr bwMode="gray">
          <a:xfrm rot="5400000">
            <a:off x="7663657" y="2266156"/>
            <a:ext cx="839788" cy="1111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>
              <a:spcBef>
                <a:spcPct val="40000"/>
              </a:spcBef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>
              <a:solidFill>
                <a:srgbClr val="676767"/>
              </a:solidFill>
            </a:endParaRPr>
          </a:p>
        </p:txBody>
      </p:sp>
      <p:sp>
        <p:nvSpPr>
          <p:cNvPr id="54280" name="BC-Triangle"/>
          <p:cNvSpPr>
            <a:spLocks noChangeArrowheads="1"/>
          </p:cNvSpPr>
          <p:nvPr/>
        </p:nvSpPr>
        <p:spPr bwMode="gray">
          <a:xfrm rot="5400000">
            <a:off x="7696994" y="3348831"/>
            <a:ext cx="839788" cy="1111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>
              <a:spcBef>
                <a:spcPct val="40000"/>
              </a:spcBef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>
              <a:solidFill>
                <a:srgbClr val="676767"/>
              </a:solidFill>
            </a:endParaRPr>
          </a:p>
        </p:txBody>
      </p:sp>
      <p:sp>
        <p:nvSpPr>
          <p:cNvPr id="54281" name="BC-Triangle"/>
          <p:cNvSpPr>
            <a:spLocks noChangeArrowheads="1"/>
          </p:cNvSpPr>
          <p:nvPr/>
        </p:nvSpPr>
        <p:spPr bwMode="gray">
          <a:xfrm rot="5400000">
            <a:off x="7696200" y="4432300"/>
            <a:ext cx="841375" cy="1111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>
              <a:spcBef>
                <a:spcPct val="40000"/>
              </a:spcBef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>
              <a:solidFill>
                <a:srgbClr val="676767"/>
              </a:solidFill>
            </a:endParaRPr>
          </a:p>
        </p:txBody>
      </p:sp>
      <p:sp>
        <p:nvSpPr>
          <p:cNvPr id="54282" name="Freeform 20"/>
          <p:cNvSpPr>
            <a:spLocks noChangeAspect="1"/>
          </p:cNvSpPr>
          <p:nvPr/>
        </p:nvSpPr>
        <p:spPr bwMode="gray">
          <a:xfrm>
            <a:off x="8197850" y="4348163"/>
            <a:ext cx="280988" cy="282575"/>
          </a:xfrm>
          <a:custGeom>
            <a:avLst/>
            <a:gdLst>
              <a:gd name="T0" fmla="*/ 0 w 647701"/>
              <a:gd name="T1" fmla="*/ 41484 h 590551"/>
              <a:gd name="T2" fmla="*/ 4038 w 647701"/>
              <a:gd name="T3" fmla="*/ 36201 h 590551"/>
              <a:gd name="T4" fmla="*/ 13142 w 647701"/>
              <a:gd name="T5" fmla="*/ 35109 h 590551"/>
              <a:gd name="T6" fmla="*/ 17622 w 647701"/>
              <a:gd name="T7" fmla="*/ 46390 h 590551"/>
              <a:gd name="T8" fmla="*/ 38529 w 647701"/>
              <a:gd name="T9" fmla="*/ 17642 h 590551"/>
              <a:gd name="T10" fmla="*/ 47047 w 647701"/>
              <a:gd name="T11" fmla="*/ 8733 h 590551"/>
              <a:gd name="T12" fmla="*/ 56007 w 647701"/>
              <a:gd name="T13" fmla="*/ 175 h 590551"/>
              <a:gd name="T14" fmla="*/ 60930 w 647701"/>
              <a:gd name="T15" fmla="*/ 0 h 590551"/>
              <a:gd name="T16" fmla="*/ 41360 w 647701"/>
              <a:gd name="T17" fmla="*/ 26376 h 590551"/>
              <a:gd name="T18" fmla="*/ 25543 w 647701"/>
              <a:gd name="T19" fmla="*/ 52576 h 590551"/>
              <a:gd name="T20" fmla="*/ 18518 w 647701"/>
              <a:gd name="T21" fmla="*/ 66769 h 590551"/>
              <a:gd name="T22" fmla="*/ 13440 w 647701"/>
              <a:gd name="T23" fmla="*/ 67685 h 590551"/>
              <a:gd name="T24" fmla="*/ 11649 w 647701"/>
              <a:gd name="T25" fmla="*/ 58573 h 590551"/>
              <a:gd name="T26" fmla="*/ 3584 w 647701"/>
              <a:gd name="T27" fmla="*/ 43290 h 590551"/>
              <a:gd name="T28" fmla="*/ 0 w 647701"/>
              <a:gd name="T29" fmla="*/ 41484 h 5905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7701"/>
              <a:gd name="T46" fmla="*/ 0 h 590551"/>
              <a:gd name="T47" fmla="*/ 647701 w 647701"/>
              <a:gd name="T48" fmla="*/ 590551 h 5905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7701" h="590551">
                <a:moveTo>
                  <a:pt x="0" y="361950"/>
                </a:moveTo>
                <a:lnTo>
                  <a:pt x="42926" y="315849"/>
                </a:lnTo>
                <a:lnTo>
                  <a:pt x="139700" y="306324"/>
                </a:lnTo>
                <a:lnTo>
                  <a:pt x="187325" y="404749"/>
                </a:lnTo>
                <a:lnTo>
                  <a:pt x="409575" y="153924"/>
                </a:lnTo>
                <a:lnTo>
                  <a:pt x="500126" y="76200"/>
                </a:lnTo>
                <a:lnTo>
                  <a:pt x="595376" y="1524"/>
                </a:lnTo>
                <a:lnTo>
                  <a:pt x="647700" y="0"/>
                </a:lnTo>
                <a:lnTo>
                  <a:pt x="439674" y="230124"/>
                </a:lnTo>
                <a:lnTo>
                  <a:pt x="271526" y="458724"/>
                </a:lnTo>
                <a:lnTo>
                  <a:pt x="196850" y="582549"/>
                </a:lnTo>
                <a:lnTo>
                  <a:pt x="142875" y="590550"/>
                </a:lnTo>
                <a:lnTo>
                  <a:pt x="123825" y="511048"/>
                </a:lnTo>
                <a:lnTo>
                  <a:pt x="38100" y="377698"/>
                </a:lnTo>
                <a:lnTo>
                  <a:pt x="0" y="361950"/>
                </a:lnTo>
                <a:close/>
              </a:path>
            </a:pathLst>
          </a:cu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/>
          <a:lstStyle/>
          <a:p>
            <a:endParaRPr lang="ru-RU"/>
          </a:p>
        </p:txBody>
      </p:sp>
      <p:sp>
        <p:nvSpPr>
          <p:cNvPr id="54283" name="Freeform 20"/>
          <p:cNvSpPr>
            <a:spLocks noChangeAspect="1"/>
          </p:cNvSpPr>
          <p:nvPr/>
        </p:nvSpPr>
        <p:spPr bwMode="gray">
          <a:xfrm>
            <a:off x="8210550" y="3262313"/>
            <a:ext cx="280988" cy="284162"/>
          </a:xfrm>
          <a:custGeom>
            <a:avLst/>
            <a:gdLst>
              <a:gd name="T0" fmla="*/ 0 w 647701"/>
              <a:gd name="T1" fmla="*/ 41717 h 590551"/>
              <a:gd name="T2" fmla="*/ 4038 w 647701"/>
              <a:gd name="T3" fmla="*/ 36404 h 590551"/>
              <a:gd name="T4" fmla="*/ 13142 w 647701"/>
              <a:gd name="T5" fmla="*/ 35306 h 590551"/>
              <a:gd name="T6" fmla="*/ 17622 w 647701"/>
              <a:gd name="T7" fmla="*/ 46651 h 590551"/>
              <a:gd name="T8" fmla="*/ 38529 w 647701"/>
              <a:gd name="T9" fmla="*/ 17741 h 590551"/>
              <a:gd name="T10" fmla="*/ 47047 w 647701"/>
              <a:gd name="T11" fmla="*/ 8783 h 590551"/>
              <a:gd name="T12" fmla="*/ 56007 w 647701"/>
              <a:gd name="T13" fmla="*/ 176 h 590551"/>
              <a:gd name="T14" fmla="*/ 60930 w 647701"/>
              <a:gd name="T15" fmla="*/ 0 h 590551"/>
              <a:gd name="T16" fmla="*/ 41360 w 647701"/>
              <a:gd name="T17" fmla="*/ 26524 h 590551"/>
              <a:gd name="T18" fmla="*/ 25543 w 647701"/>
              <a:gd name="T19" fmla="*/ 52872 h 590551"/>
              <a:gd name="T20" fmla="*/ 18518 w 647701"/>
              <a:gd name="T21" fmla="*/ 67144 h 590551"/>
              <a:gd name="T22" fmla="*/ 13440 w 647701"/>
              <a:gd name="T23" fmla="*/ 68065 h 590551"/>
              <a:gd name="T24" fmla="*/ 11649 w 647701"/>
              <a:gd name="T25" fmla="*/ 58902 h 590551"/>
              <a:gd name="T26" fmla="*/ 3584 w 647701"/>
              <a:gd name="T27" fmla="*/ 43533 h 590551"/>
              <a:gd name="T28" fmla="*/ 0 w 647701"/>
              <a:gd name="T29" fmla="*/ 41717 h 5905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7701"/>
              <a:gd name="T46" fmla="*/ 0 h 590551"/>
              <a:gd name="T47" fmla="*/ 647701 w 647701"/>
              <a:gd name="T48" fmla="*/ 590551 h 5905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7701" h="590551">
                <a:moveTo>
                  <a:pt x="0" y="361950"/>
                </a:moveTo>
                <a:lnTo>
                  <a:pt x="42926" y="315849"/>
                </a:lnTo>
                <a:lnTo>
                  <a:pt x="139700" y="306324"/>
                </a:lnTo>
                <a:lnTo>
                  <a:pt x="187325" y="404749"/>
                </a:lnTo>
                <a:lnTo>
                  <a:pt x="409575" y="153924"/>
                </a:lnTo>
                <a:lnTo>
                  <a:pt x="500126" y="76200"/>
                </a:lnTo>
                <a:lnTo>
                  <a:pt x="595376" y="1524"/>
                </a:lnTo>
                <a:lnTo>
                  <a:pt x="647700" y="0"/>
                </a:lnTo>
                <a:lnTo>
                  <a:pt x="439674" y="230124"/>
                </a:lnTo>
                <a:lnTo>
                  <a:pt x="271526" y="458724"/>
                </a:lnTo>
                <a:lnTo>
                  <a:pt x="196850" y="582549"/>
                </a:lnTo>
                <a:lnTo>
                  <a:pt x="142875" y="590550"/>
                </a:lnTo>
                <a:lnTo>
                  <a:pt x="123825" y="511048"/>
                </a:lnTo>
                <a:lnTo>
                  <a:pt x="38100" y="377698"/>
                </a:lnTo>
                <a:lnTo>
                  <a:pt x="0" y="361950"/>
                </a:lnTo>
                <a:close/>
              </a:path>
            </a:pathLst>
          </a:cu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/>
          <a:lstStyle/>
          <a:p>
            <a:endParaRPr lang="ru-RU"/>
          </a:p>
        </p:txBody>
      </p:sp>
      <p:sp>
        <p:nvSpPr>
          <p:cNvPr id="54284" name="Прямоугольник 2"/>
          <p:cNvSpPr>
            <a:spLocks noChangeArrowheads="1"/>
          </p:cNvSpPr>
          <p:nvPr/>
        </p:nvSpPr>
        <p:spPr bwMode="auto">
          <a:xfrm>
            <a:off x="250825" y="6423025"/>
            <a:ext cx="864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600"/>
              <a:t>ACOG Committee on Practice Bulletins—Gynecology. American College of Obstetricians and Gynecologists. ACOG practice bulletin: management of anovulatory bleeding. Int J Gynaecol Obstet. 2001;72(3):263-271.</a:t>
            </a:r>
            <a:endParaRPr lang="ru-RU" sz="600"/>
          </a:p>
          <a:p>
            <a:pPr marL="228600" indent="-228600">
              <a:buFontTx/>
              <a:buAutoNum type="arabicPeriod"/>
            </a:pPr>
            <a:r>
              <a:rPr lang="sv-SE" sz="600"/>
              <a:t>Ash SJ, Farrell SA, Flowerdew G. Endometrial biopsy in DUB. J Reprod Med. 1996;41(12):892-896.</a:t>
            </a:r>
            <a:endParaRPr lang="ru-RU" sz="600"/>
          </a:p>
          <a:p>
            <a:pPr marL="228600" indent="-228600">
              <a:buFontTx/>
              <a:buAutoNum type="arabicPeriod"/>
            </a:pPr>
            <a:r>
              <a:rPr lang="en-US" sz="600"/>
              <a:t>Soliman PT, Oh JC, Schmeler KM, et al. Risk factors for young premenopausal women with endometrial cancer. Obstet Gynecol. 2005;105(3):575-580.</a:t>
            </a:r>
            <a:endParaRPr lang="ru-RU" sz="600"/>
          </a:p>
          <a:p>
            <a:pPr marL="228600" indent="-228600">
              <a:buFontTx/>
              <a:buAutoNum type="arabicPeriod"/>
            </a:pPr>
            <a:r>
              <a:rPr lang="en-US" sz="600"/>
              <a:t>Trimble CL, Kauderer J, Zaino R, et al. Concurrent endometrial carcinoma in women with a biopsy diagnosis of atypical endometrial hyperplasia:</a:t>
            </a:r>
            <a:r>
              <a:rPr lang="ru-RU" sz="600"/>
              <a:t> </a:t>
            </a:r>
            <a:r>
              <a:rPr lang="en-US" sz="600"/>
              <a:t>a Gynecologic Oncology Group study. Cancer. 2006;106(4):812-819.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308304" y="188640"/>
            <a:ext cx="1728192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 bwMode="gray">
          <a:xfrm>
            <a:off x="3184525" y="1874838"/>
            <a:ext cx="1335088" cy="1268412"/>
          </a:xfrm>
          <a:custGeom>
            <a:avLst/>
            <a:gdLst>
              <a:gd name="T0" fmla="*/ 220 w 242"/>
              <a:gd name="T1" fmla="*/ 184 h 230"/>
              <a:gd name="T2" fmla="*/ 242 w 242"/>
              <a:gd name="T3" fmla="*/ 181 h 230"/>
              <a:gd name="T4" fmla="*/ 242 w 242"/>
              <a:gd name="T5" fmla="*/ 0 h 230"/>
              <a:gd name="T6" fmla="*/ 0 w 242"/>
              <a:gd name="T7" fmla="*/ 140 h 230"/>
              <a:gd name="T8" fmla="*/ 156 w 242"/>
              <a:gd name="T9" fmla="*/ 230 h 230"/>
              <a:gd name="T10" fmla="*/ 220 w 242"/>
              <a:gd name="T11" fmla="*/ 184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230">
                <a:moveTo>
                  <a:pt x="220" y="184"/>
                </a:moveTo>
                <a:cubicBezTo>
                  <a:pt x="228" y="182"/>
                  <a:pt x="235" y="181"/>
                  <a:pt x="242" y="181"/>
                </a:cubicBezTo>
                <a:cubicBezTo>
                  <a:pt x="242" y="0"/>
                  <a:pt x="242" y="0"/>
                  <a:pt x="242" y="0"/>
                </a:cubicBezTo>
                <a:cubicBezTo>
                  <a:pt x="140" y="3"/>
                  <a:pt x="50" y="58"/>
                  <a:pt x="0" y="140"/>
                </a:cubicBezTo>
                <a:cubicBezTo>
                  <a:pt x="156" y="230"/>
                  <a:pt x="156" y="230"/>
                  <a:pt x="156" y="230"/>
                </a:cubicBezTo>
                <a:cubicBezTo>
                  <a:pt x="171" y="208"/>
                  <a:pt x="194" y="191"/>
                  <a:pt x="220" y="18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" name="Freeform 3"/>
          <p:cNvSpPr>
            <a:spLocks/>
          </p:cNvSpPr>
          <p:nvPr/>
        </p:nvSpPr>
        <p:spPr bwMode="gray">
          <a:xfrm>
            <a:off x="4605338" y="1874838"/>
            <a:ext cx="1336675" cy="1268412"/>
          </a:xfrm>
          <a:custGeom>
            <a:avLst/>
            <a:gdLst>
              <a:gd name="T0" fmla="*/ 86 w 242"/>
              <a:gd name="T1" fmla="*/ 230 h 230"/>
              <a:gd name="T2" fmla="*/ 242 w 242"/>
              <a:gd name="T3" fmla="*/ 140 h 230"/>
              <a:gd name="T4" fmla="*/ 0 w 242"/>
              <a:gd name="T5" fmla="*/ 0 h 230"/>
              <a:gd name="T6" fmla="*/ 0 w 242"/>
              <a:gd name="T7" fmla="*/ 181 h 230"/>
              <a:gd name="T8" fmla="*/ 49 w 242"/>
              <a:gd name="T9" fmla="*/ 195 h 230"/>
              <a:gd name="T10" fmla="*/ 86 w 242"/>
              <a:gd name="T11" fmla="*/ 23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230">
                <a:moveTo>
                  <a:pt x="86" y="230"/>
                </a:moveTo>
                <a:cubicBezTo>
                  <a:pt x="242" y="140"/>
                  <a:pt x="242" y="140"/>
                  <a:pt x="242" y="140"/>
                </a:cubicBezTo>
                <a:cubicBezTo>
                  <a:pt x="192" y="58"/>
                  <a:pt x="102" y="3"/>
                  <a:pt x="0" y="0"/>
                </a:cubicBezTo>
                <a:cubicBezTo>
                  <a:pt x="0" y="181"/>
                  <a:pt x="0" y="181"/>
                  <a:pt x="0" y="181"/>
                </a:cubicBezTo>
                <a:cubicBezTo>
                  <a:pt x="17" y="182"/>
                  <a:pt x="34" y="187"/>
                  <a:pt x="49" y="195"/>
                </a:cubicBezTo>
                <a:cubicBezTo>
                  <a:pt x="64" y="204"/>
                  <a:pt x="77" y="216"/>
                  <a:pt x="86" y="23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3178175" y="3830638"/>
            <a:ext cx="1341438" cy="1276350"/>
          </a:xfrm>
          <a:custGeom>
            <a:avLst/>
            <a:gdLst>
              <a:gd name="T0" fmla="*/ 157 w 243"/>
              <a:gd name="T1" fmla="*/ 0 h 231"/>
              <a:gd name="T2" fmla="*/ 0 w 243"/>
              <a:gd name="T3" fmla="*/ 91 h 231"/>
              <a:gd name="T4" fmla="*/ 243 w 243"/>
              <a:gd name="T5" fmla="*/ 231 h 231"/>
              <a:gd name="T6" fmla="*/ 243 w 243"/>
              <a:gd name="T7" fmla="*/ 51 h 231"/>
              <a:gd name="T8" fmla="*/ 194 w 243"/>
              <a:gd name="T9" fmla="*/ 36 h 231"/>
              <a:gd name="T10" fmla="*/ 157 w 243"/>
              <a:gd name="T11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3" h="231">
                <a:moveTo>
                  <a:pt x="157" y="0"/>
                </a:moveTo>
                <a:cubicBezTo>
                  <a:pt x="0" y="91"/>
                  <a:pt x="0" y="91"/>
                  <a:pt x="0" y="91"/>
                </a:cubicBezTo>
                <a:cubicBezTo>
                  <a:pt x="51" y="173"/>
                  <a:pt x="140" y="228"/>
                  <a:pt x="243" y="231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26" y="50"/>
                  <a:pt x="209" y="45"/>
                  <a:pt x="194" y="36"/>
                </a:cubicBezTo>
                <a:cubicBezTo>
                  <a:pt x="178" y="27"/>
                  <a:pt x="166" y="15"/>
                  <a:pt x="15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5116513" y="2719388"/>
            <a:ext cx="1063625" cy="1543050"/>
          </a:xfrm>
          <a:custGeom>
            <a:avLst/>
            <a:gdLst>
              <a:gd name="T0" fmla="*/ 1 w 192"/>
              <a:gd name="T1" fmla="*/ 190 h 280"/>
              <a:gd name="T2" fmla="*/ 157 w 192"/>
              <a:gd name="T3" fmla="*/ 280 h 280"/>
              <a:gd name="T4" fmla="*/ 192 w 192"/>
              <a:gd name="T5" fmla="*/ 140 h 280"/>
              <a:gd name="T6" fmla="*/ 157 w 192"/>
              <a:gd name="T7" fmla="*/ 0 h 280"/>
              <a:gd name="T8" fmla="*/ 0 w 192"/>
              <a:gd name="T9" fmla="*/ 90 h 280"/>
              <a:gd name="T10" fmla="*/ 8 w 192"/>
              <a:gd name="T11" fmla="*/ 111 h 280"/>
              <a:gd name="T12" fmla="*/ 1 w 192"/>
              <a:gd name="T13" fmla="*/ 19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2" h="280">
                <a:moveTo>
                  <a:pt x="1" y="190"/>
                </a:moveTo>
                <a:cubicBezTo>
                  <a:pt x="157" y="280"/>
                  <a:pt x="157" y="280"/>
                  <a:pt x="157" y="280"/>
                </a:cubicBezTo>
                <a:cubicBezTo>
                  <a:pt x="179" y="239"/>
                  <a:pt x="192" y="191"/>
                  <a:pt x="192" y="140"/>
                </a:cubicBezTo>
                <a:cubicBezTo>
                  <a:pt x="192" y="89"/>
                  <a:pt x="179" y="41"/>
                  <a:pt x="157" y="0"/>
                </a:cubicBezTo>
                <a:cubicBezTo>
                  <a:pt x="0" y="90"/>
                  <a:pt x="0" y="90"/>
                  <a:pt x="0" y="90"/>
                </a:cubicBezTo>
                <a:cubicBezTo>
                  <a:pt x="4" y="97"/>
                  <a:pt x="6" y="104"/>
                  <a:pt x="8" y="111"/>
                </a:cubicBezTo>
                <a:cubicBezTo>
                  <a:pt x="16" y="138"/>
                  <a:pt x="13" y="165"/>
                  <a:pt x="1" y="19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gray">
          <a:xfrm>
            <a:off x="2946400" y="2719388"/>
            <a:ext cx="1058863" cy="1543050"/>
          </a:xfrm>
          <a:custGeom>
            <a:avLst/>
            <a:gdLst>
              <a:gd name="T0" fmla="*/ 192 w 192"/>
              <a:gd name="T1" fmla="*/ 90 h 280"/>
              <a:gd name="T2" fmla="*/ 35 w 192"/>
              <a:gd name="T3" fmla="*/ 0 h 280"/>
              <a:gd name="T4" fmla="*/ 0 w 192"/>
              <a:gd name="T5" fmla="*/ 140 h 280"/>
              <a:gd name="T6" fmla="*/ 35 w 192"/>
              <a:gd name="T7" fmla="*/ 280 h 280"/>
              <a:gd name="T8" fmla="*/ 191 w 192"/>
              <a:gd name="T9" fmla="*/ 190 h 280"/>
              <a:gd name="T10" fmla="*/ 192 w 192"/>
              <a:gd name="T11" fmla="*/ 9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" h="280">
                <a:moveTo>
                  <a:pt x="192" y="90"/>
                </a:moveTo>
                <a:cubicBezTo>
                  <a:pt x="35" y="0"/>
                  <a:pt x="35" y="0"/>
                  <a:pt x="35" y="0"/>
                </a:cubicBezTo>
                <a:cubicBezTo>
                  <a:pt x="13" y="41"/>
                  <a:pt x="0" y="89"/>
                  <a:pt x="0" y="140"/>
                </a:cubicBezTo>
                <a:cubicBezTo>
                  <a:pt x="0" y="191"/>
                  <a:pt x="12" y="239"/>
                  <a:pt x="35" y="280"/>
                </a:cubicBezTo>
                <a:cubicBezTo>
                  <a:pt x="191" y="190"/>
                  <a:pt x="191" y="190"/>
                  <a:pt x="191" y="190"/>
                </a:cubicBezTo>
                <a:cubicBezTo>
                  <a:pt x="176" y="159"/>
                  <a:pt x="175" y="122"/>
                  <a:pt x="192" y="9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gray">
          <a:xfrm>
            <a:off x="4605338" y="3830638"/>
            <a:ext cx="1343025" cy="1276350"/>
          </a:xfrm>
          <a:custGeom>
            <a:avLst/>
            <a:gdLst>
              <a:gd name="T0" fmla="*/ 22 w 243"/>
              <a:gd name="T1" fmla="*/ 47 h 231"/>
              <a:gd name="T2" fmla="*/ 0 w 243"/>
              <a:gd name="T3" fmla="*/ 51 h 231"/>
              <a:gd name="T4" fmla="*/ 0 w 243"/>
              <a:gd name="T5" fmla="*/ 231 h 231"/>
              <a:gd name="T6" fmla="*/ 243 w 243"/>
              <a:gd name="T7" fmla="*/ 91 h 231"/>
              <a:gd name="T8" fmla="*/ 86 w 243"/>
              <a:gd name="T9" fmla="*/ 0 h 231"/>
              <a:gd name="T10" fmla="*/ 22 w 243"/>
              <a:gd name="T11" fmla="*/ 4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3" h="231">
                <a:moveTo>
                  <a:pt x="22" y="47"/>
                </a:moveTo>
                <a:cubicBezTo>
                  <a:pt x="14" y="49"/>
                  <a:pt x="7" y="50"/>
                  <a:pt x="0" y="51"/>
                </a:cubicBezTo>
                <a:cubicBezTo>
                  <a:pt x="0" y="231"/>
                  <a:pt x="0" y="231"/>
                  <a:pt x="0" y="231"/>
                </a:cubicBezTo>
                <a:cubicBezTo>
                  <a:pt x="103" y="228"/>
                  <a:pt x="192" y="173"/>
                  <a:pt x="243" y="91"/>
                </a:cubicBezTo>
                <a:cubicBezTo>
                  <a:pt x="86" y="0"/>
                  <a:pt x="86" y="0"/>
                  <a:pt x="86" y="0"/>
                </a:cubicBezTo>
                <a:cubicBezTo>
                  <a:pt x="71" y="23"/>
                  <a:pt x="49" y="40"/>
                  <a:pt x="22" y="4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56329" name="Gruppieren 10"/>
          <p:cNvGrpSpPr>
            <a:grpSpLocks/>
          </p:cNvGrpSpPr>
          <p:nvPr/>
        </p:nvGrpSpPr>
        <p:grpSpPr bwMode="auto">
          <a:xfrm>
            <a:off x="3694113" y="2627313"/>
            <a:ext cx="1728787" cy="1727200"/>
            <a:chOff x="3701090" y="2739048"/>
            <a:chExt cx="1728611" cy="1728611"/>
          </a:xfrm>
        </p:grpSpPr>
        <p:sp>
          <p:nvSpPr>
            <p:cNvPr id="56368" name="Ellipse 87"/>
            <p:cNvSpPr>
              <a:spLocks noChangeArrowheads="1"/>
            </p:cNvSpPr>
            <p:nvPr/>
          </p:nvSpPr>
          <p:spPr bwMode="gray">
            <a:xfrm>
              <a:off x="3701090" y="2739048"/>
              <a:ext cx="1728611" cy="1728611"/>
            </a:xfrm>
            <a:prstGeom prst="ellipse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GB"/>
            </a:p>
          </p:txBody>
        </p:sp>
        <p:sp>
          <p:nvSpPr>
            <p:cNvPr id="56369" name="Oval 44"/>
            <p:cNvSpPr>
              <a:spLocks noChangeArrowheads="1"/>
            </p:cNvSpPr>
            <p:nvPr/>
          </p:nvSpPr>
          <p:spPr bwMode="gray">
            <a:xfrm>
              <a:off x="3794954" y="2836264"/>
              <a:ext cx="1540882" cy="1534181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spcBef>
                  <a:spcPts val="300"/>
                </a:spcBef>
                <a:spcAft>
                  <a:spcPts val="600"/>
                </a:spcAft>
              </a:pPr>
              <a:endParaRPr lang="en-GB" sz="2000" b="1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47" name="Tabelle 46"/>
          <p:cNvGraphicFramePr>
            <a:graphicFrameLocks noGrp="1"/>
          </p:cNvGraphicFramePr>
          <p:nvPr/>
        </p:nvGraphicFramePr>
        <p:xfrm>
          <a:off x="6334125" y="1465263"/>
          <a:ext cx="2414286" cy="164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286"/>
              </a:tblGrid>
              <a:tr h="301625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tx2"/>
                          </a:solidFill>
                        </a:rPr>
                        <a:t>Купирование</a:t>
                      </a:r>
                      <a:r>
                        <a:rPr lang="ru-RU" sz="1200" b="1" baseline="0" noProof="0" dirty="0" smtClean="0">
                          <a:solidFill>
                            <a:schemeClr val="tx2"/>
                          </a:solidFill>
                        </a:rPr>
                        <a:t> дисменореи, которая часто сопровождает ОМК</a:t>
                      </a:r>
                      <a:endParaRPr lang="en-GB" sz="1200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tx2"/>
                          </a:solidFill>
                        </a:rPr>
                        <a:t>Е2В/ДНГ продемонстрировала сходную эффективность с ЭЭ/ЛНГ с режимом 21/7 в уменьшении симптомов боли, связанной с менструацией</a:t>
                      </a:r>
                      <a:r>
                        <a:rPr lang="ru-RU" sz="1200" baseline="30000" noProof="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en-GB" sz="1200" baseline="30000" noProof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" name="Tabelle 48"/>
          <p:cNvGraphicFramePr>
            <a:graphicFrameLocks noGrp="1"/>
          </p:cNvGraphicFramePr>
          <p:nvPr/>
        </p:nvGraphicFramePr>
        <p:xfrm>
          <a:off x="6334125" y="3267075"/>
          <a:ext cx="2414284" cy="1327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284"/>
              </a:tblGrid>
              <a:tr h="301625">
                <a:tc>
                  <a:txBody>
                    <a:bodyPr/>
                    <a:lstStyle/>
                    <a:p>
                      <a:r>
                        <a:rPr lang="ru-RU" sz="1200" b="1" baseline="0" noProof="0" dirty="0" smtClean="0">
                          <a:solidFill>
                            <a:schemeClr val="tx2"/>
                          </a:solidFill>
                        </a:rPr>
                        <a:t>Эпителий влагалища</a:t>
                      </a:r>
                      <a:endParaRPr lang="en-GB" sz="1200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tx2"/>
                          </a:solidFill>
                        </a:rPr>
                        <a:t>Позитивное влияние на состояние эпителия и биоценоза влагалища</a:t>
                      </a:r>
                      <a:r>
                        <a:rPr lang="ru-RU" sz="1200" baseline="30000" noProof="0" dirty="0" smtClean="0">
                          <a:solidFill>
                            <a:schemeClr val="tx2"/>
                          </a:solidFill>
                        </a:rPr>
                        <a:t>5,6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en-GB" sz="1200" noProof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4" name="Tabelle 53"/>
          <p:cNvGraphicFramePr>
            <a:graphicFrameLocks noGrp="1"/>
          </p:cNvGraphicFramePr>
          <p:nvPr/>
        </p:nvGraphicFramePr>
        <p:xfrm>
          <a:off x="6334125" y="5021263"/>
          <a:ext cx="2414286" cy="847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286"/>
              </a:tblGrid>
              <a:tr h="301625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tx2"/>
                          </a:solidFill>
                        </a:rPr>
                        <a:t>Сексуальная</a:t>
                      </a:r>
                      <a:r>
                        <a:rPr lang="ru-RU" sz="1200" b="1" baseline="0" noProof="0" dirty="0" smtClean="0">
                          <a:solidFill>
                            <a:schemeClr val="tx2"/>
                          </a:solidFill>
                        </a:rPr>
                        <a:t> функция</a:t>
                      </a:r>
                      <a:endParaRPr lang="en-GB" sz="1200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>
                          <a:solidFill>
                            <a:schemeClr val="tx2"/>
                          </a:solidFill>
                        </a:rPr>
                        <a:t>Женщины отмечают у</a:t>
                      </a:r>
                      <a:r>
                        <a:rPr lang="ru-RU" sz="1200" noProof="0" dirty="0" smtClean="0">
                          <a:solidFill>
                            <a:schemeClr val="tx2"/>
                          </a:solidFill>
                        </a:rPr>
                        <a:t>лучшение</a:t>
                      </a:r>
                      <a:r>
                        <a:rPr lang="ru-RU" sz="1200" baseline="0" noProof="0" dirty="0" smtClean="0">
                          <a:solidFill>
                            <a:schemeClr val="tx2"/>
                          </a:solidFill>
                        </a:rPr>
                        <a:t> либидо и удовлетворенности</a:t>
                      </a:r>
                      <a:r>
                        <a:rPr lang="ru-RU" sz="1200" baseline="30000" noProof="0" dirty="0" smtClean="0">
                          <a:solidFill>
                            <a:schemeClr val="tx2"/>
                          </a:solidFill>
                        </a:rPr>
                        <a:t>9</a:t>
                      </a: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" name="Line 69"/>
          <p:cNvSpPr>
            <a:spLocks noChangeShapeType="1"/>
          </p:cNvSpPr>
          <p:nvPr/>
        </p:nvSpPr>
        <p:spPr bwMode="gray">
          <a:xfrm flipH="1">
            <a:off x="5741988" y="3568700"/>
            <a:ext cx="592137" cy="206375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2" name="Line 69"/>
          <p:cNvSpPr>
            <a:spLocks noChangeShapeType="1"/>
          </p:cNvSpPr>
          <p:nvPr/>
        </p:nvSpPr>
        <p:spPr bwMode="gray">
          <a:xfrm flipH="1">
            <a:off x="5422900" y="1989138"/>
            <a:ext cx="911225" cy="346075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6" name="Line 69"/>
          <p:cNvSpPr>
            <a:spLocks noChangeShapeType="1"/>
          </p:cNvSpPr>
          <p:nvPr/>
        </p:nvSpPr>
        <p:spPr bwMode="gray">
          <a:xfrm flipH="1" flipV="1">
            <a:off x="5332413" y="4525963"/>
            <a:ext cx="1001712" cy="795337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67" name="Tabelle 66"/>
          <p:cNvGraphicFramePr>
            <a:graphicFrameLocks noGrp="1"/>
          </p:cNvGraphicFramePr>
          <p:nvPr/>
        </p:nvGraphicFramePr>
        <p:xfrm>
          <a:off x="471488" y="1514475"/>
          <a:ext cx="2343095" cy="1578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tx2"/>
                          </a:solidFill>
                        </a:rPr>
                        <a:t>Купирование ОМК</a:t>
                      </a:r>
                      <a:endParaRPr lang="en-GB" sz="1200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>
                          <a:solidFill>
                            <a:schemeClr val="tx2"/>
                          </a:solidFill>
                        </a:rPr>
                        <a:t>Е2В/ДНГ способна на 88% снизить объем выделяемой крови в сравнении с плацебо</a:t>
                      </a:r>
                      <a:r>
                        <a:rPr lang="ru-RU" sz="1200" baseline="30000" noProof="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ru-RU" sz="1200" baseline="0" noProof="0" dirty="0" smtClean="0">
                          <a:solidFill>
                            <a:schemeClr val="tx2"/>
                          </a:solidFill>
                        </a:rPr>
                        <a:t>, кровотечения отмены более короткие и скудные, чем на ЭЭ/ЛНГ</a:t>
                      </a:r>
                      <a:r>
                        <a:rPr lang="ru-RU" sz="1200" baseline="30000" noProof="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lang="ru-RU" sz="1200" baseline="0" noProof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GB" sz="1200" noProof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8" name="Tabelle 67"/>
          <p:cNvGraphicFramePr>
            <a:graphicFrameLocks noGrp="1"/>
          </p:cNvGraphicFramePr>
          <p:nvPr/>
        </p:nvGraphicFramePr>
        <p:xfrm>
          <a:off x="471488" y="3500438"/>
          <a:ext cx="2343095" cy="1213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ru-RU" sz="1200" b="1" noProof="0" dirty="0" smtClean="0">
                          <a:solidFill>
                            <a:schemeClr val="tx2"/>
                          </a:solidFill>
                        </a:rPr>
                        <a:t>Влияние</a:t>
                      </a:r>
                      <a:r>
                        <a:rPr lang="ru-RU" sz="1200" b="1" baseline="0" noProof="0" dirty="0" smtClean="0">
                          <a:solidFill>
                            <a:schemeClr val="tx2"/>
                          </a:solidFill>
                        </a:rPr>
                        <a:t> на метаболизм</a:t>
                      </a:r>
                      <a:endParaRPr lang="en-GB" sz="1200" b="1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noProof="0" dirty="0" smtClean="0">
                          <a:solidFill>
                            <a:schemeClr val="tx2"/>
                          </a:solidFill>
                        </a:rPr>
                        <a:t>Минимальное влияние на метаболизм и гемостаз по сравнению ЭЭ-содержащими КОК</a:t>
                      </a:r>
                      <a:r>
                        <a:rPr lang="ru-RU" sz="1200" baseline="30000" noProof="0" dirty="0" smtClean="0">
                          <a:solidFill>
                            <a:schemeClr val="tx2"/>
                          </a:solidFill>
                        </a:rPr>
                        <a:t>7,8</a:t>
                      </a: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9" name="Tabelle 68"/>
          <p:cNvGraphicFramePr>
            <a:graphicFrameLocks noGrp="1"/>
          </p:cNvGraphicFramePr>
          <p:nvPr/>
        </p:nvGraphicFramePr>
        <p:xfrm>
          <a:off x="471488" y="4941888"/>
          <a:ext cx="2343095" cy="121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ru-RU" sz="1600" b="1" noProof="0" dirty="0" smtClean="0">
                          <a:solidFill>
                            <a:schemeClr val="tx2"/>
                          </a:solidFill>
                        </a:rPr>
                        <a:t>Отличная переносимость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noProof="0" dirty="0" smtClean="0">
                          <a:solidFill>
                            <a:schemeClr val="tx2"/>
                          </a:solidFill>
                        </a:rPr>
                        <a:t>Женщины отметили свое эмоциональное и физическое состояние как «отличное»</a:t>
                      </a:r>
                      <a:r>
                        <a:rPr lang="ru-RU" sz="1200" baseline="30000" noProof="0" dirty="0" smtClean="0">
                          <a:solidFill>
                            <a:schemeClr val="tx2"/>
                          </a:solidFill>
                        </a:rPr>
                        <a:t>4 </a:t>
                      </a:r>
                      <a:endParaRPr lang="en-GB" sz="1200" baseline="30000" noProof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" name="Line 69"/>
          <p:cNvSpPr>
            <a:spLocks noChangeShapeType="1"/>
          </p:cNvSpPr>
          <p:nvPr/>
        </p:nvSpPr>
        <p:spPr bwMode="gray">
          <a:xfrm>
            <a:off x="2814638" y="1812925"/>
            <a:ext cx="977900" cy="522288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gray">
          <a:xfrm flipV="1">
            <a:off x="2814638" y="4525963"/>
            <a:ext cx="977900" cy="919162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2" name="Line 69"/>
          <p:cNvSpPr>
            <a:spLocks noChangeShapeType="1"/>
          </p:cNvSpPr>
          <p:nvPr/>
        </p:nvSpPr>
        <p:spPr bwMode="gray">
          <a:xfrm flipV="1">
            <a:off x="2814638" y="3775075"/>
            <a:ext cx="479425" cy="55563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6366" name="Прямоугольник 11"/>
          <p:cNvSpPr>
            <a:spLocks noChangeArrowheads="1"/>
          </p:cNvSpPr>
          <p:nvPr/>
        </p:nvSpPr>
        <p:spPr bwMode="auto">
          <a:xfrm>
            <a:off x="250825" y="6165850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"/>
              <a:t>1.</a:t>
            </a:r>
            <a:r>
              <a:rPr lang="en-US" sz="400"/>
              <a:t>Fraser et al. An oral contraceptive comprising estradiol valerate/dienogest is effective for the treatment of heavy and/or prolonged menstrual bleeding without organic pathology: a pooled analysis. Abstract accepted and to be presented as a poster presentation at the 13th World Congress on Controversies in Obstetrics, Gynecology &amp; Infertility 2010 (COGI 2010)</a:t>
            </a:r>
            <a:endParaRPr lang="ru-RU" sz="400"/>
          </a:p>
          <a:p>
            <a:r>
              <a:rPr lang="ru-RU" sz="400"/>
              <a:t>2.</a:t>
            </a:r>
            <a:r>
              <a:rPr lang="en-US" sz="400"/>
              <a:t> Ahrendt H-J, Makalova D, Parke S, Mellinger U, Mansour D. Bleeding pattern and cycle control with an estradiol-based oral contraceptive: a seven-cycle, randomized comparative trial of estradiol valerate/dienogest and ethinylestradiol/levonorgestrel. Contraception 2009; 80(5): 436–44.</a:t>
            </a:r>
            <a:endParaRPr lang="ru-RU" sz="400"/>
          </a:p>
          <a:p>
            <a:r>
              <a:rPr lang="ru-RU" sz="400"/>
              <a:t>3. </a:t>
            </a:r>
            <a:r>
              <a:rPr lang="en-US" sz="400"/>
              <a:t>Felice Petraglia, Susanne Parke, Marco Serrani, Uwe Mellinger, Thomas Römer Int J Gynaecol Obstet 2014; Epub ahead of print</a:t>
            </a:r>
          </a:p>
          <a:p>
            <a:r>
              <a:rPr lang="ru-RU" sz="400"/>
              <a:t>4.</a:t>
            </a:r>
            <a:r>
              <a:rPr lang="en-US" sz="400"/>
              <a:t> F. De Seta et al. Gynecol Endocrinol, 2014, Early Online: 1–6</a:t>
            </a:r>
            <a:endParaRPr lang="ru-RU" sz="400"/>
          </a:p>
          <a:p>
            <a:r>
              <a:rPr lang="ru-RU" sz="400"/>
              <a:t>5. </a:t>
            </a:r>
            <a:r>
              <a:rPr lang="en-US" sz="400"/>
              <a:t>AIDS 2004, 18:1637–1643 </a:t>
            </a:r>
            <a:endParaRPr lang="ru-RU" sz="400"/>
          </a:p>
          <a:p>
            <a:r>
              <a:rPr lang="ru-RU" sz="400"/>
              <a:t>6.</a:t>
            </a:r>
            <a:r>
              <a:rPr lang="en-US" sz="400"/>
              <a:t> Francesco De Seta et al. Effects of estroprogestins containing natural estrogen on vaginal flora, Gynecol Endocrinol</a:t>
            </a:r>
            <a:r>
              <a:rPr lang="ru-RU" sz="400"/>
              <a:t> </a:t>
            </a:r>
            <a:r>
              <a:rPr lang="en-US" sz="400"/>
              <a:t>2014,</a:t>
            </a:r>
            <a:endParaRPr lang="ru-RU" sz="400"/>
          </a:p>
          <a:p>
            <a:r>
              <a:rPr lang="ru-RU" sz="400"/>
              <a:t>7.</a:t>
            </a:r>
            <a:r>
              <a:rPr lang="en-US" sz="400"/>
              <a:t> Parke et al. Obstet Gynecol 2008;111(4 Suppl.):12–13S (abstract plus poster presentation)</a:t>
            </a:r>
          </a:p>
          <a:p>
            <a:r>
              <a:rPr lang="ru-RU" sz="400"/>
              <a:t>8</a:t>
            </a:r>
            <a:r>
              <a:rPr lang="en-US" sz="400"/>
              <a:t>. W. Junge et al. Clin Drug Investig 2011; 31 (8): 573-584</a:t>
            </a:r>
            <a:endParaRPr lang="ru-RU" sz="400"/>
          </a:p>
          <a:p>
            <a:r>
              <a:rPr lang="ru-RU" sz="400"/>
              <a:t>9.</a:t>
            </a:r>
            <a:r>
              <a:rPr lang="en-US" sz="400"/>
              <a:t> Costantino Di Carlo at al. Effects of estradiol valerate and dienogest on quality of life and sexual function according to age. Gynecol Endocrinol, Early Online: 1–4, 2014 </a:t>
            </a:r>
            <a:r>
              <a:rPr lang="ru-RU" sz="400"/>
              <a:t> </a:t>
            </a:r>
            <a:endParaRPr lang="en-US" sz="400"/>
          </a:p>
          <a:p>
            <a:endParaRPr lang="en-US" sz="400"/>
          </a:p>
        </p:txBody>
      </p:sp>
      <p:sp>
        <p:nvSpPr>
          <p:cNvPr id="56367" name="Прямоугольник 4"/>
          <p:cNvSpPr>
            <a:spLocks noChangeArrowheads="1"/>
          </p:cNvSpPr>
          <p:nvPr/>
        </p:nvSpPr>
        <p:spPr bwMode="auto">
          <a:xfrm>
            <a:off x="3860800" y="3228975"/>
            <a:ext cx="1449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E2</a:t>
            </a:r>
            <a:r>
              <a:rPr lang="ru-RU" sz="2400" dirty="0" smtClean="0">
                <a:solidFill>
                  <a:schemeClr val="bg1"/>
                </a:solidFill>
              </a:rPr>
              <a:t>В/ДНГ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452320" y="188640"/>
            <a:ext cx="1584176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23850" y="1556792"/>
            <a:ext cx="8496300" cy="794064"/>
          </a:xfrm>
        </p:spPr>
        <p:txBody>
          <a:bodyPr/>
          <a:lstStyle/>
          <a:p>
            <a:r>
              <a:rPr lang="ru-RU" altLang="en-US" sz="1600" dirty="0" smtClean="0">
                <a:solidFill>
                  <a:srgbClr val="595959"/>
                </a:solidFill>
              </a:rPr>
              <a:t>Комбинация Э2В/ДНГ была оценена в двух </a:t>
            </a:r>
            <a:r>
              <a:rPr lang="ru-RU" altLang="en-US" sz="1600" dirty="0" err="1" smtClean="0">
                <a:solidFill>
                  <a:srgbClr val="595959"/>
                </a:solidFill>
              </a:rPr>
              <a:t>мультицентровых</a:t>
            </a:r>
            <a:r>
              <a:rPr lang="ru-RU" altLang="en-US" sz="1600" dirty="0" smtClean="0">
                <a:solidFill>
                  <a:srgbClr val="595959"/>
                </a:solidFill>
              </a:rPr>
              <a:t> исследованиях </a:t>
            </a:r>
            <a:r>
              <a:rPr lang="en-US" altLang="en-US" sz="1600" dirty="0" smtClean="0">
                <a:solidFill>
                  <a:srgbClr val="595959"/>
                </a:solidFill>
              </a:rPr>
              <a:t>III </a:t>
            </a:r>
            <a:r>
              <a:rPr lang="ru-RU" altLang="en-US" sz="1600" dirty="0" smtClean="0">
                <a:solidFill>
                  <a:srgbClr val="595959"/>
                </a:solidFill>
              </a:rPr>
              <a:t>фазы с участием 421 женщины с тяжелыми и/или продолжительными менструальными кровотечениями</a:t>
            </a:r>
            <a:r>
              <a:rPr lang="en-US" altLang="en-US" sz="1600" baseline="30000" dirty="0" smtClean="0">
                <a:solidFill>
                  <a:srgbClr val="595959"/>
                </a:solidFill>
              </a:rPr>
              <a:t>2,3</a:t>
            </a:r>
            <a:endParaRPr lang="en-GB" altLang="en-US" sz="1600" dirty="0" smtClean="0">
              <a:solidFill>
                <a:srgbClr val="59595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32656"/>
            <a:ext cx="8820150" cy="1107996"/>
          </a:xfrm>
        </p:spPr>
        <p:txBody>
          <a:bodyPr/>
          <a:lstStyle/>
          <a:p>
            <a:pPr algn="ctr"/>
            <a:r>
              <a:rPr lang="ru-RU" sz="2400" dirty="0" err="1" smtClean="0"/>
              <a:t>Эстрадиола</a:t>
            </a:r>
            <a:r>
              <a:rPr lang="ru-RU" sz="2400" dirty="0" smtClean="0"/>
              <a:t> </a:t>
            </a:r>
            <a:r>
              <a:rPr lang="ru-RU" sz="2400" dirty="0" err="1" smtClean="0"/>
              <a:t>валерат</a:t>
            </a:r>
            <a:r>
              <a:rPr lang="ru-RU" sz="2400" dirty="0" smtClean="0"/>
              <a:t>/</a:t>
            </a:r>
            <a:r>
              <a:rPr lang="ru-RU" sz="2400" dirty="0" err="1" smtClean="0"/>
              <a:t>диеногест</a:t>
            </a:r>
            <a:r>
              <a:rPr lang="en-GB" sz="2400" dirty="0" smtClean="0"/>
              <a:t>(</a:t>
            </a:r>
            <a:r>
              <a:rPr lang="ru-RU" sz="2400" dirty="0" smtClean="0"/>
              <a:t>Э2В</a:t>
            </a:r>
            <a:r>
              <a:rPr lang="en-GB" sz="2400" dirty="0" smtClean="0"/>
              <a:t>/</a:t>
            </a:r>
            <a:r>
              <a:rPr lang="ru-RU" sz="2400" dirty="0" smtClean="0"/>
              <a:t>ДНГ</a:t>
            </a:r>
            <a:r>
              <a:rPr lang="en-GB" sz="2400" dirty="0" smtClean="0"/>
              <a:t>) </a:t>
            </a:r>
            <a:r>
              <a:rPr lang="ru-RU" sz="2400" dirty="0" smtClean="0"/>
              <a:t> -  оральный контрацептив, имеющий зарегистрированное показание для лечения АМК</a:t>
            </a:r>
            <a:r>
              <a:rPr lang="en-GB" sz="2400" baseline="30000" dirty="0" smtClean="0"/>
              <a:t>1</a:t>
            </a:r>
            <a:endParaRPr lang="en-GB" sz="24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323850" y="6383338"/>
            <a:ext cx="7588250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8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Qlaira</a:t>
            </a:r>
            <a: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Summary of Product Characteristics. </a:t>
            </a:r>
            <a:endParaRPr lang="ru-RU" sz="800" dirty="0" smtClean="0">
              <a:solidFill>
                <a:srgbClr val="000000">
                  <a:lumMod val="65000"/>
                  <a:lumOff val="3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</a:pPr>
            <a: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. Fraser IS, et al.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Contracept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Reprod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 Health Care. 2011;16:258</a:t>
            </a:r>
            <a: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-269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. Jensen JT, et al. Obstet </a:t>
            </a:r>
            <a: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Gynecol.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2011;117:777</a:t>
            </a:r>
            <a:r>
              <a:rPr 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-787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5" name="Rettangolo arrotondato 18"/>
          <p:cNvSpPr/>
          <p:nvPr/>
        </p:nvSpPr>
        <p:spPr>
          <a:xfrm>
            <a:off x="842475" y="2619375"/>
            <a:ext cx="2692296" cy="1257300"/>
          </a:xfrm>
          <a:prstGeom prst="roundRect">
            <a:avLst>
              <a:gd name="adj" fmla="val 10606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9000"/>
              </a:lnSpc>
              <a:spcAft>
                <a:spcPts val="300"/>
              </a:spcAft>
              <a:defRPr/>
            </a:pPr>
            <a:r>
              <a:rPr lang="ru-RU" altLang="en-US" sz="1400" b="1" dirty="0" smtClean="0">
                <a:solidFill>
                  <a:srgbClr val="000000"/>
                </a:solidFill>
                <a:cs typeface="Arial" pitchFamily="34" charset="0"/>
              </a:rPr>
              <a:t>90-дневный рабочий период </a:t>
            </a:r>
            <a:r>
              <a:rPr lang="it-IT" altLang="en-US" sz="1400" b="1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it-IT" altLang="en-US" sz="1400" b="1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it-IT" altLang="en-US" sz="1400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ru-RU" altLang="en-US" sz="1400" dirty="0" smtClean="0">
                <a:solidFill>
                  <a:srgbClr val="000000"/>
                </a:solidFill>
                <a:cs typeface="Arial" pitchFamily="34" charset="0"/>
              </a:rPr>
              <a:t>подтверждение диагноза</a:t>
            </a:r>
            <a:br>
              <a:rPr lang="ru-RU" altLang="en-US" sz="14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ru-RU" altLang="en-US" sz="1400" dirty="0" smtClean="0">
                <a:solidFill>
                  <a:srgbClr val="000000"/>
                </a:solidFill>
                <a:cs typeface="Arial" pitchFamily="34" charset="0"/>
              </a:rPr>
              <a:t> в 2 из 3 циклов)*</a:t>
            </a:r>
            <a:endParaRPr lang="en-GB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Rettangolo arrotondato 19"/>
          <p:cNvSpPr/>
          <p:nvPr/>
        </p:nvSpPr>
        <p:spPr>
          <a:xfrm>
            <a:off x="4995196" y="2605088"/>
            <a:ext cx="3194230" cy="331787"/>
          </a:xfrm>
          <a:prstGeom prst="roundRect">
            <a:avLst/>
          </a:prstGeom>
          <a:solidFill>
            <a:srgbClr val="672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9000"/>
              </a:lnSpc>
              <a:defRPr/>
            </a:pPr>
            <a:r>
              <a:rPr lang="ru-RU" altLang="en-US" b="1" dirty="0" smtClean="0">
                <a:solidFill>
                  <a:srgbClr val="FFFFFF"/>
                </a:solidFill>
                <a:cs typeface="Arial" pitchFamily="34" charset="0"/>
              </a:rPr>
              <a:t>Э2В/ДНГ</a:t>
            </a:r>
            <a:r>
              <a:rPr lang="it-IT" altLang="en-US" b="1" dirty="0" smtClean="0">
                <a:solidFill>
                  <a:srgbClr val="FFFFFF"/>
                </a:solidFill>
                <a:cs typeface="Arial" pitchFamily="34" charset="0"/>
              </a:rPr>
              <a:t>*</a:t>
            </a:r>
            <a:endParaRPr lang="en-GB" altLang="en-US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7" name="Rettangolo arrotondato 20"/>
          <p:cNvSpPr/>
          <p:nvPr/>
        </p:nvSpPr>
        <p:spPr>
          <a:xfrm>
            <a:off x="5008074" y="3559175"/>
            <a:ext cx="3194230" cy="3302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9000"/>
              </a:lnSpc>
              <a:defRPr/>
            </a:pPr>
            <a:r>
              <a:rPr lang="ru-RU" altLang="en-US" dirty="0" smtClean="0">
                <a:solidFill>
                  <a:srgbClr val="FFFFFF"/>
                </a:solidFill>
                <a:cs typeface="Arial" pitchFamily="34" charset="0"/>
              </a:rPr>
              <a:t>Плацебо</a:t>
            </a:r>
            <a:endParaRPr lang="en-GB" altLang="en-US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28" name="Connettore 4 22"/>
          <p:cNvCxnSpPr/>
          <p:nvPr/>
        </p:nvCxnSpPr>
        <p:spPr>
          <a:xfrm flipV="1">
            <a:off x="4272664" y="2770188"/>
            <a:ext cx="701675" cy="477837"/>
          </a:xfrm>
          <a:prstGeom prst="bentConnector3">
            <a:avLst>
              <a:gd name="adj1" fmla="val -571"/>
            </a:avLst>
          </a:prstGeom>
          <a:ln w="31750">
            <a:solidFill>
              <a:srgbClr val="8082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4 24"/>
          <p:cNvCxnSpPr>
            <a:stCxn id="25" idx="3"/>
          </p:cNvCxnSpPr>
          <p:nvPr/>
        </p:nvCxnSpPr>
        <p:spPr>
          <a:xfrm>
            <a:off x="3534771" y="3248025"/>
            <a:ext cx="1473303" cy="476250"/>
          </a:xfrm>
          <a:prstGeom prst="bentConnector3">
            <a:avLst>
              <a:gd name="adj1" fmla="val 50000"/>
            </a:avLst>
          </a:prstGeom>
          <a:ln w="31750">
            <a:solidFill>
              <a:srgbClr val="8082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ccia bidirezionale verticale 25"/>
          <p:cNvSpPr/>
          <p:nvPr/>
        </p:nvSpPr>
        <p:spPr>
          <a:xfrm rot="16200000">
            <a:off x="6471839" y="1657260"/>
            <a:ext cx="280987" cy="3179942"/>
          </a:xfrm>
          <a:prstGeom prst="upDownArrow">
            <a:avLst>
              <a:gd name="adj1" fmla="val 6806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GB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196 </a:t>
            </a:r>
            <a:r>
              <a:rPr lang="ru-RU" altLang="en-US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дней</a:t>
            </a:r>
            <a:endParaRPr lang="en-GB" alt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Connettore 1 28"/>
          <p:cNvCxnSpPr/>
          <p:nvPr/>
        </p:nvCxnSpPr>
        <p:spPr>
          <a:xfrm>
            <a:off x="6848160" y="2497138"/>
            <a:ext cx="1304925" cy="0"/>
          </a:xfrm>
          <a:prstGeom prst="line">
            <a:avLst/>
          </a:prstGeom>
          <a:ln w="38100">
            <a:solidFill>
              <a:schemeClr val="accent6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29"/>
          <p:cNvCxnSpPr/>
          <p:nvPr/>
        </p:nvCxnSpPr>
        <p:spPr>
          <a:xfrm>
            <a:off x="6848160" y="3992563"/>
            <a:ext cx="1304925" cy="0"/>
          </a:xfrm>
          <a:prstGeom prst="line">
            <a:avLst/>
          </a:prstGeom>
          <a:ln w="38100">
            <a:solidFill>
              <a:schemeClr val="accent6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2"/>
          <p:cNvSpPr txBox="1">
            <a:spLocks noChangeArrowheads="1"/>
          </p:cNvSpPr>
          <p:nvPr/>
        </p:nvSpPr>
        <p:spPr bwMode="auto">
          <a:xfrm>
            <a:off x="6454669" y="2254350"/>
            <a:ext cx="209191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000" dirty="0" smtClean="0">
                <a:solidFill>
                  <a:srgbClr val="000000"/>
                </a:solidFill>
              </a:rPr>
              <a:t>90-</a:t>
            </a:r>
            <a:r>
              <a:rPr lang="ru-RU" altLang="en-US" sz="1000" dirty="0" err="1" smtClean="0">
                <a:solidFill>
                  <a:srgbClr val="000000"/>
                </a:solidFill>
              </a:rPr>
              <a:t>дневный</a:t>
            </a:r>
            <a:r>
              <a:rPr lang="ru-RU" altLang="en-US" sz="1000" dirty="0" smtClean="0">
                <a:solidFill>
                  <a:srgbClr val="000000"/>
                </a:solidFill>
              </a:rPr>
              <a:t> эффективный период</a:t>
            </a:r>
            <a:r>
              <a:rPr lang="it-IT" altLang="en-US" sz="1000" baseline="30000" dirty="0" smtClean="0">
                <a:solidFill>
                  <a:srgbClr val="000000"/>
                </a:solidFill>
              </a:rPr>
              <a:t>a</a:t>
            </a:r>
            <a:endParaRPr lang="it-IT" altLang="en-US" sz="1000" baseline="30000" dirty="0">
              <a:solidFill>
                <a:srgbClr val="000000"/>
              </a:solidFill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611560" y="5085184"/>
            <a:ext cx="4459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rgbClr val="000000"/>
                </a:solidFill>
              </a:rPr>
              <a:t>*</a:t>
            </a:r>
            <a:r>
              <a:rPr lang="ru-RU" altLang="en-US" sz="800" dirty="0" smtClean="0">
                <a:solidFill>
                  <a:srgbClr val="000000"/>
                </a:solidFill>
              </a:rPr>
              <a:t> Жалобы на частые кровотечения были редкими и несущественными для включения в анализ</a:t>
            </a:r>
            <a:endParaRPr lang="en-US" altLang="en-US" sz="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 baseline="30000" dirty="0" smtClean="0">
                <a:solidFill>
                  <a:srgbClr val="000000"/>
                </a:solidFill>
              </a:rPr>
              <a:t>a</a:t>
            </a:r>
            <a:r>
              <a:rPr lang="en-US" altLang="en-US" sz="800" dirty="0" smtClean="0">
                <a:solidFill>
                  <a:srgbClr val="000000"/>
                </a:solidFill>
              </a:rPr>
              <a:t>90-</a:t>
            </a:r>
            <a:r>
              <a:rPr lang="ru-RU" altLang="en-US" sz="800" dirty="0" err="1" smtClean="0">
                <a:solidFill>
                  <a:srgbClr val="000000"/>
                </a:solidFill>
              </a:rPr>
              <a:t>дневный</a:t>
            </a:r>
            <a:r>
              <a:rPr lang="ru-RU" altLang="en-US" sz="800" dirty="0" smtClean="0">
                <a:solidFill>
                  <a:srgbClr val="000000"/>
                </a:solidFill>
              </a:rPr>
              <a:t> эффективный период начинался в 1 день цикла</a:t>
            </a:r>
            <a:endParaRPr lang="en-US" altLang="en-US" sz="800" dirty="0">
              <a:solidFill>
                <a:srgbClr val="000000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323850" y="4088856"/>
            <a:ext cx="8496300" cy="9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95000"/>
              </a:lnSpc>
              <a:spcBef>
                <a:spcPts val="24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292100" indent="-261938" algn="l" rtl="0" eaLnBrk="0" fontAlgn="base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Tx/>
              <a:buFont typeface="Wingdings 2" panose="05020102010507070707" pitchFamily="18" charset="2"/>
              <a:buChar char="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549275" indent="-228600" algn="l" rtl="0" eaLnBrk="0" fontAlgn="base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773113" indent="-190500" algn="l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965200" indent="-17145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600" dirty="0" smtClean="0">
                <a:solidFill>
                  <a:srgbClr val="575756"/>
                </a:solidFill>
              </a:rPr>
              <a:t>Конечная точка</a:t>
            </a:r>
            <a:endParaRPr lang="it-IT" altLang="en-US" sz="1600" dirty="0" smtClean="0">
              <a:solidFill>
                <a:srgbClr val="575756"/>
              </a:solidFill>
            </a:endParaRPr>
          </a:p>
          <a:p>
            <a:pPr lvl="1"/>
            <a:r>
              <a:rPr lang="ru-RU" altLang="en-US" dirty="0" smtClean="0">
                <a:solidFill>
                  <a:srgbClr val="575756"/>
                </a:solidFill>
              </a:rPr>
              <a:t>Изменения от исходного уровня показателей менструальной кровопотери и параметров метаболизма железа</a:t>
            </a:r>
            <a:r>
              <a:rPr lang="en-US" altLang="en-US" baseline="300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2,3</a:t>
            </a:r>
            <a:endParaRPr lang="en-US" altLang="en-US" dirty="0" smtClean="0">
              <a:solidFill>
                <a:srgbClr val="575756"/>
              </a:solidFill>
            </a:endParaRPr>
          </a:p>
        </p:txBody>
      </p:sp>
      <p:sp>
        <p:nvSpPr>
          <p:cNvPr id="20" name="CasellaDiTesto 2"/>
          <p:cNvSpPr txBox="1">
            <a:spLocks noChangeArrowheads="1"/>
          </p:cNvSpPr>
          <p:nvPr/>
        </p:nvSpPr>
        <p:spPr bwMode="auto">
          <a:xfrm>
            <a:off x="6605189" y="4091931"/>
            <a:ext cx="209191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000" dirty="0" smtClean="0">
                <a:solidFill>
                  <a:srgbClr val="000000"/>
                </a:solidFill>
              </a:rPr>
              <a:t>90-</a:t>
            </a:r>
            <a:r>
              <a:rPr lang="ru-RU" altLang="en-US" sz="1000" dirty="0" err="1" smtClean="0">
                <a:solidFill>
                  <a:srgbClr val="000000"/>
                </a:solidFill>
              </a:rPr>
              <a:t>дневный</a:t>
            </a:r>
            <a:r>
              <a:rPr lang="ru-RU" altLang="en-US" sz="1000" dirty="0" smtClean="0">
                <a:solidFill>
                  <a:srgbClr val="000000"/>
                </a:solidFill>
              </a:rPr>
              <a:t> эффективный период</a:t>
            </a:r>
            <a:r>
              <a:rPr lang="it-IT" altLang="en-US" sz="1000" baseline="30000" dirty="0" smtClean="0">
                <a:solidFill>
                  <a:srgbClr val="000000"/>
                </a:solidFill>
              </a:rPr>
              <a:t>a</a:t>
            </a:r>
            <a:endParaRPr lang="it-IT" altLang="en-US" sz="1000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8820150" cy="1038746"/>
          </a:xfrm>
        </p:spPr>
        <p:txBody>
          <a:bodyPr/>
          <a:lstStyle/>
          <a:p>
            <a:pPr algn="ctr"/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ru-RU" sz="2400" dirty="0" smtClean="0"/>
              <a:t>Действие Э2В/ДНГ выражается в более легком запланированном кровотечении отмены</a:t>
            </a:r>
            <a:endParaRPr lang="en-GB" sz="2400" dirty="0"/>
          </a:p>
        </p:txBody>
      </p:sp>
      <p:sp>
        <p:nvSpPr>
          <p:cNvPr id="44036" name="Segnaposto piè di pagina 11"/>
          <p:cNvSpPr txBox="1">
            <a:spLocks/>
          </p:cNvSpPr>
          <p:nvPr/>
        </p:nvSpPr>
        <p:spPr bwMode="auto">
          <a:xfrm>
            <a:off x="323850" y="6552405"/>
            <a:ext cx="6713538" cy="11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>
              <a:lnSpc>
                <a:spcPct val="95000"/>
              </a:lnSpc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1. Fraser IS, et al.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Eur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J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Contracept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altLang="en-US" sz="80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Reprod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Health Care. 2011;16:258</a:t>
            </a:r>
            <a:r>
              <a:rPr lang="en-US" altLang="en-US" sz="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-269</a:t>
            </a:r>
            <a:r>
              <a:rPr lang="en-US" altLang="en-US" sz="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</a:t>
            </a:r>
          </a:p>
        </p:txBody>
      </p:sp>
      <p:sp>
        <p:nvSpPr>
          <p:cNvPr id="44050" name="Segnaposto contenuto 5"/>
          <p:cNvSpPr txBox="1">
            <a:spLocks/>
          </p:cNvSpPr>
          <p:nvPr/>
        </p:nvSpPr>
        <p:spPr bwMode="auto">
          <a:xfrm>
            <a:off x="467544" y="1484784"/>
            <a:ext cx="8496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1pPr>
            <a:lvl2pPr marL="9525" indent="-9525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>
              <a:spcBef>
                <a:spcPts val="1200"/>
              </a:spcBef>
              <a:buFont typeface="Arial" pitchFamily="34" charset="0"/>
              <a:buNone/>
            </a:pPr>
            <a:r>
              <a:rPr lang="ru-RU" altLang="en-US" sz="1800" b="1" dirty="0" smtClean="0">
                <a:solidFill>
                  <a:srgbClr val="575756"/>
                </a:solidFill>
              </a:rPr>
              <a:t>Средняя менструальная кровопотеря за цикл лечения среди всех пациенток</a:t>
            </a:r>
            <a:r>
              <a:rPr lang="en-GB" altLang="en-US" sz="1800" b="1" baseline="30000" dirty="0" smtClean="0">
                <a:solidFill>
                  <a:srgbClr val="575756"/>
                </a:solidFill>
              </a:rPr>
              <a:t>1</a:t>
            </a:r>
            <a:r>
              <a:rPr lang="en-GB" altLang="en-US" sz="1800" b="1" dirty="0" smtClean="0">
                <a:solidFill>
                  <a:srgbClr val="575756"/>
                </a:solidFill>
              </a:rPr>
              <a:t> </a:t>
            </a:r>
            <a:endParaRPr lang="en-GB" altLang="en-US" sz="1800" b="1" dirty="0">
              <a:solidFill>
                <a:srgbClr val="575756"/>
              </a:solidFill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96180" y="4754585"/>
            <a:ext cx="8496300" cy="61863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95000"/>
              </a:lnSpc>
              <a:spcBef>
                <a:spcPts val="24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rgbClr val="676767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292100" indent="-261938" algn="l" rtl="0" eaLnBrk="0" fontAlgn="base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Tx/>
              <a:buFont typeface="Wingdings 2" panose="05020102010507070707" pitchFamily="18" charset="2"/>
              <a:buChar char=""/>
              <a:defRPr sz="1800" kern="12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549275" indent="-228600" algn="l" rtl="0" eaLnBrk="0" fontAlgn="base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773113" indent="-190500" algn="l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965200" indent="-17145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7650" lvl="1" indent="-217488">
              <a:spcBef>
                <a:spcPts val="600"/>
              </a:spcBef>
            </a:pPr>
            <a:r>
              <a:rPr lang="ru-RU" sz="1400" dirty="0" smtClean="0"/>
              <a:t>Э2В/ДНГ уменьшает менструальную кровопотерю в первом месяце начала лечения</a:t>
            </a:r>
            <a:endParaRPr lang="en-GB" sz="1400" dirty="0" smtClean="0"/>
          </a:p>
          <a:p>
            <a:pPr marL="247650" lvl="1" indent="-217488">
              <a:spcBef>
                <a:spcPts val="600"/>
              </a:spcBef>
            </a:pPr>
            <a:r>
              <a:rPr lang="ru-RU" sz="1400" dirty="0" smtClean="0"/>
              <a:t>Этот эффект был устойчив в ходе всего исследования</a:t>
            </a:r>
            <a:endParaRPr lang="en-GB" sz="14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611560" y="2204864"/>
            <a:ext cx="6459797" cy="2379657"/>
            <a:chOff x="1340639" y="2565894"/>
            <a:chExt cx="6459797" cy="2379657"/>
          </a:xfrm>
        </p:grpSpPr>
        <p:sp>
          <p:nvSpPr>
            <p:cNvPr id="72" name="Rettangolo 71"/>
            <p:cNvSpPr/>
            <p:nvPr/>
          </p:nvSpPr>
          <p:spPr>
            <a:xfrm>
              <a:off x="2133173" y="2631057"/>
              <a:ext cx="5613348" cy="18125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endParaRPr lang="it-IT" altLang="en-US" sz="80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" pitchFamily="34" charset="0"/>
              </a:endParaRPr>
            </a:p>
          </p:txBody>
        </p:sp>
        <p:sp>
          <p:nvSpPr>
            <p:cNvPr id="75" name="Line 50"/>
            <p:cNvSpPr>
              <a:spLocks noChangeShapeType="1"/>
            </p:cNvSpPr>
            <p:nvPr/>
          </p:nvSpPr>
          <p:spPr bwMode="auto">
            <a:xfrm>
              <a:off x="2119197" y="2639682"/>
              <a:ext cx="0" cy="1800521"/>
            </a:xfrm>
            <a:prstGeom prst="line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950278" y="4359413"/>
              <a:ext cx="75341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79" name="Rectangle 60"/>
            <p:cNvSpPr>
              <a:spLocks noChangeArrowheads="1"/>
            </p:cNvSpPr>
            <p:nvPr/>
          </p:nvSpPr>
          <p:spPr bwMode="auto">
            <a:xfrm>
              <a:off x="1799595" y="2565894"/>
              <a:ext cx="226024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200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80" name="Rectangle 60"/>
            <p:cNvSpPr>
              <a:spLocks noChangeArrowheads="1"/>
            </p:cNvSpPr>
            <p:nvPr/>
          </p:nvSpPr>
          <p:spPr bwMode="auto">
            <a:xfrm>
              <a:off x="1799595" y="2924598"/>
              <a:ext cx="226024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160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81" name="Rectangle 60"/>
            <p:cNvSpPr>
              <a:spLocks noChangeArrowheads="1"/>
            </p:cNvSpPr>
            <p:nvPr/>
          </p:nvSpPr>
          <p:spPr bwMode="auto">
            <a:xfrm>
              <a:off x="1799595" y="3283302"/>
              <a:ext cx="226024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120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82" name="Rectangle 60"/>
            <p:cNvSpPr>
              <a:spLocks noChangeArrowheads="1"/>
            </p:cNvSpPr>
            <p:nvPr/>
          </p:nvSpPr>
          <p:spPr bwMode="auto">
            <a:xfrm>
              <a:off x="1874937" y="3642006"/>
              <a:ext cx="150682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80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83" name="Rectangle 60"/>
            <p:cNvSpPr>
              <a:spLocks noChangeArrowheads="1"/>
            </p:cNvSpPr>
            <p:nvPr/>
          </p:nvSpPr>
          <p:spPr bwMode="auto">
            <a:xfrm>
              <a:off x="1874937" y="4000710"/>
              <a:ext cx="150682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40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85" name="Rectangle 61"/>
            <p:cNvSpPr>
              <a:spLocks noChangeArrowheads="1"/>
            </p:cNvSpPr>
            <p:nvPr/>
          </p:nvSpPr>
          <p:spPr bwMode="auto">
            <a:xfrm rot="16200000">
              <a:off x="627435" y="3348574"/>
              <a:ext cx="1795740" cy="3693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Средняя кровопотеря (мл)</a:t>
              </a:r>
              <a:endParaRPr lang="en-US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14" name="Rectangle 74"/>
            <p:cNvSpPr>
              <a:spLocks noChangeArrowheads="1"/>
            </p:cNvSpPr>
            <p:nvPr/>
          </p:nvSpPr>
          <p:spPr bwMode="auto">
            <a:xfrm>
              <a:off x="1530294" y="4525408"/>
              <a:ext cx="1232710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ru-RU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Исходный уровень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10" name="Rectangle 74"/>
            <p:cNvSpPr>
              <a:spLocks noChangeArrowheads="1"/>
            </p:cNvSpPr>
            <p:nvPr/>
          </p:nvSpPr>
          <p:spPr bwMode="auto">
            <a:xfrm>
              <a:off x="2890227" y="4505192"/>
              <a:ext cx="78548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it-IT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1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97" name="Line 74"/>
            <p:cNvSpPr>
              <a:spLocks noChangeShapeType="1"/>
            </p:cNvSpPr>
            <p:nvPr/>
          </p:nvSpPr>
          <p:spPr bwMode="auto">
            <a:xfrm>
              <a:off x="2114170" y="4440204"/>
              <a:ext cx="5630799" cy="0"/>
            </a:xfrm>
            <a:prstGeom prst="lin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t-IT" sz="1400" dirty="0">
                <a:solidFill>
                  <a:srgbClr val="575756"/>
                </a:solidFill>
              </a:endParaRPr>
            </a:p>
          </p:txBody>
        </p:sp>
        <p:sp>
          <p:nvSpPr>
            <p:cNvPr id="118" name="Rectangle 60"/>
            <p:cNvSpPr>
              <a:spLocks noChangeArrowheads="1"/>
            </p:cNvSpPr>
            <p:nvPr/>
          </p:nvSpPr>
          <p:spPr bwMode="auto">
            <a:xfrm>
              <a:off x="1799595" y="2745246"/>
              <a:ext cx="226024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180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20" name="Rectangle 60"/>
            <p:cNvSpPr>
              <a:spLocks noChangeArrowheads="1"/>
            </p:cNvSpPr>
            <p:nvPr/>
          </p:nvSpPr>
          <p:spPr bwMode="auto">
            <a:xfrm>
              <a:off x="1799595" y="3103950"/>
              <a:ext cx="226024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140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21" name="Rectangle 60"/>
            <p:cNvSpPr>
              <a:spLocks noChangeArrowheads="1"/>
            </p:cNvSpPr>
            <p:nvPr/>
          </p:nvSpPr>
          <p:spPr bwMode="auto">
            <a:xfrm>
              <a:off x="1799595" y="3462654"/>
              <a:ext cx="226024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100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29" name="Rectangle 60"/>
            <p:cNvSpPr>
              <a:spLocks noChangeArrowheads="1"/>
            </p:cNvSpPr>
            <p:nvPr/>
          </p:nvSpPr>
          <p:spPr bwMode="auto">
            <a:xfrm>
              <a:off x="1874937" y="3821358"/>
              <a:ext cx="150682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60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30" name="Rectangle 60"/>
            <p:cNvSpPr>
              <a:spLocks noChangeArrowheads="1"/>
            </p:cNvSpPr>
            <p:nvPr/>
          </p:nvSpPr>
          <p:spPr bwMode="auto">
            <a:xfrm>
              <a:off x="1874937" y="4180062"/>
              <a:ext cx="150682" cy="161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it-IT" sz="105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20</a:t>
              </a:r>
              <a:endParaRPr lang="it-IT" sz="10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31" name="Rectangle 74"/>
            <p:cNvSpPr>
              <a:spLocks noChangeArrowheads="1"/>
            </p:cNvSpPr>
            <p:nvPr/>
          </p:nvSpPr>
          <p:spPr bwMode="auto">
            <a:xfrm>
              <a:off x="4375876" y="4763561"/>
              <a:ext cx="1055545" cy="1754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ru-RU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Цикл лечения</a:t>
              </a:r>
              <a:endParaRPr lang="it-IT" sz="1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cxnSp>
          <p:nvCxnSpPr>
            <p:cNvPr id="140" name="Connettore 2 67"/>
            <p:cNvCxnSpPr>
              <a:endCxn id="110" idx="2"/>
            </p:cNvCxnSpPr>
            <p:nvPr/>
          </p:nvCxnSpPr>
          <p:spPr bwMode="auto">
            <a:xfrm flipH="1" flipV="1">
              <a:off x="2929501" y="4666005"/>
              <a:ext cx="1283" cy="137770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CasellaDiTesto 24"/>
            <p:cNvSpPr txBox="1">
              <a:spLocks noChangeArrowheads="1"/>
            </p:cNvSpPr>
            <p:nvPr/>
          </p:nvSpPr>
          <p:spPr bwMode="auto">
            <a:xfrm>
              <a:off x="2491538" y="4807052"/>
              <a:ext cx="88325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Начало лечения</a:t>
              </a:r>
              <a:endParaRPr lang="it-IT" altLang="en-US" sz="900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179" name="CasellaDiTesto 8"/>
            <p:cNvSpPr txBox="1">
              <a:spLocks noChangeArrowheads="1"/>
            </p:cNvSpPr>
            <p:nvPr/>
          </p:nvSpPr>
          <p:spPr bwMode="auto">
            <a:xfrm>
              <a:off x="7094314" y="3919396"/>
              <a:ext cx="604333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>
              <a:defPPr>
                <a:defRPr lang="de-DE"/>
              </a:defPPr>
              <a:lvl1pPr algn="ctr">
                <a:lnSpc>
                  <a:spcPct val="95000"/>
                </a:lnSpc>
                <a:buFont typeface="Arial" pitchFamily="34" charset="0"/>
                <a:buNone/>
                <a:defRPr sz="1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Tahoma" pitchFamily="34" charset="0"/>
                  <a:cs typeface="Arial" pitchFamily="34" charset="0"/>
                </a:defRPr>
              </a:lvl1pPr>
            </a:lstStyle>
            <a:p>
              <a:r>
                <a:rPr lang="ru-RU" altLang="en-US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Э2В/ДНГ</a:t>
              </a:r>
              <a:endParaRPr lang="en-GB" altLang="en-US" sz="1100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222" name="Rectangle 74"/>
            <p:cNvSpPr>
              <a:spLocks noChangeArrowheads="1"/>
            </p:cNvSpPr>
            <p:nvPr/>
          </p:nvSpPr>
          <p:spPr bwMode="auto">
            <a:xfrm>
              <a:off x="3683857" y="4505192"/>
              <a:ext cx="78548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it-IT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2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23" name="Rectangle 74"/>
            <p:cNvSpPr>
              <a:spLocks noChangeArrowheads="1"/>
            </p:cNvSpPr>
            <p:nvPr/>
          </p:nvSpPr>
          <p:spPr bwMode="auto">
            <a:xfrm>
              <a:off x="4499203" y="4505192"/>
              <a:ext cx="78548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it-IT" sz="110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3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71" name="Rectangle 74"/>
            <p:cNvSpPr>
              <a:spLocks noChangeArrowheads="1"/>
            </p:cNvSpPr>
            <p:nvPr/>
          </p:nvSpPr>
          <p:spPr bwMode="auto">
            <a:xfrm>
              <a:off x="5305623" y="4505192"/>
              <a:ext cx="78548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it-IT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4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72" name="Rectangle 74"/>
            <p:cNvSpPr>
              <a:spLocks noChangeArrowheads="1"/>
            </p:cNvSpPr>
            <p:nvPr/>
          </p:nvSpPr>
          <p:spPr bwMode="auto">
            <a:xfrm>
              <a:off x="6120969" y="4505192"/>
              <a:ext cx="78548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it-IT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5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73" name="Rectangle 74"/>
            <p:cNvSpPr>
              <a:spLocks noChangeArrowheads="1"/>
            </p:cNvSpPr>
            <p:nvPr/>
          </p:nvSpPr>
          <p:spPr bwMode="auto">
            <a:xfrm>
              <a:off x="6910136" y="4505192"/>
              <a:ext cx="78548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it-IT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6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74" name="Rectangle 74"/>
            <p:cNvSpPr>
              <a:spLocks noChangeArrowheads="1"/>
            </p:cNvSpPr>
            <p:nvPr/>
          </p:nvSpPr>
          <p:spPr bwMode="auto">
            <a:xfrm>
              <a:off x="7713980" y="4505192"/>
              <a:ext cx="78548" cy="1608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5000"/>
                </a:lnSpc>
                <a:buFont typeface="Arial" pitchFamily="34" charset="0"/>
                <a:buNone/>
              </a:pPr>
              <a:r>
                <a:rPr lang="it-IT" sz="11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7</a:t>
              </a:r>
              <a:endParaRPr lang="it-IT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119943" y="3108386"/>
              <a:ext cx="5680493" cy="1176787"/>
              <a:chOff x="2119943" y="3108386"/>
              <a:chExt cx="5680493" cy="1176787"/>
            </a:xfrm>
          </p:grpSpPr>
          <p:sp>
            <p:nvSpPr>
              <p:cNvPr id="180" name="Figura a mano libera 82"/>
              <p:cNvSpPr/>
              <p:nvPr/>
            </p:nvSpPr>
            <p:spPr>
              <a:xfrm>
                <a:off x="2159056" y="3160848"/>
                <a:ext cx="5621954" cy="1086812"/>
              </a:xfrm>
              <a:custGeom>
                <a:avLst/>
                <a:gdLst>
                  <a:gd name="connsiteX0" fmla="*/ 0 w 4486275"/>
                  <a:gd name="connsiteY0" fmla="*/ 0 h 1266825"/>
                  <a:gd name="connsiteX1" fmla="*/ 628650 w 4486275"/>
                  <a:gd name="connsiteY1" fmla="*/ 123825 h 1266825"/>
                  <a:gd name="connsiteX2" fmla="*/ 1276350 w 4486275"/>
                  <a:gd name="connsiteY2" fmla="*/ 1014413 h 1266825"/>
                  <a:gd name="connsiteX3" fmla="*/ 1914525 w 4486275"/>
                  <a:gd name="connsiteY3" fmla="*/ 1038225 h 1266825"/>
                  <a:gd name="connsiteX4" fmla="*/ 2557463 w 4486275"/>
                  <a:gd name="connsiteY4" fmla="*/ 1047750 h 1266825"/>
                  <a:gd name="connsiteX5" fmla="*/ 3205163 w 4486275"/>
                  <a:gd name="connsiteY5" fmla="*/ 1052513 h 1266825"/>
                  <a:gd name="connsiteX6" fmla="*/ 3843338 w 4486275"/>
                  <a:gd name="connsiteY6" fmla="*/ 1071563 h 1266825"/>
                  <a:gd name="connsiteX7" fmla="*/ 4486275 w 4486275"/>
                  <a:gd name="connsiteY7" fmla="*/ 1266825 h 1266825"/>
                  <a:gd name="connsiteX0" fmla="*/ 0 w 4507022"/>
                  <a:gd name="connsiteY0" fmla="*/ 0 h 1156591"/>
                  <a:gd name="connsiteX1" fmla="*/ 628650 w 4507022"/>
                  <a:gd name="connsiteY1" fmla="*/ 123825 h 1156591"/>
                  <a:gd name="connsiteX2" fmla="*/ 1276350 w 4507022"/>
                  <a:gd name="connsiteY2" fmla="*/ 1014413 h 1156591"/>
                  <a:gd name="connsiteX3" fmla="*/ 1914525 w 4507022"/>
                  <a:gd name="connsiteY3" fmla="*/ 1038225 h 1156591"/>
                  <a:gd name="connsiteX4" fmla="*/ 2557463 w 4507022"/>
                  <a:gd name="connsiteY4" fmla="*/ 1047750 h 1156591"/>
                  <a:gd name="connsiteX5" fmla="*/ 3205163 w 4507022"/>
                  <a:gd name="connsiteY5" fmla="*/ 1052513 h 1156591"/>
                  <a:gd name="connsiteX6" fmla="*/ 3843338 w 4507022"/>
                  <a:gd name="connsiteY6" fmla="*/ 1071563 h 1156591"/>
                  <a:gd name="connsiteX7" fmla="*/ 4507022 w 4507022"/>
                  <a:gd name="connsiteY7" fmla="*/ 1156591 h 1156591"/>
                  <a:gd name="connsiteX0" fmla="*/ 0 w 4507022"/>
                  <a:gd name="connsiteY0" fmla="*/ 0 h 1158032"/>
                  <a:gd name="connsiteX1" fmla="*/ 628650 w 4507022"/>
                  <a:gd name="connsiteY1" fmla="*/ 123825 h 1158032"/>
                  <a:gd name="connsiteX2" fmla="*/ 1276350 w 4507022"/>
                  <a:gd name="connsiteY2" fmla="*/ 1014413 h 1158032"/>
                  <a:gd name="connsiteX3" fmla="*/ 1914525 w 4507022"/>
                  <a:gd name="connsiteY3" fmla="*/ 1038225 h 1158032"/>
                  <a:gd name="connsiteX4" fmla="*/ 2557463 w 4507022"/>
                  <a:gd name="connsiteY4" fmla="*/ 1047750 h 1158032"/>
                  <a:gd name="connsiteX5" fmla="*/ 3205163 w 4507022"/>
                  <a:gd name="connsiteY5" fmla="*/ 1052513 h 1158032"/>
                  <a:gd name="connsiteX6" fmla="*/ 3843338 w 4507022"/>
                  <a:gd name="connsiteY6" fmla="*/ 1071563 h 1158032"/>
                  <a:gd name="connsiteX7" fmla="*/ 4507022 w 4507022"/>
                  <a:gd name="connsiteY7" fmla="*/ 1156591 h 1158032"/>
                  <a:gd name="connsiteX0" fmla="*/ 0 w 4507022"/>
                  <a:gd name="connsiteY0" fmla="*/ 0 h 1157503"/>
                  <a:gd name="connsiteX1" fmla="*/ 628650 w 4507022"/>
                  <a:gd name="connsiteY1" fmla="*/ 123825 h 1157503"/>
                  <a:gd name="connsiteX2" fmla="*/ 1276350 w 4507022"/>
                  <a:gd name="connsiteY2" fmla="*/ 1014413 h 1157503"/>
                  <a:gd name="connsiteX3" fmla="*/ 1914525 w 4507022"/>
                  <a:gd name="connsiteY3" fmla="*/ 1038225 h 1157503"/>
                  <a:gd name="connsiteX4" fmla="*/ 2557463 w 4507022"/>
                  <a:gd name="connsiteY4" fmla="*/ 1047750 h 1157503"/>
                  <a:gd name="connsiteX5" fmla="*/ 3205163 w 4507022"/>
                  <a:gd name="connsiteY5" fmla="*/ 1052513 h 1157503"/>
                  <a:gd name="connsiteX6" fmla="*/ 3843338 w 4507022"/>
                  <a:gd name="connsiteY6" fmla="*/ 1071563 h 1157503"/>
                  <a:gd name="connsiteX7" fmla="*/ 4507022 w 4507022"/>
                  <a:gd name="connsiteY7" fmla="*/ 1156591 h 1157503"/>
                  <a:gd name="connsiteX0" fmla="*/ 0 w 4507022"/>
                  <a:gd name="connsiteY0" fmla="*/ 0 h 1157333"/>
                  <a:gd name="connsiteX1" fmla="*/ 628650 w 4507022"/>
                  <a:gd name="connsiteY1" fmla="*/ 123825 h 1157333"/>
                  <a:gd name="connsiteX2" fmla="*/ 1276350 w 4507022"/>
                  <a:gd name="connsiteY2" fmla="*/ 1014413 h 1157333"/>
                  <a:gd name="connsiteX3" fmla="*/ 1914525 w 4507022"/>
                  <a:gd name="connsiteY3" fmla="*/ 1038225 h 1157333"/>
                  <a:gd name="connsiteX4" fmla="*/ 2557463 w 4507022"/>
                  <a:gd name="connsiteY4" fmla="*/ 1047750 h 1157333"/>
                  <a:gd name="connsiteX5" fmla="*/ 3205163 w 4507022"/>
                  <a:gd name="connsiteY5" fmla="*/ 1052513 h 1157333"/>
                  <a:gd name="connsiteX6" fmla="*/ 3843338 w 4507022"/>
                  <a:gd name="connsiteY6" fmla="*/ 1071563 h 1157333"/>
                  <a:gd name="connsiteX7" fmla="*/ 4507022 w 4507022"/>
                  <a:gd name="connsiteY7" fmla="*/ 1156591 h 11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07022" h="1157333">
                    <a:moveTo>
                      <a:pt x="0" y="0"/>
                    </a:moveTo>
                    <a:lnTo>
                      <a:pt x="628650" y="123825"/>
                    </a:lnTo>
                    <a:lnTo>
                      <a:pt x="1276350" y="1014413"/>
                    </a:lnTo>
                    <a:lnTo>
                      <a:pt x="1914525" y="1038225"/>
                    </a:lnTo>
                    <a:lnTo>
                      <a:pt x="2557463" y="1047750"/>
                    </a:lnTo>
                    <a:lnTo>
                      <a:pt x="3205163" y="1052513"/>
                    </a:lnTo>
                    <a:lnTo>
                      <a:pt x="3843338" y="1071563"/>
                    </a:lnTo>
                    <a:cubicBezTo>
                      <a:pt x="4092229" y="1099905"/>
                      <a:pt x="4507096" y="1164994"/>
                      <a:pt x="4507022" y="1156591"/>
                    </a:cubicBezTo>
                  </a:path>
                </a:pathLst>
              </a:custGeom>
              <a:ln w="28575">
                <a:solidFill>
                  <a:srgbClr val="703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Rettangolo 274"/>
              <p:cNvSpPr/>
              <p:nvPr/>
            </p:nvSpPr>
            <p:spPr>
              <a:xfrm>
                <a:off x="4511616" y="4097549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77" name="Rettangolo 276"/>
              <p:cNvSpPr/>
              <p:nvPr/>
            </p:nvSpPr>
            <p:spPr>
              <a:xfrm>
                <a:off x="5311716" y="4110488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79" name="Rettangolo 278"/>
              <p:cNvSpPr/>
              <p:nvPr/>
            </p:nvSpPr>
            <p:spPr>
              <a:xfrm>
                <a:off x="3707203" y="4071669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Rettangolo 280"/>
              <p:cNvSpPr/>
              <p:nvPr/>
            </p:nvSpPr>
            <p:spPr>
              <a:xfrm>
                <a:off x="2907822" y="3234907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3" name="Rettangolo 282"/>
              <p:cNvSpPr/>
              <p:nvPr/>
            </p:nvSpPr>
            <p:spPr>
              <a:xfrm>
                <a:off x="2119943" y="3108386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Rettangolo 284"/>
              <p:cNvSpPr/>
              <p:nvPr/>
            </p:nvSpPr>
            <p:spPr>
              <a:xfrm>
                <a:off x="6120442" y="4110488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Rettangolo 286"/>
              <p:cNvSpPr/>
              <p:nvPr/>
            </p:nvSpPr>
            <p:spPr>
              <a:xfrm>
                <a:off x="6909759" y="4132054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9" name="Rettangolo 288"/>
              <p:cNvSpPr/>
              <p:nvPr/>
            </p:nvSpPr>
            <p:spPr>
              <a:xfrm>
                <a:off x="7718485" y="4203222"/>
                <a:ext cx="81951" cy="81951"/>
              </a:xfrm>
              <a:prstGeom prst="rect">
                <a:avLst/>
              </a:prstGeom>
              <a:solidFill>
                <a:srgbClr val="703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2117784" y="2973239"/>
              <a:ext cx="5680494" cy="383873"/>
              <a:chOff x="2117784" y="2973239"/>
              <a:chExt cx="5680494" cy="383873"/>
            </a:xfrm>
          </p:grpSpPr>
          <p:sp>
            <p:nvSpPr>
              <p:cNvPr id="192" name="CasellaDiTesto 13"/>
              <p:cNvSpPr txBox="1">
                <a:spLocks noChangeArrowheads="1"/>
              </p:cNvSpPr>
              <p:nvPr/>
            </p:nvSpPr>
            <p:spPr bwMode="auto">
              <a:xfrm>
                <a:off x="7072908" y="3012347"/>
                <a:ext cx="607539" cy="1608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>
                <a:defPPr>
                  <a:defRPr lang="de-DE"/>
                </a:defPPr>
                <a:lvl1pPr algn="ctr">
                  <a:lnSpc>
                    <a:spcPct val="95000"/>
                  </a:lnSpc>
                  <a:buFont typeface="Arial" pitchFamily="34" charset="0"/>
                  <a:buNone/>
                  <a:defRPr sz="11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defRPr>
                </a:lvl1pPr>
              </a:lstStyle>
              <a:p>
                <a:r>
                  <a:rPr lang="ru-RU" altLang="en-US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П</a:t>
                </a:r>
                <a:r>
                  <a:rPr lang="ru-RU" altLang="en-US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лацебо</a:t>
                </a:r>
                <a:endParaRPr lang="en-GB" altLang="en-US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  <p:sp>
            <p:nvSpPr>
              <p:cNvPr id="193" name="Figura a mano libera 83"/>
              <p:cNvSpPr/>
              <p:nvPr/>
            </p:nvSpPr>
            <p:spPr bwMode="auto">
              <a:xfrm>
                <a:off x="2159055" y="3002557"/>
                <a:ext cx="5601844" cy="313319"/>
              </a:xfrm>
              <a:custGeom>
                <a:avLst/>
                <a:gdLst>
                  <a:gd name="connsiteX0" fmla="*/ 0 w 4595813"/>
                  <a:gd name="connsiteY0" fmla="*/ 0 h 314325"/>
                  <a:gd name="connsiteX1" fmla="*/ 642938 w 4595813"/>
                  <a:gd name="connsiteY1" fmla="*/ 285750 h 314325"/>
                  <a:gd name="connsiteX2" fmla="*/ 1295400 w 4595813"/>
                  <a:gd name="connsiteY2" fmla="*/ 142875 h 314325"/>
                  <a:gd name="connsiteX3" fmla="*/ 1928813 w 4595813"/>
                  <a:gd name="connsiteY3" fmla="*/ 114300 h 314325"/>
                  <a:gd name="connsiteX4" fmla="*/ 2571750 w 4595813"/>
                  <a:gd name="connsiteY4" fmla="*/ 242888 h 314325"/>
                  <a:gd name="connsiteX5" fmla="*/ 3214688 w 4595813"/>
                  <a:gd name="connsiteY5" fmla="*/ 252413 h 314325"/>
                  <a:gd name="connsiteX6" fmla="*/ 3848100 w 4595813"/>
                  <a:gd name="connsiteY6" fmla="*/ 252413 h 314325"/>
                  <a:gd name="connsiteX7" fmla="*/ 4491038 w 4595813"/>
                  <a:gd name="connsiteY7" fmla="*/ 314325 h 314325"/>
                  <a:gd name="connsiteX8" fmla="*/ 4595813 w 4595813"/>
                  <a:gd name="connsiteY8" fmla="*/ 238125 h 314325"/>
                  <a:gd name="connsiteX0" fmla="*/ 0 w 4600575"/>
                  <a:gd name="connsiteY0" fmla="*/ 0 h 314325"/>
                  <a:gd name="connsiteX1" fmla="*/ 642938 w 4600575"/>
                  <a:gd name="connsiteY1" fmla="*/ 285750 h 314325"/>
                  <a:gd name="connsiteX2" fmla="*/ 1295400 w 4600575"/>
                  <a:gd name="connsiteY2" fmla="*/ 142875 h 314325"/>
                  <a:gd name="connsiteX3" fmla="*/ 1928813 w 4600575"/>
                  <a:gd name="connsiteY3" fmla="*/ 114300 h 314325"/>
                  <a:gd name="connsiteX4" fmla="*/ 2571750 w 4600575"/>
                  <a:gd name="connsiteY4" fmla="*/ 242888 h 314325"/>
                  <a:gd name="connsiteX5" fmla="*/ 3214688 w 4600575"/>
                  <a:gd name="connsiteY5" fmla="*/ 252413 h 314325"/>
                  <a:gd name="connsiteX6" fmla="*/ 3848100 w 4600575"/>
                  <a:gd name="connsiteY6" fmla="*/ 252413 h 314325"/>
                  <a:gd name="connsiteX7" fmla="*/ 4491038 w 4600575"/>
                  <a:gd name="connsiteY7" fmla="*/ 314325 h 314325"/>
                  <a:gd name="connsiteX8" fmla="*/ 4600575 w 4600575"/>
                  <a:gd name="connsiteY8" fmla="*/ 257175 h 314325"/>
                  <a:gd name="connsiteX0" fmla="*/ 0 w 4491038"/>
                  <a:gd name="connsiteY0" fmla="*/ 0 h 314325"/>
                  <a:gd name="connsiteX1" fmla="*/ 642938 w 4491038"/>
                  <a:gd name="connsiteY1" fmla="*/ 285750 h 314325"/>
                  <a:gd name="connsiteX2" fmla="*/ 1295400 w 4491038"/>
                  <a:gd name="connsiteY2" fmla="*/ 142875 h 314325"/>
                  <a:gd name="connsiteX3" fmla="*/ 1928813 w 4491038"/>
                  <a:gd name="connsiteY3" fmla="*/ 114300 h 314325"/>
                  <a:gd name="connsiteX4" fmla="*/ 2571750 w 4491038"/>
                  <a:gd name="connsiteY4" fmla="*/ 242888 h 314325"/>
                  <a:gd name="connsiteX5" fmla="*/ 3214688 w 4491038"/>
                  <a:gd name="connsiteY5" fmla="*/ 252413 h 314325"/>
                  <a:gd name="connsiteX6" fmla="*/ 3848100 w 4491038"/>
                  <a:gd name="connsiteY6" fmla="*/ 252413 h 314325"/>
                  <a:gd name="connsiteX7" fmla="*/ 4491038 w 4491038"/>
                  <a:gd name="connsiteY7" fmla="*/ 314325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1038" h="314325">
                    <a:moveTo>
                      <a:pt x="0" y="0"/>
                    </a:moveTo>
                    <a:lnTo>
                      <a:pt x="642938" y="285750"/>
                    </a:lnTo>
                    <a:lnTo>
                      <a:pt x="1295400" y="142875"/>
                    </a:lnTo>
                    <a:lnTo>
                      <a:pt x="1928813" y="114300"/>
                    </a:lnTo>
                    <a:lnTo>
                      <a:pt x="2571750" y="242888"/>
                    </a:lnTo>
                    <a:lnTo>
                      <a:pt x="3214688" y="252413"/>
                    </a:lnTo>
                    <a:lnTo>
                      <a:pt x="3848100" y="252413"/>
                    </a:lnTo>
                    <a:lnTo>
                      <a:pt x="4491038" y="314325"/>
                    </a:ln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Rettangolo 289"/>
              <p:cNvSpPr/>
              <p:nvPr/>
            </p:nvSpPr>
            <p:spPr>
              <a:xfrm>
                <a:off x="3707203" y="3106949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Rettangolo 291"/>
              <p:cNvSpPr/>
              <p:nvPr/>
            </p:nvSpPr>
            <p:spPr>
              <a:xfrm>
                <a:off x="4511614" y="3081069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4" name="Rettangolo 293"/>
              <p:cNvSpPr/>
              <p:nvPr/>
            </p:nvSpPr>
            <p:spPr>
              <a:xfrm>
                <a:off x="2907101" y="3236345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6" name="Rettangolo 295"/>
              <p:cNvSpPr/>
              <p:nvPr/>
            </p:nvSpPr>
            <p:spPr>
              <a:xfrm>
                <a:off x="2117784" y="2973239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Rettangolo 297"/>
              <p:cNvSpPr/>
              <p:nvPr/>
            </p:nvSpPr>
            <p:spPr>
              <a:xfrm>
                <a:off x="5313870" y="3210463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0" name="Rettangolo 299"/>
              <p:cNvSpPr/>
              <p:nvPr/>
            </p:nvSpPr>
            <p:spPr>
              <a:xfrm>
                <a:off x="6120440" y="3219089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2" name="Rettangolo 301"/>
              <p:cNvSpPr/>
              <p:nvPr/>
            </p:nvSpPr>
            <p:spPr>
              <a:xfrm>
                <a:off x="6909757" y="3210463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4" name="Rettangolo 303"/>
              <p:cNvSpPr/>
              <p:nvPr/>
            </p:nvSpPr>
            <p:spPr>
              <a:xfrm>
                <a:off x="7716327" y="3275161"/>
                <a:ext cx="81951" cy="8195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 flipV="1">
            <a:off x="1390864" y="3330990"/>
            <a:ext cx="5646268" cy="3077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Up-Down Arrow 7"/>
          <p:cNvSpPr/>
          <p:nvPr/>
        </p:nvSpPr>
        <p:spPr>
          <a:xfrm>
            <a:off x="1472815" y="3361769"/>
            <a:ext cx="285633" cy="708312"/>
          </a:xfrm>
          <a:prstGeom prst="upDownArrow">
            <a:avLst/>
          </a:prstGeom>
          <a:solidFill>
            <a:srgbClr val="30801A"/>
          </a:solidFill>
          <a:ln>
            <a:solidFill>
              <a:srgbClr val="308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Up-Down Arrow 63"/>
          <p:cNvSpPr/>
          <p:nvPr/>
        </p:nvSpPr>
        <p:spPr>
          <a:xfrm>
            <a:off x="1472815" y="2285655"/>
            <a:ext cx="285633" cy="1057569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62041" y="3449700"/>
            <a:ext cx="827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200" dirty="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rPr>
              <a:t>p&lt;0.0001</a:t>
            </a:r>
            <a:endParaRPr lang="en-US" sz="12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1" name="Segnaposto contenuto 5"/>
          <p:cNvSpPr txBox="1">
            <a:spLocks/>
          </p:cNvSpPr>
          <p:nvPr/>
        </p:nvSpPr>
        <p:spPr bwMode="auto">
          <a:xfrm>
            <a:off x="467544" y="1485216"/>
            <a:ext cx="8496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1pPr>
            <a:lvl2pPr marL="9525" indent="-9525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>
              <a:spcBef>
                <a:spcPts val="1200"/>
              </a:spcBef>
              <a:buFont typeface="Arial" pitchFamily="34" charset="0"/>
              <a:buNone/>
            </a:pPr>
            <a:r>
              <a:rPr lang="ru-RU" altLang="en-US" sz="1800" b="1" dirty="0" smtClean="0">
                <a:solidFill>
                  <a:srgbClr val="575756"/>
                </a:solidFill>
              </a:rPr>
              <a:t>Средняя менструальная кровопотеря за цикл лечения среди всех пациенток</a:t>
            </a:r>
            <a:r>
              <a:rPr lang="en-GB" altLang="en-US" sz="1800" b="1" baseline="30000" dirty="0" smtClean="0">
                <a:solidFill>
                  <a:srgbClr val="575756"/>
                </a:solidFill>
              </a:rPr>
              <a:t>1</a:t>
            </a:r>
            <a:r>
              <a:rPr lang="en-GB" altLang="en-US" sz="1800" b="1" dirty="0" smtClean="0">
                <a:solidFill>
                  <a:srgbClr val="575756"/>
                </a:solidFill>
              </a:rPr>
              <a:t> </a:t>
            </a:r>
            <a:endParaRPr lang="en-GB" altLang="en-US" sz="1800" b="1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9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ttangolo 217"/>
          <p:cNvSpPr/>
          <p:nvPr/>
        </p:nvSpPr>
        <p:spPr>
          <a:xfrm rot="10800000">
            <a:off x="973426" y="2398912"/>
            <a:ext cx="2574167" cy="19639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it-IT" altLang="en-US" sz="800" smtClean="0">
              <a:solidFill>
                <a:srgbClr val="000000">
                  <a:lumMod val="65000"/>
                  <a:lumOff val="35000"/>
                </a:srgbClr>
              </a:solidFill>
              <a:latin typeface="Calibri" pitchFamily="34" charset="0"/>
            </a:endParaRPr>
          </a:p>
        </p:txBody>
      </p:sp>
      <p:sp>
        <p:nvSpPr>
          <p:cNvPr id="219" name="Rettangolo 218"/>
          <p:cNvSpPr/>
          <p:nvPr/>
        </p:nvSpPr>
        <p:spPr>
          <a:xfrm rot="10800000">
            <a:off x="5875435" y="2614936"/>
            <a:ext cx="2574167" cy="19639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it-IT" altLang="en-US" sz="800" smtClean="0">
              <a:solidFill>
                <a:srgbClr val="000000">
                  <a:lumMod val="65000"/>
                  <a:lumOff val="35000"/>
                </a:srgbClr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4704"/>
            <a:ext cx="8820150" cy="576064"/>
          </a:xfrm>
        </p:spPr>
        <p:txBody>
          <a:bodyPr/>
          <a:lstStyle/>
          <a:p>
            <a:pPr algn="ctr"/>
            <a:r>
              <a:rPr lang="ru-RU" sz="2400" dirty="0" smtClean="0"/>
              <a:t>Действие </a:t>
            </a:r>
            <a:r>
              <a:rPr lang="ru-RU" sz="2400" dirty="0"/>
              <a:t>Э2В/ДНГ выражается в более легком запланированном кровотечении </a:t>
            </a:r>
            <a:r>
              <a:rPr lang="ru-RU" sz="2400" dirty="0" smtClean="0"/>
              <a:t>отмены</a:t>
            </a:r>
            <a:r>
              <a:rPr lang="en-GB" sz="2400" dirty="0" smtClean="0"/>
              <a:t> </a:t>
            </a:r>
            <a:r>
              <a:rPr lang="en-GB" sz="2400" dirty="0"/>
              <a:t>– </a:t>
            </a:r>
            <a:r>
              <a:rPr lang="ru-RU" sz="2400" dirty="0" smtClean="0"/>
              <a:t>даже среди женщин, страдающих от АМК</a:t>
            </a:r>
            <a:endParaRPr lang="en-GB" sz="2400" dirty="0"/>
          </a:p>
        </p:txBody>
      </p:sp>
      <p:sp>
        <p:nvSpPr>
          <p:cNvPr id="45073" name="Segnaposto piè di pagina 11"/>
          <p:cNvSpPr txBox="1">
            <a:spLocks/>
          </p:cNvSpPr>
          <p:nvPr/>
        </p:nvSpPr>
        <p:spPr bwMode="auto">
          <a:xfrm>
            <a:off x="323850" y="6537786"/>
            <a:ext cx="6713538" cy="13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>
              <a:lnSpc>
                <a:spcPct val="95000"/>
              </a:lnSpc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1. Fraser IS, et al. </a:t>
            </a:r>
            <a:r>
              <a:rPr lang="en-US" altLang="en-US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Eur</a:t>
            </a: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 J </a:t>
            </a:r>
            <a:r>
              <a:rPr lang="en-US" altLang="en-US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Contracept</a:t>
            </a: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 </a:t>
            </a:r>
            <a:r>
              <a:rPr lang="en-US" altLang="en-US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Reprod</a:t>
            </a: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 Health Care. 2011;16:258</a:t>
            </a:r>
            <a:r>
              <a:rPr lang="en-US" alt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-269</a:t>
            </a:r>
            <a:r>
              <a:rPr lang="en-US" alt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.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540196" y="4754585"/>
            <a:ext cx="8496300" cy="61863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indent="0" eaLnBrk="0" hangingPunct="0">
              <a:lnSpc>
                <a:spcPct val="95000"/>
              </a:lnSpc>
              <a:spcBef>
                <a:spcPts val="2400"/>
              </a:spcBef>
              <a:buFont typeface="Arial" charset="0"/>
              <a:buNone/>
              <a:defRPr sz="2000" b="1">
                <a:solidFill>
                  <a:srgbClr val="676767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247650" lvl="1" indent="-217488" eaLnBrk="0" hangingPunct="0">
              <a:lnSpc>
                <a:spcPct val="95000"/>
              </a:lnSpc>
              <a:spcBef>
                <a:spcPts val="600"/>
              </a:spcBef>
              <a:buClrTx/>
              <a:buFont typeface="Wingdings 2" panose="05020102010507070707" pitchFamily="18" charset="2"/>
              <a:buChar char=""/>
              <a:defRPr sz="16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549275" indent="-228600" eaLnBrk="0" hangingPunct="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773113" indent="-190500" eaLnBrk="0" hangingPunct="0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4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965200" indent="-171450" eaLnBrk="0" hangingPunct="0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1200">
                <a:solidFill>
                  <a:srgbClr val="676767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lvl="1"/>
            <a:r>
              <a:rPr lang="ru-RU" sz="1400" dirty="0" smtClean="0"/>
              <a:t>Э2В/ДНГ уменьшает кровопотерю на 88% после 6 месяцев лечения</a:t>
            </a:r>
            <a:r>
              <a:rPr lang="en-GB" sz="1400" baseline="30000" dirty="0" smtClean="0"/>
              <a:t>1</a:t>
            </a:r>
            <a:endParaRPr lang="en-GB" sz="1400" baseline="30000" dirty="0"/>
          </a:p>
          <a:p>
            <a:pPr lvl="1"/>
            <a:r>
              <a:rPr lang="ru-RU" sz="1400" dirty="0" smtClean="0"/>
              <a:t>Включая и пациенток с избыточной менструальной кровопотерей</a:t>
            </a:r>
            <a:endParaRPr lang="en-GB" sz="1400" dirty="0"/>
          </a:p>
        </p:txBody>
      </p:sp>
      <p:grpSp>
        <p:nvGrpSpPr>
          <p:cNvPr id="71" name="Gruppo 98"/>
          <p:cNvGrpSpPr>
            <a:grpSpLocks/>
          </p:cNvGrpSpPr>
          <p:nvPr/>
        </p:nvGrpSpPr>
        <p:grpSpPr bwMode="auto">
          <a:xfrm>
            <a:off x="3707904" y="2607803"/>
            <a:ext cx="1352550" cy="450849"/>
            <a:chOff x="4246541" y="2722702"/>
            <a:chExt cx="1353970" cy="451183"/>
          </a:xfrm>
        </p:grpSpPr>
        <p:sp>
          <p:nvSpPr>
            <p:cNvPr id="72" name="Text Box 6"/>
            <p:cNvSpPr txBox="1">
              <a:spLocks noChangeArrowheads="1"/>
            </p:cNvSpPr>
            <p:nvPr/>
          </p:nvSpPr>
          <p:spPr bwMode="auto">
            <a:xfrm>
              <a:off x="4246541" y="2743354"/>
              <a:ext cx="144614" cy="142981"/>
            </a:xfrm>
            <a:prstGeom prst="rect">
              <a:avLst/>
            </a:prstGeom>
            <a:solidFill>
              <a:srgbClr val="672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endParaRPr lang="en-US" altLang="en-US" sz="120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74" name="Text Box 10"/>
            <p:cNvSpPr txBox="1">
              <a:spLocks noChangeArrowheads="1"/>
            </p:cNvSpPr>
            <p:nvPr/>
          </p:nvSpPr>
          <p:spPr bwMode="auto">
            <a:xfrm>
              <a:off x="4457900" y="2722702"/>
              <a:ext cx="1015478" cy="184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ru-RU" altLang="en-US" sz="1200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Э2В/ДНГ</a:t>
              </a:r>
              <a:endParaRPr lang="en-US" altLang="en-US" sz="12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4246541" y="3009496"/>
              <a:ext cx="144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algn="ctr" eaLnBrk="0" hangingPunct="0">
                <a:defRPr sz="1400">
                  <a:solidFill>
                    <a:srgbClr val="575756"/>
                  </a:solidFill>
                  <a:latin typeface="Calibri" pitchFamily="34" charset="0"/>
                  <a:ea typeface="+mn-ea"/>
                </a:defRPr>
              </a:lvl1pPr>
              <a:lvl2pPr marL="742950" indent="-285750" eaLnBrk="0" hangingPunct="0">
                <a:defRPr>
                  <a:latin typeface="Arial" pitchFamily="34" charset="0"/>
                  <a:ea typeface="+mn-ea"/>
                </a:defRPr>
              </a:lvl2pPr>
              <a:lvl3pPr marL="1143000" indent="-228600" eaLnBrk="0" hangingPunct="0">
                <a:defRPr>
                  <a:latin typeface="Arial" pitchFamily="34" charset="0"/>
                  <a:ea typeface="+mn-ea"/>
                </a:defRPr>
              </a:lvl3pPr>
              <a:lvl4pPr marL="1600200" indent="-228600" eaLnBrk="0" hangingPunct="0">
                <a:defRPr>
                  <a:latin typeface="Arial" pitchFamily="34" charset="0"/>
                  <a:ea typeface="+mn-ea"/>
                </a:defRPr>
              </a:lvl4pPr>
              <a:lvl5pPr marL="2057400" indent="-228600" eaLnBrk="0" hangingPunct="0">
                <a:defRPr>
                  <a:latin typeface="Arial" pitchFamily="34" charset="0"/>
                  <a:ea typeface="+mn-e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+mn-e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+mn-e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+mn-e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+mn-ea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4457900" y="2989599"/>
              <a:ext cx="1142611" cy="18428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1200" kern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cs typeface="Arial" pitchFamily="34" charset="0"/>
                </a:rPr>
                <a:t>Плацебо</a:t>
              </a:r>
              <a:endPara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cs typeface="Arial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80115" y="2297389"/>
            <a:ext cx="3163884" cy="2163023"/>
            <a:chOff x="380115" y="2270669"/>
            <a:chExt cx="3163884" cy="2163023"/>
          </a:xfrm>
        </p:grpSpPr>
        <p:grpSp>
          <p:nvGrpSpPr>
            <p:cNvPr id="4" name="Gruppo 3"/>
            <p:cNvGrpSpPr/>
            <p:nvPr/>
          </p:nvGrpSpPr>
          <p:grpSpPr>
            <a:xfrm>
              <a:off x="1589802" y="2374710"/>
              <a:ext cx="1323944" cy="1702712"/>
              <a:chOff x="1563634" y="2374710"/>
              <a:chExt cx="1323944" cy="1702712"/>
            </a:xfrm>
          </p:grpSpPr>
          <p:sp>
            <p:nvSpPr>
              <p:cNvPr id="78" name="Rechteck 97"/>
              <p:cNvSpPr/>
              <p:nvPr/>
            </p:nvSpPr>
            <p:spPr>
              <a:xfrm>
                <a:off x="1563634" y="2374710"/>
                <a:ext cx="499904" cy="1702712"/>
              </a:xfrm>
              <a:prstGeom prst="rect">
                <a:avLst/>
              </a:prstGeom>
              <a:solidFill>
                <a:srgbClr val="6727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cs typeface="Arial" pitchFamily="34" charset="0"/>
                </a:endParaRPr>
              </a:p>
            </p:txBody>
          </p:sp>
          <p:sp>
            <p:nvSpPr>
              <p:cNvPr id="80" name="Rechteck 99"/>
              <p:cNvSpPr>
                <a:spLocks noChangeArrowheads="1"/>
              </p:cNvSpPr>
              <p:nvPr/>
            </p:nvSpPr>
            <p:spPr bwMode="auto">
              <a:xfrm>
                <a:off x="2389885" y="2374710"/>
                <a:ext cx="497693" cy="50076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/>
                <a:endParaRPr lang="en-US" altLang="en-US" sz="1400">
                  <a:solidFill>
                    <a:srgbClr val="575756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86" name="Gerade Verbindung 57"/>
            <p:cNvCxnSpPr/>
            <p:nvPr/>
          </p:nvCxnSpPr>
          <p:spPr bwMode="auto">
            <a:xfrm>
              <a:off x="959549" y="2374710"/>
              <a:ext cx="0" cy="195103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 Box 47"/>
            <p:cNvSpPr txBox="1">
              <a:spLocks noChangeArrowheads="1"/>
            </p:cNvSpPr>
            <p:nvPr/>
          </p:nvSpPr>
          <p:spPr bwMode="auto">
            <a:xfrm>
              <a:off x="660158" y="3846798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-80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88" name="Text Box 47"/>
            <p:cNvSpPr txBox="1">
              <a:spLocks noChangeArrowheads="1"/>
            </p:cNvSpPr>
            <p:nvPr/>
          </p:nvSpPr>
          <p:spPr bwMode="auto">
            <a:xfrm>
              <a:off x="589627" y="4235608"/>
              <a:ext cx="343269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-100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89" name="Text Box 47"/>
            <p:cNvSpPr txBox="1">
              <a:spLocks noChangeArrowheads="1"/>
            </p:cNvSpPr>
            <p:nvPr/>
          </p:nvSpPr>
          <p:spPr bwMode="auto">
            <a:xfrm>
              <a:off x="660158" y="3457986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-60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91" name="Text Box 47"/>
            <p:cNvSpPr txBox="1">
              <a:spLocks noChangeArrowheads="1"/>
            </p:cNvSpPr>
            <p:nvPr/>
          </p:nvSpPr>
          <p:spPr bwMode="auto">
            <a:xfrm>
              <a:off x="773972" y="2291550"/>
              <a:ext cx="158923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cxnSp>
          <p:nvCxnSpPr>
            <p:cNvPr id="92" name="Gerade Verbindung 85"/>
            <p:cNvCxnSpPr/>
            <p:nvPr/>
          </p:nvCxnSpPr>
          <p:spPr bwMode="auto">
            <a:xfrm>
              <a:off x="959549" y="2374710"/>
              <a:ext cx="258445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230"/>
            <p:cNvSpPr>
              <a:spLocks noChangeArrowheads="1"/>
            </p:cNvSpPr>
            <p:nvPr/>
          </p:nvSpPr>
          <p:spPr bwMode="auto">
            <a:xfrm>
              <a:off x="1729147" y="4119451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-88</a:t>
              </a:r>
              <a:endParaRPr lang="en-US" alt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95" name="Rectangle 230"/>
            <p:cNvSpPr>
              <a:spLocks noChangeArrowheads="1"/>
            </p:cNvSpPr>
            <p:nvPr/>
          </p:nvSpPr>
          <p:spPr bwMode="auto">
            <a:xfrm>
              <a:off x="2554292" y="2917646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-24</a:t>
              </a:r>
              <a:endParaRPr lang="en-US" alt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97" name="Rectangle 230"/>
            <p:cNvSpPr>
              <a:spLocks noChangeArrowheads="1"/>
            </p:cNvSpPr>
            <p:nvPr/>
          </p:nvSpPr>
          <p:spPr bwMode="auto">
            <a:xfrm rot="16200000">
              <a:off x="-607111" y="3257895"/>
              <a:ext cx="21591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% </a:t>
              </a:r>
              <a:r>
                <a:rPr lang="ru-RU" altLang="en-US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изменения в кровопотере</a:t>
              </a:r>
              <a:endParaRPr lang="en-US" alt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117" name="Text Box 47"/>
            <p:cNvSpPr txBox="1">
              <a:spLocks noChangeArrowheads="1"/>
            </p:cNvSpPr>
            <p:nvPr/>
          </p:nvSpPr>
          <p:spPr bwMode="auto">
            <a:xfrm>
              <a:off x="660158" y="2680362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-20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118" name="Text Box 47"/>
            <p:cNvSpPr txBox="1">
              <a:spLocks noChangeArrowheads="1"/>
            </p:cNvSpPr>
            <p:nvPr/>
          </p:nvSpPr>
          <p:spPr bwMode="auto">
            <a:xfrm>
              <a:off x="660158" y="3069174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-40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98" name="Segnaposto contenuto 5"/>
          <p:cNvSpPr txBox="1">
            <a:spLocks/>
          </p:cNvSpPr>
          <p:nvPr/>
        </p:nvSpPr>
        <p:spPr bwMode="auto">
          <a:xfrm>
            <a:off x="5418584" y="1916832"/>
            <a:ext cx="3295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1pPr>
            <a:lvl2pPr marL="9525" indent="-9525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algn="ctr">
              <a:spcBef>
                <a:spcPts val="1200"/>
              </a:spcBef>
              <a:buFont typeface="Arial" pitchFamily="34" charset="0"/>
              <a:buNone/>
            </a:pPr>
            <a:r>
              <a:rPr lang="ru-RU" altLang="en-US" sz="12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Среди пациенток с избыточным менструальным кровотечением</a:t>
            </a:r>
            <a:endParaRPr lang="en-GB" altLang="en-US" sz="12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9" name="Segnaposto contenuto 5"/>
          <p:cNvSpPr txBox="1">
            <a:spLocks/>
          </p:cNvSpPr>
          <p:nvPr/>
        </p:nvSpPr>
        <p:spPr bwMode="auto">
          <a:xfrm>
            <a:off x="1199261" y="1988840"/>
            <a:ext cx="19653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1pPr>
            <a:lvl2pPr marL="9525" indent="-9525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676767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algn="ctr">
              <a:spcBef>
                <a:spcPts val="1200"/>
              </a:spcBef>
              <a:buFont typeface="Arial" pitchFamily="34" charset="0"/>
              <a:buNone/>
            </a:pPr>
            <a:r>
              <a:rPr lang="ru-RU" altLang="en-US" sz="12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Среди всех пациенток</a:t>
            </a:r>
            <a:endParaRPr lang="it-IT" altLang="en-US" sz="1200" b="1" baseline="30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grpSp>
        <p:nvGrpSpPr>
          <p:cNvPr id="200" name="Gruppo 199"/>
          <p:cNvGrpSpPr/>
          <p:nvPr/>
        </p:nvGrpSpPr>
        <p:grpSpPr>
          <a:xfrm>
            <a:off x="5289000" y="2297389"/>
            <a:ext cx="3163884" cy="2163023"/>
            <a:chOff x="380115" y="2270669"/>
            <a:chExt cx="3163884" cy="2163023"/>
          </a:xfrm>
        </p:grpSpPr>
        <p:grpSp>
          <p:nvGrpSpPr>
            <p:cNvPr id="201" name="Gruppo 200"/>
            <p:cNvGrpSpPr/>
            <p:nvPr/>
          </p:nvGrpSpPr>
          <p:grpSpPr>
            <a:xfrm>
              <a:off x="1589802" y="2374710"/>
              <a:ext cx="1323944" cy="1702712"/>
              <a:chOff x="1563634" y="2374710"/>
              <a:chExt cx="1323944" cy="1702712"/>
            </a:xfrm>
          </p:grpSpPr>
          <p:sp>
            <p:nvSpPr>
              <p:cNvPr id="213" name="Rechteck 97"/>
              <p:cNvSpPr/>
              <p:nvPr/>
            </p:nvSpPr>
            <p:spPr>
              <a:xfrm>
                <a:off x="1563634" y="2374710"/>
                <a:ext cx="499904" cy="1702712"/>
              </a:xfrm>
              <a:prstGeom prst="rect">
                <a:avLst/>
              </a:prstGeom>
              <a:solidFill>
                <a:srgbClr val="6727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z="1200" smtClean="0">
                  <a:solidFill>
                    <a:srgbClr val="000000">
                      <a:lumMod val="65000"/>
                      <a:lumOff val="35000"/>
                    </a:srgbClr>
                  </a:solidFill>
                  <a:cs typeface="Arial" pitchFamily="34" charset="0"/>
                </a:endParaRPr>
              </a:p>
            </p:txBody>
          </p:sp>
          <p:sp>
            <p:nvSpPr>
              <p:cNvPr id="214" name="Rechteck 99"/>
              <p:cNvSpPr>
                <a:spLocks noChangeArrowheads="1"/>
              </p:cNvSpPr>
              <p:nvPr/>
            </p:nvSpPr>
            <p:spPr bwMode="auto">
              <a:xfrm>
                <a:off x="2389885" y="2374710"/>
                <a:ext cx="497693" cy="4720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/>
                <a:endParaRPr lang="en-US" altLang="en-US" sz="1400">
                  <a:solidFill>
                    <a:srgbClr val="575756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202" name="Gerade Verbindung 57"/>
            <p:cNvCxnSpPr/>
            <p:nvPr/>
          </p:nvCxnSpPr>
          <p:spPr bwMode="auto">
            <a:xfrm>
              <a:off x="959549" y="2374710"/>
              <a:ext cx="0" cy="195103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 Box 47"/>
            <p:cNvSpPr txBox="1">
              <a:spLocks noChangeArrowheads="1"/>
            </p:cNvSpPr>
            <p:nvPr/>
          </p:nvSpPr>
          <p:spPr bwMode="auto">
            <a:xfrm>
              <a:off x="660158" y="3846798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-80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4" name="Text Box 47"/>
            <p:cNvSpPr txBox="1">
              <a:spLocks noChangeArrowheads="1"/>
            </p:cNvSpPr>
            <p:nvPr/>
          </p:nvSpPr>
          <p:spPr bwMode="auto">
            <a:xfrm>
              <a:off x="589627" y="4235608"/>
              <a:ext cx="343269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-100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5" name="Text Box 47"/>
            <p:cNvSpPr txBox="1">
              <a:spLocks noChangeArrowheads="1"/>
            </p:cNvSpPr>
            <p:nvPr/>
          </p:nvSpPr>
          <p:spPr bwMode="auto">
            <a:xfrm>
              <a:off x="660158" y="3457986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-60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6" name="Text Box 47"/>
            <p:cNvSpPr txBox="1">
              <a:spLocks noChangeArrowheads="1"/>
            </p:cNvSpPr>
            <p:nvPr/>
          </p:nvSpPr>
          <p:spPr bwMode="auto">
            <a:xfrm>
              <a:off x="773972" y="2291550"/>
              <a:ext cx="158923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cxnSp>
          <p:nvCxnSpPr>
            <p:cNvPr id="207" name="Gerade Verbindung 85"/>
            <p:cNvCxnSpPr/>
            <p:nvPr/>
          </p:nvCxnSpPr>
          <p:spPr bwMode="auto">
            <a:xfrm>
              <a:off x="959549" y="2374710"/>
              <a:ext cx="258445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30"/>
            <p:cNvSpPr>
              <a:spLocks noChangeArrowheads="1"/>
            </p:cNvSpPr>
            <p:nvPr/>
          </p:nvSpPr>
          <p:spPr bwMode="auto">
            <a:xfrm>
              <a:off x="1729147" y="4119451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-88</a:t>
              </a:r>
              <a:endParaRPr lang="en-US" alt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209" name="Rectangle 230"/>
            <p:cNvSpPr>
              <a:spLocks noChangeArrowheads="1"/>
            </p:cNvSpPr>
            <p:nvPr/>
          </p:nvSpPr>
          <p:spPr bwMode="auto">
            <a:xfrm>
              <a:off x="2554292" y="2894642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-23</a:t>
              </a:r>
              <a:endParaRPr lang="en-US" alt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210" name="Rectangle 230"/>
            <p:cNvSpPr>
              <a:spLocks noChangeArrowheads="1"/>
            </p:cNvSpPr>
            <p:nvPr/>
          </p:nvSpPr>
          <p:spPr bwMode="auto">
            <a:xfrm rot="16200000">
              <a:off x="-607111" y="3257895"/>
              <a:ext cx="21591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% </a:t>
              </a:r>
              <a:r>
                <a:rPr lang="ru-RU" altLang="en-US" sz="1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изменения в кровопотере</a:t>
              </a:r>
              <a:endParaRPr lang="en-US" altLang="en-US" sz="1200" b="1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sp>
          <p:nvSpPr>
            <p:cNvPr id="211" name="Text Box 47"/>
            <p:cNvSpPr txBox="1">
              <a:spLocks noChangeArrowheads="1"/>
            </p:cNvSpPr>
            <p:nvPr/>
          </p:nvSpPr>
          <p:spPr bwMode="auto">
            <a:xfrm>
              <a:off x="660158" y="2680362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-20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12" name="Text Box 47"/>
            <p:cNvSpPr txBox="1">
              <a:spLocks noChangeArrowheads="1"/>
            </p:cNvSpPr>
            <p:nvPr/>
          </p:nvSpPr>
          <p:spPr bwMode="auto">
            <a:xfrm>
              <a:off x="660158" y="3069174"/>
              <a:ext cx="272737" cy="1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768" tIns="21884" rIns="43768" bIns="21884" anchor="ctr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676767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a typeface="ＭＳ Ｐゴシック" pitchFamily="34" charset="-128"/>
                </a:rPr>
                <a:t>-40</a:t>
              </a:r>
              <a:endParaRPr lang="en-US" altLang="en-US" sz="10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15" name="Mezza cornice 214"/>
          <p:cNvSpPr/>
          <p:nvPr/>
        </p:nvSpPr>
        <p:spPr>
          <a:xfrm rot="18900000" flipV="1">
            <a:off x="1951217" y="1285366"/>
            <a:ext cx="427862" cy="427862"/>
          </a:xfrm>
          <a:prstGeom prst="halfFrame">
            <a:avLst>
              <a:gd name="adj1" fmla="val 15188"/>
              <a:gd name="adj2" fmla="val 164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17" name="Mezza cornice 216"/>
          <p:cNvSpPr/>
          <p:nvPr/>
        </p:nvSpPr>
        <p:spPr>
          <a:xfrm rot="18900000" flipV="1">
            <a:off x="6862738" y="1281115"/>
            <a:ext cx="407339" cy="407338"/>
          </a:xfrm>
          <a:prstGeom prst="halfFrame">
            <a:avLst>
              <a:gd name="adj1" fmla="val 15188"/>
              <a:gd name="adj2" fmla="val 164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19" grpId="0" animBg="1"/>
      <p:bldP spid="66" grpId="0"/>
      <p:bldP spid="98" grpId="0"/>
      <p:bldP spid="99" grpId="0"/>
      <p:bldP spid="215" grpId="0" animBg="1"/>
      <p:bldP spid="2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642350" cy="949325"/>
          </a:xfrm>
        </p:spPr>
        <p:txBody>
          <a:bodyPr/>
          <a:lstStyle/>
          <a:p>
            <a:pPr eaLnBrk="1" hangingPunct="1"/>
            <a:r>
              <a:rPr lang="ru-RU" sz="2800" smtClean="0"/>
              <a:t>AUB-E: эндометриальная дисфункция –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в чем причина?</a:t>
            </a:r>
          </a:p>
        </p:txBody>
      </p:sp>
      <p:grpSp>
        <p:nvGrpSpPr>
          <p:cNvPr id="58371" name="Gruppieren 18"/>
          <p:cNvGrpSpPr>
            <a:grpSpLocks/>
          </p:cNvGrpSpPr>
          <p:nvPr/>
        </p:nvGrpSpPr>
        <p:grpSpPr bwMode="auto">
          <a:xfrm>
            <a:off x="4992688" y="3187700"/>
            <a:ext cx="2876550" cy="2855913"/>
            <a:chOff x="468311" y="1902349"/>
            <a:chExt cx="8195975" cy="839388"/>
          </a:xfrm>
        </p:grpSpPr>
        <p:sp>
          <p:nvSpPr>
            <p:cNvPr id="5" name="Inhaltsplatzhalter 21"/>
            <p:cNvSpPr txBox="1">
              <a:spLocks/>
            </p:cNvSpPr>
            <p:nvPr/>
          </p:nvSpPr>
          <p:spPr bwMode="gray">
            <a:xfrm>
              <a:off x="468311" y="1902349"/>
              <a:ext cx="8195975" cy="83938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lIns="90000" tIns="90000" rIns="90000" bIns="90000"/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66700" fontAlgn="auto">
                <a:defRPr/>
              </a:pPr>
              <a:r>
                <a:rPr lang="ru-RU" sz="1600" b="1" dirty="0" smtClean="0">
                  <a:solidFill>
                    <a:schemeClr val="tx2"/>
                  </a:solidFill>
                </a:rPr>
                <a:t>Увеличение </a:t>
              </a:r>
              <a:r>
                <a:rPr lang="ru-RU" sz="1600" b="1" dirty="0">
                  <a:solidFill>
                    <a:schemeClr val="tx2"/>
                  </a:solidFill>
                </a:rPr>
                <a:t>экспрессии </a:t>
              </a:r>
              <a:r>
                <a:rPr lang="ru-RU" sz="1600" b="1" dirty="0" err="1">
                  <a:solidFill>
                    <a:schemeClr val="tx2"/>
                  </a:solidFill>
                </a:rPr>
                <a:t>провоспалительных</a:t>
              </a:r>
              <a:r>
                <a:rPr lang="ru-RU" sz="1600" b="1" dirty="0">
                  <a:solidFill>
                    <a:schemeClr val="tx2"/>
                  </a:solidFill>
                </a:rPr>
                <a:t> медиаторов </a:t>
              </a:r>
              <a:r>
                <a:rPr lang="ru-RU" sz="1600" dirty="0" smtClean="0">
                  <a:solidFill>
                    <a:schemeClr val="tx2"/>
                  </a:solidFill>
                </a:rPr>
                <a:t>(фактор некроза опухоли, </a:t>
              </a:r>
              <a:r>
                <a:rPr lang="ru-RU" sz="1600" dirty="0" err="1" smtClean="0">
                  <a:solidFill>
                    <a:schemeClr val="tx2"/>
                  </a:solidFill>
                </a:rPr>
                <a:t>циклооксигеназа</a:t>
              </a:r>
              <a:r>
                <a:rPr lang="ru-RU" sz="1600" dirty="0" smtClean="0">
                  <a:solidFill>
                    <a:schemeClr val="tx2"/>
                  </a:solidFill>
                </a:rPr>
                <a:t> – 2 и др.), повышение уровня простагландинов в строме эндометрия ведет к увеличению  интенсивности и длительности кровотечения</a:t>
              </a:r>
              <a:r>
                <a:rPr lang="en-US" sz="1600" baseline="30000" dirty="0" smtClean="0">
                  <a:solidFill>
                    <a:schemeClr val="tx2"/>
                  </a:solidFill>
                </a:rPr>
                <a:t>1,</a:t>
              </a:r>
              <a:r>
                <a:rPr lang="ru-RU" sz="1600" baseline="30000" dirty="0" smtClean="0">
                  <a:solidFill>
                    <a:schemeClr val="tx2"/>
                  </a:solidFill>
                </a:rPr>
                <a:t>2,3</a:t>
              </a:r>
              <a:endParaRPr lang="en-GB" sz="1600" dirty="0">
                <a:solidFill>
                  <a:schemeClr val="tx2"/>
                </a:solidFill>
              </a:endParaRPr>
            </a:p>
            <a:p>
              <a:pPr indent="-266700" fontAlgn="auto">
                <a:defRPr/>
              </a:pPr>
              <a:endParaRPr lang="en-GB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58385" name="Gerade Verbindung 20"/>
            <p:cNvCxnSpPr>
              <a:cxnSpLocks noChangeShapeType="1"/>
            </p:cNvCxnSpPr>
            <p:nvPr/>
          </p:nvCxnSpPr>
          <p:spPr bwMode="gray">
            <a:xfrm>
              <a:off x="468311" y="2740831"/>
              <a:ext cx="8195975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  <p:cxnSp>
          <p:nvCxnSpPr>
            <p:cNvPr id="58386" name="Gerade Verbindung 21"/>
            <p:cNvCxnSpPr>
              <a:cxnSpLocks noChangeShapeType="1"/>
            </p:cNvCxnSpPr>
            <p:nvPr/>
          </p:nvCxnSpPr>
          <p:spPr bwMode="gray">
            <a:xfrm>
              <a:off x="468311" y="1902349"/>
              <a:ext cx="8195975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</p:grpSp>
      <p:grpSp>
        <p:nvGrpSpPr>
          <p:cNvPr id="58372" name="Gruppieren 22"/>
          <p:cNvGrpSpPr>
            <a:grpSpLocks/>
          </p:cNvGrpSpPr>
          <p:nvPr/>
        </p:nvGrpSpPr>
        <p:grpSpPr bwMode="auto">
          <a:xfrm>
            <a:off x="1274763" y="2881313"/>
            <a:ext cx="2876550" cy="2855912"/>
            <a:chOff x="468311" y="1902349"/>
            <a:chExt cx="8195975" cy="839388"/>
          </a:xfrm>
        </p:grpSpPr>
        <p:sp>
          <p:nvSpPr>
            <p:cNvPr id="9" name="Inhaltsplatzhalter 21"/>
            <p:cNvSpPr txBox="1">
              <a:spLocks/>
            </p:cNvSpPr>
            <p:nvPr/>
          </p:nvSpPr>
          <p:spPr bwMode="gray">
            <a:xfrm>
              <a:off x="468311" y="1902349"/>
              <a:ext cx="8195975" cy="83938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lIns="90000" tIns="90000" rIns="90000" bIns="90000"/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66700" fontAlgn="auto">
                <a:defRPr/>
              </a:pPr>
              <a:endParaRPr lang="en-US" sz="1600" dirty="0" smtClean="0">
                <a:solidFill>
                  <a:schemeClr val="tx2"/>
                </a:solidFill>
              </a:endParaRPr>
            </a:p>
            <a:p>
              <a:pPr indent="-266700" fontAlgn="auto">
                <a:defRPr/>
              </a:pPr>
              <a:r>
                <a:rPr lang="ru-RU" sz="1600" b="1" dirty="0" smtClean="0">
                  <a:solidFill>
                    <a:schemeClr val="tx2"/>
                  </a:solidFill>
                </a:rPr>
                <a:t>Уровень </a:t>
              </a:r>
              <a:r>
                <a:rPr lang="ru-RU" sz="1600" b="1" dirty="0">
                  <a:solidFill>
                    <a:schemeClr val="tx2"/>
                  </a:solidFill>
                </a:rPr>
                <a:t>сосудистого эндотелиального фактора роста-А (СЭФР-А</a:t>
              </a:r>
              <a:r>
                <a:rPr lang="ru-RU" sz="1600" dirty="0" smtClean="0">
                  <a:solidFill>
                    <a:schemeClr val="tx2"/>
                  </a:solidFill>
                </a:rPr>
                <a:t>), </a:t>
              </a:r>
              <a:r>
                <a:rPr lang="ru-RU" sz="1600" dirty="0">
                  <a:solidFill>
                    <a:schemeClr val="tx2"/>
                  </a:solidFill>
                </a:rPr>
                <a:t>играющего важную роль в образовании новых </a:t>
              </a:r>
              <a:r>
                <a:rPr lang="ru-RU" sz="1600" dirty="0" smtClean="0">
                  <a:solidFill>
                    <a:schemeClr val="tx2"/>
                  </a:solidFill>
                </a:rPr>
                <a:t>сосудов </a:t>
              </a:r>
              <a:r>
                <a:rPr lang="ru-RU" sz="1600" dirty="0">
                  <a:solidFill>
                    <a:schemeClr val="tx2"/>
                  </a:solidFill>
                </a:rPr>
                <a:t>и активации процессов коагуляции путем активирования </a:t>
              </a:r>
              <a:r>
                <a:rPr lang="ru-RU" sz="1600" dirty="0" err="1" smtClean="0">
                  <a:solidFill>
                    <a:schemeClr val="tx2"/>
                  </a:solidFill>
                </a:rPr>
                <a:t>тромбопластина</a:t>
              </a:r>
              <a:r>
                <a:rPr lang="en-US" sz="1600" baseline="30000" dirty="0" smtClean="0">
                  <a:solidFill>
                    <a:schemeClr val="tx2"/>
                  </a:solidFill>
                </a:rPr>
                <a:t>3</a:t>
              </a:r>
              <a:r>
                <a:rPr lang="ru-RU" sz="1600" dirty="0" smtClean="0">
                  <a:solidFill>
                    <a:schemeClr val="tx2"/>
                  </a:solidFill>
                </a:rPr>
                <a:t> </a:t>
              </a:r>
              <a:endParaRPr lang="en-GB" sz="1600" dirty="0">
                <a:solidFill>
                  <a:schemeClr val="tx2"/>
                </a:solidFill>
              </a:endParaRPr>
            </a:p>
            <a:p>
              <a:pPr indent="-266700" fontAlgn="auto">
                <a:defRPr/>
              </a:pPr>
              <a:endParaRPr lang="en-GB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58382" name="Gerade Verbindung 30"/>
            <p:cNvCxnSpPr>
              <a:cxnSpLocks noChangeShapeType="1"/>
            </p:cNvCxnSpPr>
            <p:nvPr/>
          </p:nvCxnSpPr>
          <p:spPr bwMode="gray">
            <a:xfrm>
              <a:off x="468311" y="2740831"/>
              <a:ext cx="8195975" cy="0"/>
            </a:xfrm>
            <a:prstGeom prst="line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/>
            </a:ln>
          </p:spPr>
        </p:cxnSp>
        <p:cxnSp>
          <p:nvCxnSpPr>
            <p:cNvPr id="58383" name="Gerade Verbindung 31"/>
            <p:cNvCxnSpPr>
              <a:cxnSpLocks noChangeShapeType="1"/>
            </p:cNvCxnSpPr>
            <p:nvPr/>
          </p:nvCxnSpPr>
          <p:spPr bwMode="gray">
            <a:xfrm>
              <a:off x="468311" y="1902349"/>
              <a:ext cx="8195975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</p:grpSp>
      <p:sp>
        <p:nvSpPr>
          <p:cNvPr id="58373" name="AutoShape 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10800000">
            <a:off x="4305300" y="2251075"/>
            <a:ext cx="536575" cy="3365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lIns="0" tIns="46800" rIns="90000" bIns="46800" anchor="ctr"/>
          <a:lstStyle/>
          <a:p>
            <a:pPr>
              <a:spcBef>
                <a:spcPct val="40000"/>
              </a:spcBef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>
              <a:solidFill>
                <a:srgbClr val="676767"/>
              </a:solidFill>
            </a:endParaRPr>
          </a:p>
        </p:txBody>
      </p:sp>
      <p:sp>
        <p:nvSpPr>
          <p:cNvPr id="58374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341636">
            <a:off x="1263650" y="2644775"/>
            <a:ext cx="6616700" cy="119063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0" tIns="46800" rIns="90000" bIns="46800" anchor="ctr"/>
          <a:lstStyle/>
          <a:p>
            <a:pPr>
              <a:spcBef>
                <a:spcPct val="40000"/>
              </a:spcBef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>
              <a:solidFill>
                <a:srgbClr val="676767"/>
              </a:solidFill>
            </a:endParaRPr>
          </a:p>
        </p:txBody>
      </p:sp>
      <p:sp>
        <p:nvSpPr>
          <p:cNvPr id="58375" name="Line 9"/>
          <p:cNvSpPr>
            <a:spLocks noChangeShapeType="1"/>
          </p:cNvSpPr>
          <p:nvPr>
            <p:custDataLst>
              <p:tags r:id="rId4"/>
            </p:custDataLst>
          </p:nvPr>
        </p:nvSpPr>
        <p:spPr bwMode="gray">
          <a:xfrm>
            <a:off x="2684463" y="2574925"/>
            <a:ext cx="0" cy="3063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0" tIns="46800" rIns="90000" bIns="46800" anchor="ctr"/>
          <a:lstStyle/>
          <a:p>
            <a:endParaRPr lang="ru-RU"/>
          </a:p>
        </p:txBody>
      </p:sp>
      <p:sp>
        <p:nvSpPr>
          <p:cNvPr id="58376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gray">
          <a:xfrm>
            <a:off x="6391275" y="2944813"/>
            <a:ext cx="0" cy="219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0" tIns="46800" rIns="90000" bIns="46800" anchor="ctr"/>
          <a:lstStyle/>
          <a:p>
            <a:endParaRPr lang="ru-RU"/>
          </a:p>
        </p:txBody>
      </p:sp>
      <p:sp>
        <p:nvSpPr>
          <p:cNvPr id="58377" name="Title 1"/>
          <p:cNvSpPr txBox="1">
            <a:spLocks/>
          </p:cNvSpPr>
          <p:nvPr/>
        </p:nvSpPr>
        <p:spPr bwMode="gray">
          <a:xfrm>
            <a:off x="539750" y="1484313"/>
            <a:ext cx="80152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ru-RU">
                <a:solidFill>
                  <a:schemeClr val="tx2"/>
                </a:solidFill>
              </a:rPr>
              <a:t>Дисбаланс провоспалительных и репаративных факторов в эндометрии </a:t>
            </a:r>
            <a:r>
              <a:rPr lang="en-US">
                <a:solidFill>
                  <a:schemeClr val="tx2"/>
                </a:solidFill>
              </a:rPr>
              <a:t/>
            </a:r>
            <a:br>
              <a:rPr lang="en-US">
                <a:solidFill>
                  <a:schemeClr val="tx2"/>
                </a:solidFill>
              </a:rPr>
            </a:br>
            <a:r>
              <a:rPr lang="ru-RU">
                <a:solidFill>
                  <a:schemeClr val="tx2"/>
                </a:solidFill>
              </a:rPr>
              <a:t>ведет к обильным и/или длительным кровотечениям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5837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6421438"/>
            <a:ext cx="77184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Rechteck 32"/>
          <p:cNvSpPr>
            <a:spLocks noChangeArrowheads="1"/>
          </p:cNvSpPr>
          <p:nvPr/>
        </p:nvSpPr>
        <p:spPr bwMode="gray">
          <a:xfrm>
            <a:off x="3922713" y="2881313"/>
            <a:ext cx="228600" cy="2286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de-DE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8380" name="Rechteck 33"/>
          <p:cNvSpPr>
            <a:spLocks noChangeArrowheads="1"/>
          </p:cNvSpPr>
          <p:nvPr/>
        </p:nvSpPr>
        <p:spPr bwMode="gray">
          <a:xfrm>
            <a:off x="7610475" y="3224213"/>
            <a:ext cx="230188" cy="2286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36000" anchor="ctr"/>
          <a:lstStyle/>
          <a:p>
            <a:pPr algn="ctr"/>
            <a:r>
              <a:rPr lang="de-DE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452320" y="116632"/>
            <a:ext cx="1512168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>
            <a:normAutofit/>
          </a:bodyPr>
          <a:lstStyle/>
          <a:p>
            <a:r>
              <a:rPr lang="en-US" sz="2800" dirty="0"/>
              <a:t>AUB-E: </a:t>
            </a:r>
            <a:r>
              <a:rPr lang="ru-RU" sz="2800" dirty="0" smtClean="0"/>
              <a:t>хронический эндометрит как причина </a:t>
            </a:r>
            <a:r>
              <a:rPr lang="ru-RU" sz="2800" dirty="0" err="1" smtClean="0"/>
              <a:t>эндометриальной</a:t>
            </a:r>
            <a:r>
              <a:rPr lang="ru-RU" sz="2800" dirty="0" smtClean="0"/>
              <a:t> дисфункции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988840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676767"/>
                </a:solidFill>
                <a:latin typeface="Arial"/>
                <a:cs typeface="+mn-cs"/>
              </a:rPr>
              <a:t>При 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всех формах </a:t>
            </a:r>
            <a:r>
              <a:rPr lang="ru-RU" sz="2000" dirty="0" smtClean="0">
                <a:solidFill>
                  <a:srgbClr val="676767"/>
                </a:solidFill>
                <a:latin typeface="Arial"/>
                <a:cs typeface="+mn-cs"/>
              </a:rPr>
              <a:t>хронического 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эндометрита, по данным авторов, </a:t>
            </a:r>
            <a:r>
              <a:rPr lang="ru-RU" sz="2000" dirty="0" smtClean="0">
                <a:solidFill>
                  <a:srgbClr val="676767"/>
                </a:solidFill>
                <a:latin typeface="Arial"/>
                <a:cs typeface="+mn-cs"/>
              </a:rPr>
              <a:t>повышается 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экспрессия </a:t>
            </a:r>
            <a:r>
              <a:rPr lang="ru-RU" sz="2000" dirty="0" err="1">
                <a:solidFill>
                  <a:srgbClr val="676767"/>
                </a:solidFill>
                <a:latin typeface="Arial"/>
                <a:cs typeface="+mn-cs"/>
              </a:rPr>
              <a:t>мРНК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 генов </a:t>
            </a:r>
            <a:r>
              <a:rPr lang="ru-RU" sz="2000" b="1" dirty="0">
                <a:solidFill>
                  <a:srgbClr val="676767"/>
                </a:solidFill>
                <a:latin typeface="Arial"/>
                <a:cs typeface="+mn-cs"/>
              </a:rPr>
              <a:t>Il-1B, </a:t>
            </a:r>
            <a:r>
              <a:rPr lang="ru-RU" sz="2000" b="1" dirty="0" smtClean="0">
                <a:solidFill>
                  <a:srgbClr val="676767"/>
                </a:solidFill>
                <a:latin typeface="Arial"/>
                <a:cs typeface="+mn-cs"/>
              </a:rPr>
              <a:t>IL-6, </a:t>
            </a:r>
            <a:r>
              <a:rPr lang="it-IT" sz="2000" b="1" dirty="0" smtClean="0">
                <a:solidFill>
                  <a:srgbClr val="676767"/>
                </a:solidFill>
                <a:latin typeface="Arial"/>
                <a:cs typeface="+mn-cs"/>
              </a:rPr>
              <a:t>IL-8,Il-12A</a:t>
            </a:r>
            <a:r>
              <a:rPr lang="it-IT" sz="2000" b="1" dirty="0">
                <a:solidFill>
                  <a:srgbClr val="676767"/>
                </a:solidFill>
                <a:latin typeface="Arial"/>
                <a:cs typeface="+mn-cs"/>
              </a:rPr>
              <a:t>, TNFα, IL-10, </a:t>
            </a:r>
            <a:r>
              <a:rPr lang="it-IT" sz="2000" b="1" dirty="0" smtClean="0">
                <a:solidFill>
                  <a:srgbClr val="676767"/>
                </a:solidFill>
                <a:latin typeface="Arial"/>
                <a:cs typeface="+mn-cs"/>
              </a:rPr>
              <a:t>TLR9</a:t>
            </a:r>
            <a:r>
              <a:rPr lang="it-IT" sz="2000" b="1" dirty="0">
                <a:solidFill>
                  <a:srgbClr val="676767"/>
                </a:solidFill>
                <a:latin typeface="Arial"/>
                <a:cs typeface="+mn-cs"/>
              </a:rPr>
              <a:t>, </a:t>
            </a:r>
            <a:r>
              <a:rPr lang="it-IT" sz="2000" b="1" dirty="0" smtClean="0">
                <a:solidFill>
                  <a:srgbClr val="676767"/>
                </a:solidFill>
                <a:latin typeface="Arial"/>
                <a:cs typeface="+mn-cs"/>
              </a:rPr>
              <a:t>LIF</a:t>
            </a:r>
            <a:r>
              <a:rPr lang="ru-RU" sz="2000" b="1" dirty="0">
                <a:solidFill>
                  <a:srgbClr val="676767"/>
                </a:solidFill>
                <a:latin typeface="Arial"/>
                <a:cs typeface="+mn-cs"/>
              </a:rPr>
              <a:t>.</a:t>
            </a:r>
            <a:endParaRPr lang="ru-RU" sz="2000" dirty="0" smtClean="0">
              <a:solidFill>
                <a:srgbClr val="676767"/>
              </a:solidFill>
              <a:latin typeface="Arial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676767"/>
                </a:solidFill>
                <a:latin typeface="Arial"/>
                <a:cs typeface="+mn-cs"/>
              </a:rPr>
              <a:t>В</a:t>
            </a:r>
            <a:r>
              <a:rPr lang="ru-RU" sz="2000" dirty="0" smtClean="0">
                <a:solidFill>
                  <a:srgbClr val="676767"/>
                </a:solidFill>
                <a:latin typeface="Arial"/>
                <a:cs typeface="+mn-cs"/>
              </a:rPr>
              <a:t> то 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же время, отмечается дисбаланс </a:t>
            </a:r>
            <a:r>
              <a:rPr lang="ru-RU" sz="2000" dirty="0" smtClean="0">
                <a:solidFill>
                  <a:srgbClr val="676767"/>
                </a:solidFill>
                <a:latin typeface="Arial"/>
                <a:cs typeface="+mn-cs"/>
              </a:rPr>
              <a:t>соотношения </a:t>
            </a:r>
            <a:r>
              <a:rPr lang="ru-RU" sz="2000" dirty="0" err="1">
                <a:solidFill>
                  <a:srgbClr val="676767"/>
                </a:solidFill>
                <a:latin typeface="Arial"/>
                <a:cs typeface="+mn-cs"/>
              </a:rPr>
              <a:t>провоспалительных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 и </a:t>
            </a:r>
            <a:r>
              <a:rPr lang="ru-RU" sz="2000" dirty="0" smtClean="0">
                <a:solidFill>
                  <a:srgbClr val="676767"/>
                </a:solidFill>
                <a:latin typeface="Arial"/>
                <a:cs typeface="+mn-cs"/>
              </a:rPr>
              <a:t>противовоспалительных 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цитокинов, поэтому авторы </a:t>
            </a:r>
            <a:r>
              <a:rPr lang="ru-RU" sz="2000" dirty="0" smtClean="0">
                <a:solidFill>
                  <a:srgbClr val="676767"/>
                </a:solidFill>
                <a:latin typeface="Arial"/>
                <a:cs typeface="+mn-cs"/>
              </a:rPr>
              <a:t>рекомендуют выделять </a:t>
            </a:r>
            <a:r>
              <a:rPr lang="ru-RU" sz="2000" dirty="0">
                <a:solidFill>
                  <a:srgbClr val="676767"/>
                </a:solidFill>
                <a:latin typeface="Arial"/>
                <a:cs typeface="+mn-cs"/>
              </a:rPr>
              <a:t>индексы отношения экспрессии </a:t>
            </a:r>
            <a:r>
              <a:rPr lang="ru-RU" sz="2000" dirty="0" err="1" smtClean="0">
                <a:solidFill>
                  <a:srgbClr val="676767"/>
                </a:solidFill>
                <a:latin typeface="Arial"/>
                <a:cs typeface="+mn-cs"/>
              </a:rPr>
              <a:t>ге</a:t>
            </a:r>
            <a:r>
              <a:rPr lang="it-IT" sz="2000" dirty="0" err="1" smtClean="0">
                <a:solidFill>
                  <a:srgbClr val="676767"/>
                </a:solidFill>
                <a:latin typeface="Arial"/>
                <a:cs typeface="+mn-cs"/>
              </a:rPr>
              <a:t>нов</a:t>
            </a:r>
            <a:r>
              <a:rPr lang="it-IT" sz="2000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it-IT" sz="2000" b="1" dirty="0">
                <a:solidFill>
                  <a:srgbClr val="676767"/>
                </a:solidFill>
                <a:latin typeface="Arial"/>
                <a:cs typeface="+mn-cs"/>
              </a:rPr>
              <a:t>IL-1B/IL2, IL10/FoxP3, TLR 9/IL2R.</a:t>
            </a:r>
            <a:r>
              <a:rPr lang="it-IT" sz="20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endParaRPr lang="ru-RU" sz="2000" dirty="0" smtClean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423719"/>
            <a:ext cx="86409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srgbClr val="676767"/>
                </a:solidFill>
                <a:latin typeface="Arial"/>
                <a:cs typeface="+mn-cs"/>
              </a:rPr>
              <a:t>Оценка экспрессии </a:t>
            </a:r>
            <a:r>
              <a:rPr lang="ru-RU" sz="800" dirty="0" err="1">
                <a:solidFill>
                  <a:srgbClr val="676767"/>
                </a:solidFill>
                <a:latin typeface="Arial"/>
                <a:cs typeface="+mn-cs"/>
              </a:rPr>
              <a:t>мРНК</a:t>
            </a:r>
            <a:r>
              <a:rPr lang="ru-RU" sz="800" dirty="0">
                <a:solidFill>
                  <a:srgbClr val="676767"/>
                </a:solidFill>
                <a:latin typeface="Arial"/>
                <a:cs typeface="+mn-cs"/>
              </a:rPr>
              <a:t> генов цитокинов в </a:t>
            </a:r>
            <a:r>
              <a:rPr lang="ru-RU" sz="800" dirty="0" smtClean="0">
                <a:solidFill>
                  <a:srgbClr val="676767"/>
                </a:solidFill>
                <a:latin typeface="Arial"/>
                <a:cs typeface="+mn-cs"/>
              </a:rPr>
              <a:t>эндометрии при </a:t>
            </a:r>
            <a:r>
              <a:rPr lang="ru-RU" sz="800" dirty="0">
                <a:solidFill>
                  <a:srgbClr val="676767"/>
                </a:solidFill>
                <a:latin typeface="Arial"/>
                <a:cs typeface="+mn-cs"/>
              </a:rPr>
              <a:t>хроническом эндометрите / Н. А. </a:t>
            </a:r>
            <a:r>
              <a:rPr lang="ru-RU" sz="800" dirty="0" err="1">
                <a:solidFill>
                  <a:srgbClr val="676767"/>
                </a:solidFill>
                <a:latin typeface="Arial"/>
                <a:cs typeface="+mn-cs"/>
              </a:rPr>
              <a:t>Гомболевская</a:t>
            </a:r>
            <a:r>
              <a:rPr lang="ru-RU" sz="800" dirty="0">
                <a:solidFill>
                  <a:srgbClr val="676767"/>
                </a:solidFill>
                <a:latin typeface="Arial"/>
                <a:cs typeface="+mn-cs"/>
              </a:rPr>
              <a:t> [и др.] </a:t>
            </a:r>
            <a:r>
              <a:rPr lang="ru-RU" sz="800" dirty="0" smtClean="0">
                <a:solidFill>
                  <a:srgbClr val="676767"/>
                </a:solidFill>
                <a:latin typeface="Arial"/>
                <a:cs typeface="+mn-cs"/>
              </a:rPr>
              <a:t>// Акушерство </a:t>
            </a:r>
            <a:r>
              <a:rPr lang="ru-RU" sz="800" dirty="0">
                <a:solidFill>
                  <a:srgbClr val="676767"/>
                </a:solidFill>
                <a:latin typeface="Arial"/>
                <a:cs typeface="+mn-cs"/>
              </a:rPr>
              <a:t>и гинекология. — 2013. — № 11. — С. 35–40.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581128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600" i="1" dirty="0" err="1">
                <a:solidFill>
                  <a:srgbClr val="676767"/>
                </a:solidFill>
                <a:latin typeface="Arial"/>
                <a:cs typeface="+mn-cs"/>
              </a:rPr>
              <a:t>Так</a:t>
            </a:r>
            <a:r>
              <a:rPr lang="it-IT" sz="1600" i="1" dirty="0">
                <a:solidFill>
                  <a:srgbClr val="676767"/>
                </a:solidFill>
                <a:latin typeface="Arial"/>
                <a:cs typeface="+mn-cs"/>
              </a:rPr>
              <a:t>,</a:t>
            </a:r>
            <a:r>
              <a:rPr lang="ru-RU" sz="1600" i="1" dirty="0">
                <a:solidFill>
                  <a:srgbClr val="676767"/>
                </a:solidFill>
                <a:latin typeface="Arial"/>
                <a:cs typeface="+mn-cs"/>
              </a:rPr>
              <a:t> хронический эндометрит со </a:t>
            </a:r>
            <a:r>
              <a:rPr lang="ru-RU" sz="1600" i="1" dirty="0" err="1">
                <a:solidFill>
                  <a:srgbClr val="676767"/>
                </a:solidFill>
                <a:latin typeface="Arial"/>
                <a:cs typeface="+mn-cs"/>
              </a:rPr>
              <a:t>склерозированием</a:t>
            </a:r>
            <a:r>
              <a:rPr lang="ru-RU" sz="1600" i="1" dirty="0">
                <a:solidFill>
                  <a:srgbClr val="676767"/>
                </a:solidFill>
                <a:latin typeface="Arial"/>
                <a:cs typeface="+mn-cs"/>
              </a:rPr>
              <a:t> сосудов и фиброзом стромы характеризуется повышением экспрессии целого ряда маркеров, в то время как уровень других, например, </a:t>
            </a:r>
            <a:r>
              <a:rPr lang="ru-RU" sz="1600" b="1" i="1" dirty="0">
                <a:solidFill>
                  <a:srgbClr val="676767"/>
                </a:solidFill>
                <a:latin typeface="Arial"/>
                <a:cs typeface="+mn-cs"/>
              </a:rPr>
              <a:t>FoxP3 (</a:t>
            </a:r>
            <a:r>
              <a:rPr lang="ru-RU" sz="1600" b="1" i="1" dirty="0" err="1">
                <a:solidFill>
                  <a:srgbClr val="676767"/>
                </a:solidFill>
                <a:latin typeface="Arial"/>
                <a:cs typeface="+mn-cs"/>
              </a:rPr>
              <a:t>скурфин</a:t>
            </a:r>
            <a:r>
              <a:rPr lang="ru-RU" sz="1600" b="1" i="1" dirty="0">
                <a:solidFill>
                  <a:srgbClr val="676767"/>
                </a:solidFill>
                <a:latin typeface="Arial"/>
                <a:cs typeface="+mn-cs"/>
              </a:rPr>
              <a:t>), α-цепь рецептора Il2 </a:t>
            </a:r>
            <a:r>
              <a:rPr lang="ru-RU" sz="1600" i="1" dirty="0">
                <a:solidFill>
                  <a:srgbClr val="676767"/>
                </a:solidFill>
                <a:latin typeface="Arial"/>
                <a:cs typeface="+mn-cs"/>
              </a:rPr>
              <a:t>остается неизменным. </a:t>
            </a:r>
            <a:r>
              <a:rPr lang="ru-RU" sz="1600" b="1" i="1" dirty="0" smtClean="0">
                <a:solidFill>
                  <a:srgbClr val="676767"/>
                </a:solidFill>
                <a:latin typeface="Arial"/>
                <a:cs typeface="+mn-cs"/>
              </a:rPr>
              <a:t>Чувствительность </a:t>
            </a:r>
            <a:r>
              <a:rPr lang="ru-RU" sz="1600" b="1" i="1" dirty="0">
                <a:solidFill>
                  <a:srgbClr val="676767"/>
                </a:solidFill>
                <a:latin typeface="Arial"/>
                <a:cs typeface="+mn-cs"/>
              </a:rPr>
              <a:t>и специфичность </a:t>
            </a:r>
            <a:r>
              <a:rPr lang="ru-RU" sz="1600" i="1" dirty="0" smtClean="0">
                <a:solidFill>
                  <a:srgbClr val="676767"/>
                </a:solidFill>
                <a:latin typeface="Arial"/>
                <a:cs typeface="+mn-cs"/>
              </a:rPr>
              <a:t/>
            </a:r>
            <a:br>
              <a:rPr lang="ru-RU" sz="1600" i="1" dirty="0" smtClean="0">
                <a:solidFill>
                  <a:srgbClr val="676767"/>
                </a:solidFill>
                <a:latin typeface="Arial"/>
                <a:cs typeface="+mn-cs"/>
              </a:rPr>
            </a:br>
            <a:r>
              <a:rPr lang="ru-RU" sz="1600" i="1" dirty="0" smtClean="0">
                <a:solidFill>
                  <a:srgbClr val="676767"/>
                </a:solidFill>
                <a:latin typeface="Arial"/>
                <a:cs typeface="+mn-cs"/>
              </a:rPr>
              <a:t>данного </a:t>
            </a:r>
            <a:r>
              <a:rPr lang="ru-RU" sz="1600" i="1" dirty="0">
                <a:solidFill>
                  <a:srgbClr val="676767"/>
                </a:solidFill>
                <a:latin typeface="Arial"/>
                <a:cs typeface="+mn-cs"/>
              </a:rPr>
              <a:t>метода диагностики составляет </a:t>
            </a:r>
            <a:r>
              <a:rPr lang="ru-RU" sz="1600" b="1" i="1" dirty="0">
                <a:solidFill>
                  <a:srgbClr val="676767"/>
                </a:solidFill>
                <a:latin typeface="Arial"/>
                <a:cs typeface="+mn-cs"/>
              </a:rPr>
              <a:t>93,3 %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52320" y="188640"/>
            <a:ext cx="1440160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5272548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/>
          <a:lstStyle/>
          <a:p>
            <a:r>
              <a:rPr lang="ru-RU" sz="2800" dirty="0"/>
              <a:t>Баланс между повреждением/репарацией поддерживается рядом факторов: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Согласно исследованию 2011 года, </a:t>
            </a:r>
            <a:r>
              <a:rPr lang="ru-RU" sz="1800" b="1" dirty="0">
                <a:solidFill>
                  <a:srgbClr val="BF005F"/>
                </a:solidFill>
              </a:rPr>
              <a:t>одним из ключевых является </a:t>
            </a:r>
            <a:r>
              <a:rPr lang="ru-RU" sz="1800" b="1" dirty="0" err="1">
                <a:solidFill>
                  <a:srgbClr val="BF005F"/>
                </a:solidFill>
              </a:rPr>
              <a:t>адреномедуллин</a:t>
            </a:r>
            <a:r>
              <a:rPr lang="ru-RU" sz="1800" b="1" dirty="0">
                <a:solidFill>
                  <a:srgbClr val="BF005F"/>
                </a:solidFill>
              </a:rPr>
              <a:t> (АМ):</a:t>
            </a:r>
          </a:p>
          <a:p>
            <a:r>
              <a:rPr lang="ru-RU" sz="1800" dirty="0"/>
              <a:t>Гипотензивный пептид, связанный с геном </a:t>
            </a:r>
            <a:r>
              <a:rPr lang="ru-RU" sz="1800" dirty="0" err="1"/>
              <a:t>кальцитонина</a:t>
            </a:r>
            <a:r>
              <a:rPr lang="ru-RU" sz="1800" dirty="0"/>
              <a:t> (CGRP)</a:t>
            </a:r>
          </a:p>
          <a:p>
            <a:r>
              <a:rPr lang="ru-RU" sz="1800" dirty="0"/>
              <a:t>Впервые выделен в 1993 году из клеток </a:t>
            </a:r>
            <a:r>
              <a:rPr lang="ru-RU" sz="1800" dirty="0" err="1"/>
              <a:t>феохромоцитомы</a:t>
            </a:r>
            <a:r>
              <a:rPr lang="ru-RU" sz="1800" dirty="0"/>
              <a:t> мозгового вещества надпочечников</a:t>
            </a:r>
          </a:p>
          <a:p>
            <a:r>
              <a:rPr lang="ru-RU" sz="1800" dirty="0"/>
              <a:t>Продуцируется, в основном, в клетках эндотелия сосудов, </a:t>
            </a:r>
            <a:r>
              <a:rPr lang="ru-RU" sz="1800" dirty="0" smtClean="0"/>
              <a:t>в </a:t>
            </a:r>
            <a:r>
              <a:rPr lang="ru-RU" sz="1800" dirty="0"/>
              <a:t>том числе эндометрия</a:t>
            </a:r>
          </a:p>
          <a:p>
            <a:r>
              <a:rPr lang="ru-RU" sz="1800" dirty="0"/>
              <a:t>Активация АМ связана с экспрессией воспалительных цитокинов </a:t>
            </a:r>
          </a:p>
          <a:p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444044"/>
            <a:ext cx="7538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00" dirty="0" smtClean="0">
                <a:solidFill>
                  <a:srgbClr val="676767"/>
                </a:solidFill>
                <a:latin typeface="Arial"/>
                <a:cs typeface="+mn-cs"/>
              </a:rPr>
              <a:t>1. </a:t>
            </a:r>
            <a:r>
              <a:rPr lang="en-US" sz="600" dirty="0" err="1" smtClean="0">
                <a:solidFill>
                  <a:srgbClr val="676767"/>
                </a:solidFill>
                <a:latin typeface="Arial"/>
                <a:cs typeface="+mn-cs"/>
              </a:rPr>
              <a:t>Yanagawa</a:t>
            </a:r>
            <a:r>
              <a:rPr lang="en-US" sz="600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B.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Adrenomedullin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: molecular mechanisms and its role in cardiac disease / B.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Yanagawa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N. Nagaya // Amino Acids. – 2007. – Vol. 32 (1). – P. 157–164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00" dirty="0" smtClean="0">
                <a:solidFill>
                  <a:srgbClr val="676767"/>
                </a:solidFill>
                <a:latin typeface="Arial"/>
                <a:cs typeface="+mn-cs"/>
              </a:rPr>
              <a:t>2. </a:t>
            </a:r>
            <a:r>
              <a:rPr lang="en-US" sz="600" dirty="0" err="1" smtClean="0">
                <a:solidFill>
                  <a:srgbClr val="676767"/>
                </a:solidFill>
                <a:latin typeface="Arial"/>
                <a:cs typeface="+mn-cs"/>
              </a:rPr>
              <a:t>Adrenomedullin</a:t>
            </a:r>
            <a:r>
              <a:rPr lang="en-US" sz="600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and calcitonin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generelated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peptide receptors in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endocrinerelated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cancers: opportunities and challenges / D.L. Hay, C.S. Walker, D.R.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Poyner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//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Endocr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Relat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Cancer. – 2011. – Vol. 18 (1). – P. C1–14.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524328" y="188640"/>
            <a:ext cx="1368152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0957500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AUB-I: </a:t>
            </a:r>
            <a:r>
              <a:rPr lang="ru-RU" dirty="0" smtClean="0"/>
              <a:t>ятрогения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86553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Ятрогенные причины аномальных маточных кровотечений представлены нарушениями системного гемостаза, связанными с приёмом лекарственных препаратов, главным образом, прямых и непрямых антикоагулянтов, реже, </a:t>
            </a:r>
            <a:r>
              <a:rPr lang="ru-RU" sz="1600" dirty="0" err="1" smtClean="0">
                <a:solidFill>
                  <a:srgbClr val="676767"/>
                </a:solidFill>
                <a:latin typeface="Arial"/>
                <a:cs typeface="+mn-cs"/>
              </a:rPr>
              <a:t>антиагрегантов</a:t>
            </a: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</a:rPr>
              <a:t>, антибиотиков  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(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рифампицин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,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гризеофульвин</a:t>
            </a: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</a:rPr>
              <a:t>) или СИОЗС.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</a:rPr>
              <a:t>Не 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менее значимы в происхождении ятрогенных кровотечений расстройства локального маточного гемостаза, наблюдающиеся при непрерывном использовании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прогестагенов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 и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прогестаген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-содержащих препаратов или применении внутриматочных </a:t>
            </a: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</a:rPr>
              <a:t>устройств, в том числе и ЛНГ-ВМС.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</a:rPr>
              <a:t>Повышенная 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частота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межменструальных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 кровотечений наблюдается у курящих женщин, что связывают со снижением уровней стероидов в кровотоке из-за усиления их метаболизма в печени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42043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Munro MG,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Critchley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HO,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Broder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MS, Fraser IS, for the FIGO Working Group on Menstrual Disorders. . FIGO classification system (PALM-COEIN) for causes of abnormal uterine bleeding in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nongravid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women of reproductive age.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Int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J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Gynecol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Obstet. 2011;113(1):3-13.</a:t>
            </a:r>
            <a:endParaRPr lang="ru-RU" sz="8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596336" y="116632"/>
            <a:ext cx="1296144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3924754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562725" cy="944562"/>
          </a:xfrm>
        </p:spPr>
        <p:txBody>
          <a:bodyPr/>
          <a:lstStyle/>
          <a:p>
            <a:r>
              <a:rPr lang="ru-RU" sz="2800" kern="1200" dirty="0">
                <a:solidFill>
                  <a:srgbClr val="676767"/>
                </a:solidFill>
              </a:rPr>
              <a:t>Постановка диагноза пациентке </a:t>
            </a:r>
            <a:br>
              <a:rPr lang="ru-RU" sz="2800" kern="1200" dirty="0">
                <a:solidFill>
                  <a:srgbClr val="676767"/>
                </a:solidFill>
              </a:rPr>
            </a:br>
            <a:r>
              <a:rPr lang="ru-RU" sz="2800" kern="1200" dirty="0">
                <a:solidFill>
                  <a:srgbClr val="676767"/>
                </a:solidFill>
              </a:rPr>
              <a:t>с маточным кровотечением иногда </a:t>
            </a:r>
            <a:br>
              <a:rPr lang="ru-RU" sz="2800" kern="1200" dirty="0">
                <a:solidFill>
                  <a:srgbClr val="676767"/>
                </a:solidFill>
              </a:rPr>
            </a:br>
            <a:r>
              <a:rPr lang="ru-RU" sz="2800" kern="1200" dirty="0">
                <a:solidFill>
                  <a:srgbClr val="676767"/>
                </a:solidFill>
              </a:rPr>
              <a:t>весьма затруднительна…</a:t>
            </a:r>
            <a:endParaRPr lang="ru-RU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21590" r="13889" b="6768"/>
          <a:stretch/>
        </p:blipFill>
        <p:spPr bwMode="auto">
          <a:xfrm>
            <a:off x="0" y="1412776"/>
            <a:ext cx="9014459" cy="49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AUB-</a:t>
            </a:r>
            <a:r>
              <a:rPr lang="en-US" dirty="0"/>
              <a:t>N</a:t>
            </a:r>
            <a:r>
              <a:rPr lang="en-US" dirty="0" smtClean="0"/>
              <a:t>: </a:t>
            </a:r>
            <a:r>
              <a:rPr lang="ru-RU" dirty="0" smtClean="0"/>
              <a:t>еще не классифицировано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1380" y="1988840"/>
            <a:ext cx="510270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Среди неклассифицированных причин рассматривается такое относительно редкое состояние, как маточная артериовенозная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мальформация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, иногда врожденная, но порой возникающая после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кюретажа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, особенно в случаях его выполнения «вслепую», без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гистероскопического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 контроля. </a:t>
            </a:r>
            <a:endParaRPr lang="ru-RU" sz="1600" dirty="0" smtClean="0">
              <a:solidFill>
                <a:srgbClr val="676767"/>
              </a:solidFill>
              <a:latin typeface="Arial"/>
              <a:cs typeface="+mn-cs"/>
            </a:endParaRPr>
          </a:p>
          <a:p>
            <a:pPr marL="285750" indent="-285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676767"/>
              </a:solidFill>
              <a:latin typeface="Arial"/>
              <a:cs typeface="+mn-cs"/>
            </a:endParaRPr>
          </a:p>
          <a:p>
            <a:pPr marL="285750" indent="-285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</a:rPr>
              <a:t>Артериовенозную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мальформацию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</a:rPr>
              <a:t>можно заподозрить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, если женщина сообщает о начале аномальных маточных кровотечений после аборта или выскабливания по поводу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</a:rPr>
              <a:t>послеабортных</a:t>
            </a:r>
            <a:r>
              <a:rPr lang="ru-RU" sz="1600" dirty="0">
                <a:solidFill>
                  <a:srgbClr val="676767"/>
                </a:solidFill>
                <a:latin typeface="Arial"/>
                <a:cs typeface="+mn-cs"/>
              </a:rPr>
              <a:t> осложнений. </a:t>
            </a: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acy;&amp;rcy;&amp;tcy;&amp;iecy;&amp;rcy;&amp;icy;&amp;ocy;&amp;vcy;&amp;iecy;&amp;ncy;&amp;ocy;&amp;zcy;&amp;ncy;&amp;acy;&amp;yacy; &amp;mcy;&amp;acy;&amp;lcy;&amp;softcy;&amp;fcy;&amp;ocy;&amp;rcy;&amp;mcy;&amp;acy;&amp;tscy;&amp;icy;&amp;y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39"/>
            <a:ext cx="2952328" cy="357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5379" y="5970766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Munro MG,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Critchley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HO,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Broder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MS, Fraser IS, for the FIGO Working Group on Menstrual Disorders. . FIGO classification system (PALM-COEIN) for causes of abnormal uterine bleeding in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nongravid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women of reproductive age.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Int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J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Gynecol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Obstet. 2011;113(1):3-13.</a:t>
            </a:r>
            <a:endParaRPr lang="ru-RU" sz="8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453336"/>
            <a:ext cx="72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676767"/>
                </a:solidFill>
                <a:latin typeface="Arial"/>
                <a:cs typeface="+mn-cs"/>
              </a:rPr>
              <a:t>Права на использование и распространение данного </a:t>
            </a:r>
            <a:r>
              <a:rPr lang="ru-RU" sz="1000" dirty="0" smtClean="0">
                <a:solidFill>
                  <a:srgbClr val="676767"/>
                </a:solidFill>
                <a:latin typeface="Arial"/>
                <a:cs typeface="+mn-cs"/>
              </a:rPr>
              <a:t>материала принадлежат </a:t>
            </a:r>
            <a:r>
              <a:rPr lang="ru-RU" sz="1000" dirty="0">
                <a:solidFill>
                  <a:srgbClr val="676767"/>
                </a:solidFill>
                <a:latin typeface="Arial"/>
                <a:cs typeface="+mn-cs"/>
              </a:rPr>
              <a:t>исключительно АО «БАЙЕР»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676767"/>
                </a:solidFill>
                <a:latin typeface="Arial"/>
                <a:cs typeface="+mn-cs"/>
              </a:rPr>
              <a:t>АО «БАЙЕР», 107113, Россия, Москва, 3-я Рыбинская ул., д. 18, стр. 2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380312" y="188640"/>
            <a:ext cx="1526027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4163668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 если кровотечения связаны со структурными изменениями?</a:t>
            </a:r>
            <a:br>
              <a:rPr lang="ru-RU" smtClean="0"/>
            </a:br>
            <a:r>
              <a:rPr lang="ru-RU" smtClean="0"/>
              <a:t>Например, полипом?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380312" y="188640"/>
            <a:ext cx="1584176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/>
          <a:lstStyle/>
          <a:p>
            <a:r>
              <a:rPr lang="en-US" dirty="0" smtClean="0"/>
              <a:t>AUB-P</a:t>
            </a:r>
            <a:r>
              <a:rPr lang="ru-RU" dirty="0" smtClean="0"/>
              <a:t>: полипы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20888"/>
            <a:ext cx="5040560" cy="237626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Гиперпластический очаг </a:t>
            </a:r>
            <a:br>
              <a:rPr lang="ru-RU" sz="1600" dirty="0" smtClean="0"/>
            </a:br>
            <a:r>
              <a:rPr lang="ru-RU" sz="1600" dirty="0" smtClean="0"/>
              <a:t>(железы и строма) зарегистрирован в 38% случае АМК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Протекают </a:t>
            </a:r>
            <a:r>
              <a:rPr lang="ru-RU" sz="1600" dirty="0" err="1"/>
              <a:t>а</a:t>
            </a:r>
            <a:r>
              <a:rPr lang="ru-RU" sz="1600" dirty="0" err="1" smtClean="0"/>
              <a:t>симптоматически</a:t>
            </a:r>
            <a:r>
              <a:rPr lang="ru-RU" sz="1600" dirty="0" smtClean="0"/>
              <a:t> в </a:t>
            </a:r>
            <a:br>
              <a:rPr lang="ru-RU" sz="1600" dirty="0" smtClean="0"/>
            </a:br>
            <a:r>
              <a:rPr lang="ru-RU" sz="1600" dirty="0" smtClean="0"/>
              <a:t>12-15% случаев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Встречаются злокачественные случаи (1 – 2%)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 smtClean="0"/>
              <a:t>Диагностика</a:t>
            </a:r>
            <a:r>
              <a:rPr lang="ru-RU" sz="1600" dirty="0" smtClean="0"/>
              <a:t>: УЗИ, </a:t>
            </a:r>
            <a:r>
              <a:rPr lang="ru-RU" sz="1600" dirty="0" err="1" smtClean="0"/>
              <a:t>соногистерография</a:t>
            </a:r>
            <a:r>
              <a:rPr lang="ru-RU" sz="1600" dirty="0" smtClean="0"/>
              <a:t>, </a:t>
            </a:r>
            <a:br>
              <a:rPr lang="ru-RU" sz="1600" dirty="0" smtClean="0"/>
            </a:br>
            <a:r>
              <a:rPr lang="ru-RU" sz="1600" dirty="0" smtClean="0"/>
              <a:t>офисная </a:t>
            </a:r>
            <a:r>
              <a:rPr lang="ru-RU" sz="1600" dirty="0" err="1" smtClean="0"/>
              <a:t>гистероскопия</a:t>
            </a:r>
            <a:r>
              <a:rPr lang="ru-RU" sz="16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0888"/>
            <a:ext cx="3312368" cy="244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gray">
          <a:xfrm>
            <a:off x="251520" y="6453336"/>
            <a:ext cx="7488832" cy="3600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676767"/>
                </a:solidFill>
                <a:latin typeface="Arial"/>
                <a:cs typeface="+mn-cs"/>
              </a:rPr>
              <a:t>1. M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Lieng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O.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Istre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L.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Sandvik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E. </a:t>
            </a:r>
            <a:r>
              <a:rPr lang="en-US" sz="600" dirty="0" err="1" smtClean="0">
                <a:solidFill>
                  <a:srgbClr val="676767"/>
                </a:solidFill>
                <a:latin typeface="Arial"/>
                <a:cs typeface="+mn-cs"/>
              </a:rPr>
              <a:t>Qvigstad</a:t>
            </a:r>
            <a:r>
              <a:rPr lang="en-US" sz="600" dirty="0" smtClean="0">
                <a:solidFill>
                  <a:srgbClr val="676767"/>
                </a:solidFill>
                <a:latin typeface="Arial"/>
                <a:cs typeface="+mn-cs"/>
              </a:rPr>
              <a:t>. Prevalence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1-year regression rate, and clinical significance of asymptomatic endometrial polyps: cross-sectional study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J Minim Invasive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Gynecol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16 (4) (2009), pp. </a:t>
            </a:r>
            <a:r>
              <a:rPr lang="en-US" sz="600" dirty="0" smtClean="0">
                <a:solidFill>
                  <a:srgbClr val="676767"/>
                </a:solidFill>
                <a:latin typeface="Arial"/>
                <a:cs typeface="+mn-cs"/>
              </a:rPr>
              <a:t>465–471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676767"/>
                </a:solidFill>
                <a:latin typeface="Arial"/>
                <a:cs typeface="+mn-cs"/>
              </a:rPr>
              <a:t>2. P.G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Anastasiadis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N.G.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Koutlaki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P.G.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Skaphida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G.C.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Galazios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P.N.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Tsikouras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V.A.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LiberisEndometrial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polyps: prevalence, detection, and malignant potential in women with abnormal uterine bleeding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Eur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J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Gynaecol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600" dirty="0" err="1">
                <a:solidFill>
                  <a:srgbClr val="676767"/>
                </a:solidFill>
                <a:latin typeface="Arial"/>
                <a:cs typeface="+mn-cs"/>
              </a:rPr>
              <a:t>Oncol</a:t>
            </a:r>
            <a:r>
              <a:rPr lang="en-US" sz="600" dirty="0">
                <a:solidFill>
                  <a:srgbClr val="676767"/>
                </a:solidFill>
                <a:latin typeface="Arial"/>
                <a:cs typeface="+mn-cs"/>
              </a:rPr>
              <a:t>, 21 (2) (2000), pp. 180–183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srgbClr val="676767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400" dirty="0" smtClean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668344" y="116632"/>
            <a:ext cx="1152128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6346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251520" y="1988840"/>
            <a:ext cx="5760640" cy="397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В </a:t>
            </a: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зависимости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от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гистологического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строения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полипы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эндометрия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676767"/>
              </a:solidFill>
              <a:latin typeface="Arial"/>
              <a:cs typeface="+mn-cs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железистые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/>
            </a:r>
            <a:b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</a:b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(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функционального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/>
            </a:r>
            <a:b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</a:b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или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базального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типа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); </a:t>
            </a:r>
            <a:endParaRPr lang="ru-RU" dirty="0" smtClean="0">
              <a:solidFill>
                <a:srgbClr val="676767"/>
              </a:solidFill>
              <a:latin typeface="Arial"/>
              <a:cs typeface="+mn-cs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железисто-фиброзные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;</a:t>
            </a:r>
            <a:endParaRPr lang="ru-RU" dirty="0" smtClean="0">
              <a:solidFill>
                <a:srgbClr val="676767"/>
              </a:solidFill>
              <a:latin typeface="Arial"/>
              <a:cs typeface="+mn-cs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фиброзные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;</a:t>
            </a:r>
            <a:endParaRPr lang="ru-RU" dirty="0" smtClean="0">
              <a:solidFill>
                <a:srgbClr val="676767"/>
              </a:solidFill>
              <a:latin typeface="Arial"/>
              <a:cs typeface="+mn-cs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аденоматозные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676767"/>
              </a:solidFill>
              <a:latin typeface="Arial"/>
              <a:cs typeface="+mn-cs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Для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аденоматозных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полипов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интенсивная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пролиферация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желез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и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их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эпителия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;</a:t>
            </a:r>
            <a:endParaRPr lang="ru-RU" dirty="0" smtClean="0">
              <a:solidFill>
                <a:srgbClr val="676767"/>
              </a:solidFill>
              <a:latin typeface="Arial"/>
              <a:cs typeface="+mn-cs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относительно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высокая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митотическая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активность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; </a:t>
            </a:r>
            <a:endParaRPr lang="ru-RU" dirty="0" smtClean="0">
              <a:solidFill>
                <a:srgbClr val="676767"/>
              </a:solidFill>
              <a:latin typeface="Arial"/>
              <a:cs typeface="+mn-cs"/>
              <a:sym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атипия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железистых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Arial"/>
              </a:rPr>
              <a:t>клеток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Arial"/>
              </a:rPr>
              <a:t>.</a:t>
            </a:r>
          </a:p>
        </p:txBody>
      </p:sp>
      <p:sp>
        <p:nvSpPr>
          <p:cNvPr id="391" name="Shape 391"/>
          <p:cNvSpPr/>
          <p:nvPr/>
        </p:nvSpPr>
        <p:spPr>
          <a:xfrm>
            <a:off x="6012160" y="4149080"/>
            <a:ext cx="2862268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2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 i="0"/>
            </a:pPr>
            <a:r>
              <a:rPr sz="1400" i="0" kern="0" dirty="0" err="1">
                <a:solidFill>
                  <a:srgbClr val="676767"/>
                </a:solidFill>
              </a:rPr>
              <a:t>Фрагменты</a:t>
            </a:r>
            <a:r>
              <a:rPr sz="1400" i="0" kern="0" dirty="0">
                <a:solidFill>
                  <a:srgbClr val="676767"/>
                </a:solidFill>
              </a:rPr>
              <a:t> </a:t>
            </a:r>
            <a:r>
              <a:rPr sz="1400" i="0" kern="0" dirty="0" err="1">
                <a:solidFill>
                  <a:srgbClr val="676767"/>
                </a:solidFill>
              </a:rPr>
              <a:t>полипа</a:t>
            </a:r>
            <a:r>
              <a:rPr sz="1400" i="0" kern="0" dirty="0">
                <a:solidFill>
                  <a:srgbClr val="676767"/>
                </a:solidFill>
              </a:rPr>
              <a:t> </a:t>
            </a:r>
            <a:r>
              <a:rPr sz="1400" i="0" kern="0" dirty="0" err="1">
                <a:solidFill>
                  <a:srgbClr val="676767"/>
                </a:solidFill>
              </a:rPr>
              <a:t>эндометрия</a:t>
            </a:r>
            <a:r>
              <a:rPr sz="1400" i="0" kern="0" dirty="0">
                <a:solidFill>
                  <a:srgbClr val="676767"/>
                </a:solidFill>
              </a:rPr>
              <a:t> </a:t>
            </a:r>
            <a:r>
              <a:rPr sz="1400" i="0" kern="0" dirty="0" err="1">
                <a:solidFill>
                  <a:srgbClr val="676767"/>
                </a:solidFill>
              </a:rPr>
              <a:t>атрофичного</a:t>
            </a:r>
            <a:r>
              <a:rPr sz="1400" i="0" kern="0" dirty="0">
                <a:solidFill>
                  <a:srgbClr val="676767"/>
                </a:solidFill>
              </a:rPr>
              <a:t> </a:t>
            </a:r>
            <a:r>
              <a:rPr sz="1400" i="0" kern="0" dirty="0" err="1">
                <a:solidFill>
                  <a:srgbClr val="676767"/>
                </a:solidFill>
              </a:rPr>
              <a:t>типа</a:t>
            </a:r>
            <a:r>
              <a:rPr sz="1400" i="0" kern="0" dirty="0">
                <a:solidFill>
                  <a:srgbClr val="676767"/>
                </a:solidFill>
              </a:rPr>
              <a:t> с </a:t>
            </a:r>
            <a:r>
              <a:rPr sz="1400" i="0" kern="0" dirty="0" err="1">
                <a:solidFill>
                  <a:srgbClr val="676767"/>
                </a:solidFill>
              </a:rPr>
              <a:t>отдельными</a:t>
            </a:r>
            <a:r>
              <a:rPr sz="1400" i="0" kern="0" dirty="0">
                <a:solidFill>
                  <a:srgbClr val="676767"/>
                </a:solidFill>
              </a:rPr>
              <a:t> </a:t>
            </a:r>
            <a:r>
              <a:rPr sz="1400" i="0" kern="0" dirty="0" err="1">
                <a:solidFill>
                  <a:srgbClr val="676767"/>
                </a:solidFill>
              </a:rPr>
              <a:t>атипичными</a:t>
            </a:r>
            <a:r>
              <a:rPr sz="1400" i="0" kern="0" dirty="0">
                <a:solidFill>
                  <a:srgbClr val="676767"/>
                </a:solidFill>
              </a:rPr>
              <a:t> </a:t>
            </a:r>
            <a:r>
              <a:rPr sz="1400" i="0" kern="0" dirty="0" err="1">
                <a:solidFill>
                  <a:srgbClr val="676767"/>
                </a:solidFill>
              </a:rPr>
              <a:t>железами</a:t>
            </a:r>
            <a:r>
              <a:rPr sz="1400" i="0" kern="0" dirty="0">
                <a:solidFill>
                  <a:srgbClr val="676767"/>
                </a:solidFill>
              </a:rPr>
              <a:t>.</a:t>
            </a:r>
          </a:p>
        </p:txBody>
      </p:sp>
      <p:pic>
        <p:nvPicPr>
          <p:cNvPr id="392" name="image7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12160" y="1988840"/>
            <a:ext cx="2862268" cy="21602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en-US" sz="2800" dirty="0" smtClean="0"/>
              <a:t>AUB-P: </a:t>
            </a:r>
            <a:r>
              <a:rPr lang="ru-RU" sz="2800" dirty="0" smtClean="0"/>
              <a:t>полипы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443294" y="116632"/>
            <a:ext cx="1521194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3936968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 rotWithShape="1">
          <a:blip r:embed="rId2">
            <a:extLst/>
          </a:blip>
          <a:srcRect b="4965"/>
          <a:stretch/>
        </p:blipFill>
        <p:spPr>
          <a:xfrm>
            <a:off x="4716017" y="2203051"/>
            <a:ext cx="4176464" cy="295414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394"/>
          <p:cNvSpPr/>
          <p:nvPr/>
        </p:nvSpPr>
        <p:spPr>
          <a:xfrm>
            <a:off x="251520" y="1988840"/>
            <a:ext cx="5040560" cy="387798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defTabSz="4492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В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агинальное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УЗИ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полости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матки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на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фоне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введенного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физиологического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раствора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.</a:t>
            </a:r>
          </a:p>
          <a:p>
            <a:pPr marL="342900" indent="-342900" defTabSz="4492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b="1"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Показания</a:t>
            </a:r>
            <a:r>
              <a:rPr b="1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: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/>
            </a:r>
            <a:b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</a:b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подозрение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на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полип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в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полости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матки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, 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необходимость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определения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точного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местонахождения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миом</a:t>
            </a:r>
            <a:r>
              <a:rPr lang="ru-RU"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атозн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ого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узла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в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матке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.</a:t>
            </a:r>
            <a:endParaRPr dirty="0">
              <a:solidFill>
                <a:srgbClr val="676767"/>
              </a:solidFill>
              <a:latin typeface="Arial"/>
              <a:cs typeface="+mn-cs"/>
              <a:sym typeface="Times New Roman"/>
            </a:endParaRPr>
          </a:p>
          <a:p>
            <a:pPr marL="342900" indent="-342900" defTabSz="4492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Противопоказания</a:t>
            </a:r>
            <a:r>
              <a:rPr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: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/>
            </a:r>
            <a:b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</a:b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острые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воспалительные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процессы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половых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органов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.</a:t>
            </a:r>
            <a:endParaRPr dirty="0">
              <a:solidFill>
                <a:srgbClr val="676767"/>
              </a:solidFill>
              <a:latin typeface="Arial"/>
              <a:cs typeface="+mn-cs"/>
              <a:sym typeface="Times New Roman"/>
            </a:endParaRPr>
          </a:p>
          <a:p>
            <a:pPr marL="342900" indent="-342900" defTabSz="4492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Исследование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проводится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в I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фазе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.</a:t>
            </a:r>
            <a:endParaRPr dirty="0">
              <a:solidFill>
                <a:srgbClr val="676767"/>
              </a:solidFill>
              <a:latin typeface="Arial"/>
              <a:cs typeface="+mn-cs"/>
              <a:sym typeface="Times New Roman"/>
            </a:endParaRPr>
          </a:p>
          <a:p>
            <a:pPr marL="342900" indent="-342900" defTabSz="4492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Продолжительность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20 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минут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.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</a:p>
          <a:p>
            <a:pPr marL="342900" indent="-342900" defTabSz="4492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Б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езопасная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процедура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, 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/>
            </a:r>
            <a:br>
              <a:rPr lang="ru-RU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</a:br>
            <a:r>
              <a:rPr b="1" u="sng"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осложнений</a:t>
            </a:r>
            <a:r>
              <a:rPr b="1" u="sng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b="1" u="sng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не</a:t>
            </a:r>
            <a:r>
              <a:rPr b="1" u="sng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b="1" u="sng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встречается</a:t>
            </a:r>
            <a:endParaRPr b="1" u="sng" dirty="0">
              <a:solidFill>
                <a:srgbClr val="676767"/>
              </a:solidFill>
              <a:latin typeface="Arial"/>
              <a:cs typeface="+mn-cs"/>
              <a:sym typeface="Times New Roman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/>
          <a:lstStyle/>
          <a:p>
            <a:r>
              <a:rPr lang="ru-RU" dirty="0" err="1" smtClean="0"/>
              <a:t>Соногистерография</a:t>
            </a:r>
            <a:r>
              <a:rPr lang="ru-RU" dirty="0" smtClean="0"/>
              <a:t> (СГС)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6423719"/>
            <a:ext cx="86409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</a:rPr>
              <a:t>P.G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Anastasiadis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, N.G.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Koutlaki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, P.G.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Skaphida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, G.C.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Galazios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, P.N.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Tsikouras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, V.A.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LiberisEndometrial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polyps: prevalence, detection, and malignant potential in women with abnormal uterine </a:t>
            </a: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</a:rPr>
              <a:t>bleeding </a:t>
            </a:r>
            <a:r>
              <a:rPr lang="en-US" sz="800" dirty="0" err="1" smtClean="0">
                <a:solidFill>
                  <a:srgbClr val="676767"/>
                </a:solidFill>
                <a:latin typeface="Arial"/>
                <a:cs typeface="+mn-cs"/>
              </a:rPr>
              <a:t>Eur</a:t>
            </a: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J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Gynaecol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Oncol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, 21 (2) (2000), pp. 180–183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596336" y="200662"/>
            <a:ext cx="1296145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732170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19088"/>
            <a:ext cx="7058025" cy="949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Диагностика и ведение </a:t>
            </a:r>
            <a:r>
              <a:rPr lang="ru-RU" sz="2400" dirty="0" err="1"/>
              <a:t>эндометриальных</a:t>
            </a:r>
            <a:r>
              <a:rPr lang="ru-RU" sz="2400" dirty="0"/>
              <a:t> </a:t>
            </a:r>
            <a:r>
              <a:rPr lang="ru-RU" sz="2400" dirty="0" smtClean="0"/>
              <a:t>полипов (Рекомендации </a:t>
            </a:r>
            <a:r>
              <a:rPr lang="ru-RU" sz="2400" dirty="0"/>
              <a:t>общества минимальной инвазивной гинекологии, 2012)</a:t>
            </a:r>
          </a:p>
        </p:txBody>
      </p:sp>
      <p:pic>
        <p:nvPicPr>
          <p:cNvPr id="77827" name="image11.png" descr="http://archive.aagl.org/images/aagl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068638"/>
            <a:ext cx="2346325" cy="2305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7828" name="image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989138"/>
            <a:ext cx="3311525" cy="7191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7829" name="Shape 417"/>
          <p:cNvSpPr>
            <a:spLocks noChangeArrowheads="1"/>
          </p:cNvSpPr>
          <p:nvPr/>
        </p:nvSpPr>
        <p:spPr bwMode="auto">
          <a:xfrm>
            <a:off x="250825" y="1468438"/>
            <a:ext cx="5041900" cy="526297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71475" indent="-285750"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ru-RU" dirty="0" err="1" smtClean="0">
                <a:sym typeface="Arial" charset="0"/>
              </a:rPr>
              <a:t>Гистероскопическая</a:t>
            </a:r>
            <a:r>
              <a:rPr lang="ru-RU" dirty="0" smtClean="0">
                <a:sym typeface="Arial" charset="0"/>
              </a:rPr>
              <a:t> </a:t>
            </a:r>
            <a:r>
              <a:rPr lang="ru-RU" dirty="0" err="1">
                <a:sym typeface="Arial" charset="0"/>
              </a:rPr>
              <a:t>полипэктомия</a:t>
            </a:r>
            <a:r>
              <a:rPr lang="ru-RU" dirty="0">
                <a:sym typeface="Arial" charset="0"/>
              </a:rPr>
              <a:t> – </a:t>
            </a:r>
            <a:br>
              <a:rPr lang="ru-RU" dirty="0">
                <a:sym typeface="Arial" charset="0"/>
              </a:rPr>
            </a:br>
            <a:r>
              <a:rPr lang="ru-RU" dirty="0">
                <a:sym typeface="Arial" charset="0"/>
              </a:rPr>
              <a:t>золотой стандарт лечения </a:t>
            </a:r>
            <a:r>
              <a:rPr lang="ru-RU" b="1" i="1" dirty="0">
                <a:sym typeface="Arial" charset="0"/>
              </a:rPr>
              <a:t>(уровень В)</a:t>
            </a:r>
            <a:r>
              <a:rPr lang="ru-RU" dirty="0">
                <a:sym typeface="Arial" charset="0"/>
              </a:rPr>
              <a:t>.</a:t>
            </a:r>
          </a:p>
          <a:p>
            <a:pPr marL="371475" indent="-285750"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ru-RU" dirty="0">
                <a:sym typeface="Arial" charset="0"/>
              </a:rPr>
              <a:t>Нет различия в клинических исходах при применении различных методов </a:t>
            </a:r>
            <a:r>
              <a:rPr lang="ru-RU" dirty="0" err="1">
                <a:sym typeface="Arial" charset="0"/>
              </a:rPr>
              <a:t>гистерорезектоскопии</a:t>
            </a:r>
            <a:r>
              <a:rPr lang="ru-RU" dirty="0">
                <a:sym typeface="Arial" charset="0"/>
              </a:rPr>
              <a:t> </a:t>
            </a:r>
            <a:r>
              <a:rPr lang="ru-RU" b="1" i="1" dirty="0">
                <a:sym typeface="Arial" charset="0"/>
              </a:rPr>
              <a:t>(уровень С)</a:t>
            </a:r>
            <a:r>
              <a:rPr lang="ru-RU" b="1" dirty="0">
                <a:sym typeface="Arial" charset="0"/>
              </a:rPr>
              <a:t>.</a:t>
            </a:r>
          </a:p>
          <a:p>
            <a:pPr marL="371475" indent="-285750"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ru-RU" dirty="0">
                <a:sym typeface="Arial" charset="0"/>
              </a:rPr>
              <a:t>Удаление полипа для гистологической оценки показано в постменопаузе  при наличии симптомов </a:t>
            </a:r>
            <a:r>
              <a:rPr lang="ru-RU" b="1" i="1" dirty="0">
                <a:sym typeface="Arial" charset="0"/>
              </a:rPr>
              <a:t>(уровень В)</a:t>
            </a:r>
            <a:r>
              <a:rPr lang="ru-RU" b="1" dirty="0">
                <a:sym typeface="Arial" charset="0"/>
              </a:rPr>
              <a:t>.</a:t>
            </a:r>
          </a:p>
          <a:p>
            <a:pPr marL="371475" indent="-285750"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ru-RU" dirty="0" err="1">
                <a:sym typeface="Arial" charset="0"/>
              </a:rPr>
              <a:t>Гистероскопическое</a:t>
            </a:r>
            <a:r>
              <a:rPr lang="ru-RU" dirty="0">
                <a:sym typeface="Arial" charset="0"/>
              </a:rPr>
              <a:t> удаление предпочтительнее </a:t>
            </a:r>
            <a:r>
              <a:rPr lang="ru-RU" dirty="0" err="1">
                <a:sym typeface="Arial" charset="0"/>
              </a:rPr>
              <a:t>гистерэктомии</a:t>
            </a:r>
            <a:r>
              <a:rPr lang="ru-RU" dirty="0">
                <a:sym typeface="Arial" charset="0"/>
              </a:rPr>
              <a:t> – менее инвазивное вмешательство, ниже стоимость, </a:t>
            </a:r>
            <a:br>
              <a:rPr lang="ru-RU" dirty="0">
                <a:sym typeface="Arial" charset="0"/>
              </a:rPr>
            </a:br>
            <a:r>
              <a:rPr lang="ru-RU" dirty="0">
                <a:sym typeface="Arial" charset="0"/>
              </a:rPr>
              <a:t>а также ниже риск для пациентки </a:t>
            </a:r>
            <a:r>
              <a:rPr lang="ru-RU" b="1" i="1" dirty="0">
                <a:sym typeface="Arial" charset="0"/>
              </a:rPr>
              <a:t>(уровень С)</a:t>
            </a:r>
            <a:r>
              <a:rPr lang="ru-RU" b="1" dirty="0">
                <a:sym typeface="Arial" charset="0"/>
              </a:rPr>
              <a:t>.</a:t>
            </a:r>
          </a:p>
          <a:p>
            <a:pPr marL="371475" indent="-285750"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ru-RU" b="1" dirty="0">
                <a:sym typeface="Arial" charset="0"/>
              </a:rPr>
              <a:t>Риск малигнизации полипов увеличивается с возрастом и достигает 12,9%(В)</a:t>
            </a:r>
          </a:p>
          <a:p>
            <a:pPr marL="371475" indent="-285750"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ru-RU" b="1" dirty="0">
              <a:sym typeface="Arial" charset="0"/>
            </a:endParaRPr>
          </a:p>
          <a:p>
            <a:pPr marL="371475" indent="-285750"/>
            <a:r>
              <a:rPr lang="ru-RU" dirty="0">
                <a:sym typeface="Arial" charset="0"/>
              </a:rPr>
              <a:t> </a:t>
            </a:r>
          </a:p>
        </p:txBody>
      </p:sp>
      <p:sp>
        <p:nvSpPr>
          <p:cNvPr id="9" name="Shape 418"/>
          <p:cNvSpPr/>
          <p:nvPr/>
        </p:nvSpPr>
        <p:spPr>
          <a:xfrm>
            <a:off x="250825" y="6423025"/>
            <a:ext cx="8167688" cy="2460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algn="r">
              <a:defRPr sz="1400" b="1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800" b="0" i="0">
                <a:solidFill>
                  <a:srgbClr val="000000"/>
                </a:solidFill>
              </a:defRPr>
            </a:pPr>
            <a:r>
              <a:rPr sz="800" b="0" i="0" kern="0" dirty="0">
                <a:solidFill>
                  <a:schemeClr val="tx1"/>
                </a:solidFill>
              </a:rPr>
              <a:t>AAGL Practice Report: Practice Guidelines for the Diagnosis and Management of Endometrial Polyps Journal of Minimally Invasive Gynecology Volume 19, Is. 1, February 2012, Pages 3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452320" y="188640"/>
            <a:ext cx="1512168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365571"/>
            <a:ext cx="8756445" cy="949325"/>
          </a:xfrm>
        </p:spPr>
        <p:txBody>
          <a:bodyPr/>
          <a:lstStyle/>
          <a:p>
            <a:r>
              <a:rPr lang="ru-RU" sz="2400" dirty="0"/>
              <a:t>Распространенность полипов значительно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различается </a:t>
            </a:r>
            <a:r>
              <a:rPr lang="ru-RU" sz="2400" dirty="0"/>
              <a:t>(от 7,8 до 34,9%) в зависимости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/>
              <a:t>дефиниции, методов диагностики и когорты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4" y="3068960"/>
            <a:ext cx="816325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990" y="6309320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>1.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Salim S, Won H, Nesbitt-Hawes E, Campbell N, Abbott J. Diagnosis and management of endometrial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polyps:a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critical review of literature. J Minim Invasive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Gynaecol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. 2011;18:569–81. </a:t>
            </a: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/>
            </a:r>
            <a:b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</a:b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>2.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Paradisi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R, Rossi S,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Scifo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M, C,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Dall'O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' F,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Battaglia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C,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Venturoli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S, Recurrence of Endometrial Polyps.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Gynecol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Obstet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Invest 2014;78:26-32</a:t>
            </a:r>
            <a:endParaRPr lang="ru-RU" sz="800" i="1" dirty="0" smtClean="0">
              <a:solidFill>
                <a:srgbClr val="676767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>3. </a:t>
            </a:r>
            <a:r>
              <a:rPr lang="en-US" sz="800" i="1" dirty="0">
                <a:solidFill>
                  <a:srgbClr val="676767"/>
                </a:solidFill>
                <a:latin typeface="Arial"/>
                <a:cs typeface="+mn-cs"/>
              </a:rPr>
              <a:t>Yang J-H, Chen C-D, Chen S-U, Yang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Y-S,</a:t>
            </a: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Chen </a:t>
            </a:r>
            <a:r>
              <a:rPr lang="en-US" sz="800" i="1" dirty="0">
                <a:solidFill>
                  <a:srgbClr val="676767"/>
                </a:solidFill>
                <a:latin typeface="Arial"/>
                <a:cs typeface="+mn-cs"/>
              </a:rPr>
              <a:t>M-J (2015) Factors Influencing the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Recurrence</a:t>
            </a: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Potential </a:t>
            </a:r>
            <a:r>
              <a:rPr lang="en-US" sz="800" i="1" dirty="0">
                <a:solidFill>
                  <a:srgbClr val="676767"/>
                </a:solidFill>
                <a:latin typeface="Arial"/>
                <a:cs typeface="+mn-cs"/>
              </a:rPr>
              <a:t>of Benign Endometrial Polyps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after</a:t>
            </a: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i="1" dirty="0" err="1" smtClean="0">
                <a:solidFill>
                  <a:srgbClr val="676767"/>
                </a:solidFill>
                <a:latin typeface="Arial"/>
                <a:cs typeface="+mn-cs"/>
              </a:rPr>
              <a:t>Hysteroscopic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i="1" dirty="0" err="1">
                <a:solidFill>
                  <a:srgbClr val="676767"/>
                </a:solidFill>
                <a:latin typeface="Arial"/>
                <a:cs typeface="+mn-cs"/>
              </a:rPr>
              <a:t>Polypectomy</a:t>
            </a:r>
            <a:r>
              <a:rPr lang="en-US" sz="800" i="1" dirty="0">
                <a:solidFill>
                  <a:srgbClr val="676767"/>
                </a:solidFill>
                <a:latin typeface="Arial"/>
                <a:cs typeface="+mn-cs"/>
              </a:rPr>
              <a:t>. </a:t>
            </a:r>
            <a:r>
              <a:rPr lang="en-US" sz="800" i="1" dirty="0" err="1">
                <a:solidFill>
                  <a:srgbClr val="676767"/>
                </a:solidFill>
                <a:latin typeface="Arial"/>
                <a:cs typeface="+mn-cs"/>
              </a:rPr>
              <a:t>PLoS</a:t>
            </a:r>
            <a:r>
              <a:rPr lang="en-US" sz="800" i="1" dirty="0">
                <a:solidFill>
                  <a:srgbClr val="676767"/>
                </a:solidFill>
                <a:latin typeface="Arial"/>
                <a:cs typeface="+mn-cs"/>
              </a:rPr>
              <a:t> ONE 10(12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):</a:t>
            </a:r>
            <a:r>
              <a:rPr lang="ru-RU" sz="800" i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e0144857</a:t>
            </a:r>
            <a:r>
              <a:rPr lang="en-US" sz="800" i="1" dirty="0">
                <a:solidFill>
                  <a:srgbClr val="676767"/>
                </a:solidFill>
                <a:latin typeface="Arial"/>
                <a:cs typeface="+mn-cs"/>
              </a:rPr>
              <a:t>. </a:t>
            </a:r>
            <a:r>
              <a:rPr lang="en-US" sz="800" i="1" dirty="0" smtClean="0">
                <a:solidFill>
                  <a:srgbClr val="676767"/>
                </a:solidFill>
                <a:latin typeface="Arial"/>
                <a:cs typeface="+mn-cs"/>
              </a:rPr>
              <a:t>doi:10.1371/journal.pone.0144857</a:t>
            </a:r>
            <a:endParaRPr lang="ru-RU" sz="8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90108075"/>
              </p:ext>
            </p:extLst>
          </p:nvPr>
        </p:nvGraphicFramePr>
        <p:xfrm>
          <a:off x="193294" y="1415068"/>
          <a:ext cx="2555646" cy="1656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84421467"/>
              </p:ext>
            </p:extLst>
          </p:nvPr>
        </p:nvGraphicFramePr>
        <p:xfrm>
          <a:off x="2843808" y="1268760"/>
          <a:ext cx="3528392" cy="2308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Двойная стрелка влево/вправо 8"/>
          <p:cNvSpPr/>
          <p:nvPr/>
        </p:nvSpPr>
        <p:spPr>
          <a:xfrm>
            <a:off x="2123728" y="2135138"/>
            <a:ext cx="100811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35020" y="4437112"/>
            <a:ext cx="3628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676767"/>
                </a:solidFill>
                <a:latin typeface="Arial"/>
                <a:cs typeface="+mn-cs"/>
              </a:rPr>
              <a:t>По данным разных авторов, частота </a:t>
            </a:r>
            <a:r>
              <a:rPr lang="ru-RU" sz="1200" b="1" dirty="0" err="1" smtClean="0">
                <a:solidFill>
                  <a:srgbClr val="676767"/>
                </a:solidFill>
                <a:latin typeface="Arial"/>
                <a:cs typeface="+mn-cs"/>
              </a:rPr>
              <a:t>рецидивирования</a:t>
            </a:r>
            <a:r>
              <a:rPr lang="ru-RU" sz="1200" b="1" dirty="0" smtClean="0">
                <a:solidFill>
                  <a:srgbClr val="676767"/>
                </a:solidFill>
                <a:latin typeface="Arial"/>
                <a:cs typeface="+mn-cs"/>
              </a:rPr>
              <a:t> составляет от 13,3</a:t>
            </a:r>
            <a:r>
              <a:rPr lang="ru-RU" sz="1200" b="1" baseline="30000" dirty="0" smtClean="0">
                <a:solidFill>
                  <a:srgbClr val="676767"/>
                </a:solidFill>
                <a:latin typeface="Arial"/>
                <a:cs typeface="+mn-cs"/>
              </a:rPr>
              <a:t>2 </a:t>
            </a:r>
            <a:r>
              <a:rPr lang="ru-RU" sz="1200" b="1" dirty="0" smtClean="0">
                <a:solidFill>
                  <a:srgbClr val="676767"/>
                </a:solidFill>
                <a:latin typeface="Arial"/>
                <a:cs typeface="+mn-cs"/>
              </a:rPr>
              <a:t>до 43%</a:t>
            </a:r>
            <a:r>
              <a:rPr lang="ru-RU" sz="1200" b="1" baseline="30000" dirty="0" smtClean="0">
                <a:solidFill>
                  <a:srgbClr val="676767"/>
                </a:solidFill>
                <a:latin typeface="Arial"/>
                <a:cs typeface="+mn-cs"/>
              </a:rPr>
              <a:t>3</a:t>
            </a:r>
            <a:r>
              <a:rPr lang="ru-RU" sz="1200" b="1" dirty="0" smtClean="0">
                <a:solidFill>
                  <a:srgbClr val="676767"/>
                </a:solidFill>
                <a:latin typeface="Arial"/>
                <a:cs typeface="+mn-cs"/>
              </a:rPr>
              <a:t> и зависит от количества полипов и продолжительности периода наблюдения</a:t>
            </a:r>
            <a:r>
              <a:rPr lang="ru-RU" sz="1200" b="1" baseline="30000" dirty="0" smtClean="0">
                <a:solidFill>
                  <a:srgbClr val="676767"/>
                </a:solidFill>
                <a:latin typeface="Arial"/>
                <a:cs typeface="+mn-cs"/>
              </a:rPr>
              <a:t>3</a:t>
            </a:r>
            <a:r>
              <a:rPr lang="ru-RU" sz="1200" b="1" dirty="0" smtClean="0">
                <a:solidFill>
                  <a:srgbClr val="676767"/>
                </a:solidFill>
                <a:latin typeface="Arial"/>
                <a:cs typeface="+mn-cs"/>
              </a:rPr>
              <a:t>   </a:t>
            </a:r>
            <a:endParaRPr lang="ru-RU" sz="1200" b="1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403448947"/>
              </p:ext>
            </p:extLst>
          </p:nvPr>
        </p:nvGraphicFramePr>
        <p:xfrm>
          <a:off x="1115616" y="3925168"/>
          <a:ext cx="4176464" cy="188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556906" y="5589239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i="1" dirty="0" err="1">
                <a:solidFill>
                  <a:srgbClr val="676767"/>
                </a:solidFill>
                <a:latin typeface="Arial"/>
                <a:cs typeface="+mn-cs"/>
              </a:rPr>
              <a:t>Paradisi</a:t>
            </a:r>
            <a:r>
              <a:rPr lang="en-US" sz="1000" b="1" i="1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1000" b="1" i="1" dirty="0" smtClean="0">
                <a:solidFill>
                  <a:srgbClr val="676767"/>
                </a:solidFill>
                <a:latin typeface="Arial"/>
                <a:cs typeface="+mn-cs"/>
              </a:rPr>
              <a:t>R</a:t>
            </a:r>
            <a:r>
              <a:rPr lang="ru-RU" sz="1000" b="1" i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1000" b="1" i="1" dirty="0" smtClean="0">
                <a:solidFill>
                  <a:srgbClr val="676767"/>
                </a:solidFill>
                <a:latin typeface="Arial"/>
                <a:cs typeface="+mn-cs"/>
              </a:rPr>
              <a:t>et al.</a:t>
            </a:r>
            <a:endParaRPr lang="ru-RU" sz="1000" b="1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35896" y="5589240"/>
            <a:ext cx="10647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i="1" dirty="0">
                <a:solidFill>
                  <a:srgbClr val="676767"/>
                </a:solidFill>
                <a:latin typeface="Arial"/>
                <a:cs typeface="+mn-cs"/>
              </a:rPr>
              <a:t>Yang </a:t>
            </a:r>
            <a:r>
              <a:rPr lang="en-US" sz="1000" b="1" i="1" dirty="0" smtClean="0">
                <a:solidFill>
                  <a:srgbClr val="676767"/>
                </a:solidFill>
                <a:latin typeface="Arial"/>
                <a:cs typeface="+mn-cs"/>
              </a:rPr>
              <a:t>J-H et al.</a:t>
            </a:r>
            <a:endParaRPr lang="ru-RU" sz="1000" b="1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524328" y="116632"/>
            <a:ext cx="1512168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17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250825" y="319088"/>
            <a:ext cx="6483350" cy="949325"/>
          </a:xfrm>
        </p:spPr>
        <p:txBody>
          <a:bodyPr/>
          <a:lstStyle/>
          <a:p>
            <a:pPr eaLnBrk="1" hangingPunct="1"/>
            <a:r>
              <a:rPr lang="ru-RU" sz="2800" smtClean="0"/>
              <a:t>Полип удален – что дальше? </a:t>
            </a:r>
            <a:endParaRPr lang="ru-RU" sz="360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250825" y="1484313"/>
            <a:ext cx="748982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n-lt"/>
                <a:cs typeface="+mn-cs"/>
              </a:rPr>
              <a:t>Исследование с участием 184 женщин от 21 года до 39 лет с </a:t>
            </a:r>
            <a:r>
              <a:rPr lang="ru-RU" sz="1600" dirty="0" err="1">
                <a:latin typeface="+mn-lt"/>
                <a:cs typeface="+mn-cs"/>
              </a:rPr>
              <a:t>гистероскопически</a:t>
            </a:r>
            <a:r>
              <a:rPr lang="ru-RU" sz="1600" dirty="0">
                <a:latin typeface="+mn-lt"/>
                <a:cs typeface="+mn-cs"/>
              </a:rPr>
              <a:t> и морфологически верифицированными полипами эндометрия, </a:t>
            </a:r>
            <a:r>
              <a:rPr lang="ru-RU" sz="1600" b="1" dirty="0">
                <a:latin typeface="+mn-lt"/>
                <a:cs typeface="+mn-cs"/>
              </a:rPr>
              <a:t>имевшими рецепторы к прогестерону и эстрогенам</a:t>
            </a:r>
          </a:p>
          <a:p>
            <a:pPr>
              <a:defRPr/>
            </a:pPr>
            <a:endParaRPr lang="ru-RU" sz="1600" dirty="0"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Всем пациенткам была произведена </a:t>
            </a:r>
            <a:r>
              <a:rPr lang="ru-RU" sz="1600" dirty="0" err="1">
                <a:latin typeface="+mn-lt"/>
                <a:cs typeface="+mn-cs"/>
              </a:rPr>
              <a:t>гистерорезектоскопия</a:t>
            </a:r>
            <a:r>
              <a:rPr lang="ru-RU" sz="1600" dirty="0">
                <a:latin typeface="+mn-lt"/>
                <a:cs typeface="+mn-cs"/>
              </a:rPr>
              <a:t> полипов эндометрия с помощью электрода-петли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+mn-lt"/>
                <a:cs typeface="+mn-cs"/>
              </a:rPr>
              <a:t>Все женщины нуждались в контрацепции</a:t>
            </a:r>
            <a:r>
              <a:rPr lang="ru-RU" sz="1600" dirty="0">
                <a:latin typeface="+mn-lt"/>
                <a:cs typeface="+mn-cs"/>
              </a:rPr>
              <a:t>. Группа </a:t>
            </a:r>
            <a:r>
              <a:rPr lang="en-US" sz="1600" dirty="0">
                <a:latin typeface="+mn-lt"/>
                <a:cs typeface="+mn-cs"/>
              </a:rPr>
              <a:t>I</a:t>
            </a:r>
            <a:r>
              <a:rPr lang="ru-RU" sz="1600" dirty="0">
                <a:latin typeface="+mn-lt"/>
                <a:cs typeface="+mn-cs"/>
              </a:rPr>
              <a:t> (</a:t>
            </a:r>
            <a:r>
              <a:rPr lang="en-US" sz="1600" dirty="0">
                <a:latin typeface="+mn-lt"/>
                <a:cs typeface="+mn-cs"/>
              </a:rPr>
              <a:t>n=</a:t>
            </a:r>
            <a:r>
              <a:rPr lang="ru-RU" sz="1600" dirty="0">
                <a:latin typeface="+mn-lt"/>
                <a:cs typeface="+mn-cs"/>
              </a:rPr>
              <a:t>126</a:t>
            </a:r>
            <a:r>
              <a:rPr lang="en-US" sz="1600" dirty="0">
                <a:latin typeface="+mn-lt"/>
                <a:cs typeface="+mn-cs"/>
              </a:rPr>
              <a:t>) </a:t>
            </a:r>
            <a:r>
              <a:rPr lang="ru-RU" sz="1600" dirty="0">
                <a:latin typeface="+mn-lt"/>
                <a:cs typeface="+mn-cs"/>
              </a:rPr>
              <a:t>получала Э2В/ДНГ, группа </a:t>
            </a:r>
            <a:r>
              <a:rPr lang="en-US" sz="1600" dirty="0">
                <a:latin typeface="+mn-lt"/>
                <a:cs typeface="+mn-cs"/>
              </a:rPr>
              <a:t>II</a:t>
            </a:r>
            <a:r>
              <a:rPr lang="ru-RU" sz="1600" dirty="0">
                <a:latin typeface="+mn-lt"/>
                <a:cs typeface="+mn-cs"/>
              </a:rPr>
              <a:t> (</a:t>
            </a:r>
            <a:r>
              <a:rPr lang="en-US" sz="1600" dirty="0">
                <a:latin typeface="+mn-lt"/>
                <a:cs typeface="+mn-cs"/>
              </a:rPr>
              <a:t>n=58)</a:t>
            </a:r>
            <a:r>
              <a:rPr lang="ru-RU" sz="1600" dirty="0">
                <a:latin typeface="+mn-lt"/>
                <a:cs typeface="+mn-cs"/>
              </a:rPr>
              <a:t> – барьерные методы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Морфологические типы полипов в обеих группах были сопоставимы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3850" y="4221163"/>
          <a:ext cx="7848871" cy="150888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776344"/>
                <a:gridCol w="2147333"/>
                <a:gridCol w="1925194"/>
              </a:tblGrid>
              <a:tr h="503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Группа I, n= </a:t>
                      </a:r>
                      <a:r>
                        <a:rPr lang="ru-RU" sz="1600" dirty="0" smtClean="0">
                          <a:effectLst/>
                        </a:rPr>
                        <a:t>126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Группа </a:t>
                      </a:r>
                      <a:r>
                        <a:rPr lang="ru-RU" sz="1600" dirty="0" smtClean="0">
                          <a:effectLst/>
                        </a:rPr>
                        <a:t>II, </a:t>
                      </a:r>
                      <a:r>
                        <a:rPr lang="ru-RU" sz="1600" dirty="0">
                          <a:effectLst/>
                        </a:rPr>
                        <a:t>n= </a:t>
                      </a:r>
                      <a:r>
                        <a:rPr lang="ru-RU" sz="1600" dirty="0" smtClean="0">
                          <a:effectLst/>
                        </a:rPr>
                        <a:t>58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62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Железисто-фиброзный полип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69,8% (n=88)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67,2% (n=39)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8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Железистый полип эндометрия функционального типа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30,2% (n=38)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32,8% (n=19) 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1942" name="Прямоугольник 14"/>
          <p:cNvSpPr>
            <a:spLocks noChangeArrowheads="1"/>
          </p:cNvSpPr>
          <p:nvPr/>
        </p:nvSpPr>
        <p:spPr bwMode="auto">
          <a:xfrm>
            <a:off x="323850" y="6413500"/>
            <a:ext cx="7481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/>
              <a:t>Михельсон А. Ф., Феоктистова Т. Е., Лебеденко Е. Ю., Михельсон А. А. и др. Влияние комбинации эстрадиола валерата и диеногеста на частоту рецидивов гормончувствительных полипов эндометрия // Доктор.Ру. 2016. № 7 (124). С. 27–31.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96336" y="116632"/>
            <a:ext cx="1296144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273050" y="333375"/>
            <a:ext cx="8763446" cy="949325"/>
          </a:xfrm>
        </p:spPr>
        <p:txBody>
          <a:bodyPr/>
          <a:lstStyle/>
          <a:p>
            <a:pPr eaLnBrk="1" hangingPunct="1"/>
            <a:r>
              <a:rPr lang="ru-RU" sz="2800" dirty="0" smtClean="0"/>
              <a:t>Э2В/ДНГ</a:t>
            </a:r>
            <a:r>
              <a:rPr lang="en-US" sz="2800" dirty="0" smtClean="0"/>
              <a:t> </a:t>
            </a:r>
            <a:r>
              <a:rPr lang="ru-RU" sz="2800" dirty="0" smtClean="0"/>
              <a:t> </a:t>
            </a:r>
            <a:r>
              <a:rPr lang="ru-RU" sz="2800" dirty="0" smtClean="0"/>
              <a:t>может применяться с целью контрацепции после </a:t>
            </a:r>
            <a:r>
              <a:rPr lang="ru-RU" sz="2800" dirty="0" err="1" smtClean="0"/>
              <a:t>полипэктомии</a:t>
            </a:r>
            <a:endParaRPr lang="ru-RU" sz="2800" dirty="0" smtClean="0"/>
          </a:p>
        </p:txBody>
      </p:sp>
      <p:sp>
        <p:nvSpPr>
          <p:cNvPr id="83971" name="Прямоугольник 6"/>
          <p:cNvSpPr>
            <a:spLocks noChangeArrowheads="1"/>
          </p:cNvSpPr>
          <p:nvPr/>
        </p:nvSpPr>
        <p:spPr bwMode="auto">
          <a:xfrm>
            <a:off x="4859338" y="2708275"/>
            <a:ext cx="4392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srgbClr val="703D29"/>
                </a:solidFill>
              </a:rPr>
              <a:t>Контрольная биопсия через 24 месяца после полипэктомии, </a:t>
            </a:r>
            <a:br>
              <a:rPr lang="ru-RU" sz="1100">
                <a:solidFill>
                  <a:srgbClr val="703D29"/>
                </a:solidFill>
              </a:rPr>
            </a:br>
            <a:r>
              <a:rPr lang="ru-RU" sz="1100">
                <a:solidFill>
                  <a:srgbClr val="703D29"/>
                </a:solidFill>
              </a:rPr>
              <a:t>% от общего количества женщин в группе</a:t>
            </a:r>
          </a:p>
        </p:txBody>
      </p:sp>
      <p:sp>
        <p:nvSpPr>
          <p:cNvPr id="83972" name="Прямоугольник 1"/>
          <p:cNvSpPr>
            <a:spLocks noChangeArrowheads="1"/>
          </p:cNvSpPr>
          <p:nvPr/>
        </p:nvSpPr>
        <p:spPr bwMode="auto">
          <a:xfrm>
            <a:off x="288925" y="3136900"/>
            <a:ext cx="37449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Прием Э2В/ДНГ не увеличивал </a:t>
            </a:r>
            <a:r>
              <a:rPr lang="ru-RU" sz="1600" b="1"/>
              <a:t>частоту рецидива полипов эндометрия</a:t>
            </a:r>
            <a:r>
              <a:rPr lang="ru-RU" sz="1600"/>
              <a:t>, </a:t>
            </a:r>
            <a:r>
              <a:rPr lang="ru-RU" sz="1600" b="1"/>
              <a:t>экспрессирующих рецепторы к прогестерону и эстрогенам</a:t>
            </a:r>
            <a:r>
              <a:rPr lang="ru-RU" sz="1600"/>
              <a:t>, что может быть обусловлено преимущественно влиянием диеногеста.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4211960" y="30620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3974" name="TextBox 3"/>
          <p:cNvSpPr txBox="1">
            <a:spLocks noChangeArrowheads="1"/>
          </p:cNvSpPr>
          <p:nvPr/>
        </p:nvSpPr>
        <p:spPr bwMode="auto">
          <a:xfrm>
            <a:off x="273050" y="6092825"/>
            <a:ext cx="4548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>
                <a:solidFill>
                  <a:schemeClr val="tx2"/>
                </a:solidFill>
              </a:rPr>
              <a:t>*пациентка после 6 месяцев самостоятельно прекратила прием гормонального препарата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825" y="1557338"/>
            <a:ext cx="8353425" cy="107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При приеме препарата Э2В/ДНГ только у 0,8% женщин (1 пациентка*) наблюдался рецидив, при использовании барьерных методов – у 32,7% женщин, т.е. у каждой третьей </a:t>
            </a:r>
          </a:p>
        </p:txBody>
      </p:sp>
      <p:sp>
        <p:nvSpPr>
          <p:cNvPr id="83976" name="Прямоугольник 9"/>
          <p:cNvSpPr>
            <a:spLocks noChangeArrowheads="1"/>
          </p:cNvSpPr>
          <p:nvPr/>
        </p:nvSpPr>
        <p:spPr bwMode="auto">
          <a:xfrm>
            <a:off x="273050" y="6467475"/>
            <a:ext cx="849153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Михельсон А. Ф., Феоктистова Т. Е., Лебеденко Е. Ю., Михельсон А. А. и др. Влияние комбинации эстрадиола валерата и диеногеста на частоту рецидивов гормончувствительных полипов эндометрия // Доктор.Ру. 2016. № 7 (124). С. 27–31.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452320" y="116632"/>
            <a:ext cx="1440160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AUB-A: </a:t>
            </a:r>
            <a:r>
              <a:rPr lang="ru-RU" dirty="0" err="1" smtClean="0"/>
              <a:t>аденомиоз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4114800" cy="255817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Анатомически определяется как </a:t>
            </a:r>
            <a:r>
              <a:rPr lang="ru-RU" sz="2000" dirty="0" err="1" smtClean="0"/>
              <a:t>эндометриальная</a:t>
            </a:r>
            <a:r>
              <a:rPr lang="ru-RU" sz="2000" dirty="0" smtClean="0"/>
              <a:t> ткань </a:t>
            </a:r>
            <a:br>
              <a:rPr lang="ru-RU" sz="2000" dirty="0" smtClean="0"/>
            </a:br>
            <a:r>
              <a:rPr lang="ru-RU" sz="2000" dirty="0" smtClean="0"/>
              <a:t>(железы и строма) в </a:t>
            </a:r>
            <a:r>
              <a:rPr lang="ru-RU" sz="2000" dirty="0" err="1" smtClean="0"/>
              <a:t>миометрии</a:t>
            </a:r>
            <a:r>
              <a:rPr lang="ru-RU" sz="2000" dirty="0" smtClean="0"/>
              <a:t> (</a:t>
            </a:r>
            <a:r>
              <a:rPr lang="ru-RU" sz="2000" dirty="0" err="1" smtClean="0"/>
              <a:t>локализованно</a:t>
            </a:r>
            <a:r>
              <a:rPr lang="ru-RU" sz="2000" dirty="0" smtClean="0"/>
              <a:t> или диффузно)</a:t>
            </a:r>
          </a:p>
          <a:p>
            <a:r>
              <a:rPr lang="ru-RU" sz="2000" dirty="0" smtClean="0"/>
              <a:t>Как правило сопряжено с продолжительными и болезненными кровотечениями 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63" y="1916832"/>
            <a:ext cx="4382278" cy="229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3789040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Норма</a:t>
            </a:r>
            <a:endParaRPr lang="ru-RU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2065" y="3789040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676767"/>
                </a:solidFill>
                <a:latin typeface="Arial"/>
                <a:cs typeface="+mn-cs"/>
              </a:rPr>
              <a:t>Аденомиоз</a:t>
            </a:r>
            <a:endParaRPr lang="ru-RU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596336" y="188640"/>
            <a:ext cx="1299905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2049155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322151"/>
              </p:ext>
            </p:extLst>
          </p:nvPr>
        </p:nvGraphicFramePr>
        <p:xfrm>
          <a:off x="1" y="4"/>
          <a:ext cx="9143999" cy="68817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91679"/>
                <a:gridCol w="2298430"/>
                <a:gridCol w="5153890"/>
              </a:tblGrid>
              <a:tr h="31720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Характеристика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Терминология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Описание</a:t>
                      </a:r>
                      <a:endParaRPr lang="ru-RU" sz="1100" dirty="0"/>
                    </a:p>
                  </a:txBody>
                  <a:tcPr/>
                </a:tc>
              </a:tr>
              <a:tr h="811245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Объем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Обильные</a:t>
                      </a:r>
                      <a:r>
                        <a:rPr lang="ru-RU" sz="1100" baseline="0" dirty="0" smtClean="0"/>
                        <a:t> (тяжелые) менструальные кровотечения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Чрезмерная менструальная кровопотеря, влияющая на физическое состояние женщины, эмоциональные, социальные и материальные условия жизни. Может быть самостоятельной или сочетаться с другими симптомами</a:t>
                      </a:r>
                      <a:endParaRPr lang="ru-RU" sz="1100" dirty="0"/>
                    </a:p>
                  </a:txBody>
                  <a:tcPr/>
                </a:tc>
              </a:tr>
              <a:tr h="456940">
                <a:tc rowSpan="2"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Регулярность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(20 ± 2 дня)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Нерегулярные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Кровотечения разного диапазона длительности, включающего интервалы без кровотечения более 20 дней в течение одного 90-дневного периода</a:t>
                      </a:r>
                      <a:endParaRPr lang="ru-RU" sz="1100" dirty="0"/>
                    </a:p>
                  </a:txBody>
                  <a:tcPr/>
                </a:tc>
              </a:tr>
              <a:tr h="287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Аменорея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Отсутствие кровотечения в течение 90-дневного периода</a:t>
                      </a:r>
                      <a:endParaRPr lang="ru-RU" sz="1100" dirty="0"/>
                    </a:p>
                  </a:txBody>
                  <a:tcPr/>
                </a:tc>
              </a:tr>
              <a:tr h="469942">
                <a:tc rowSpan="2"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Частота (каждые 24–38 дней)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Редкие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Интервал между кровотечениями &gt; 38 дней (1 или 2 кровотечения за 90 дней)</a:t>
                      </a:r>
                      <a:endParaRPr lang="ru-RU" sz="1100" dirty="0"/>
                    </a:p>
                  </a:txBody>
                  <a:tcPr/>
                </a:tc>
              </a:tr>
              <a:tr h="469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Частые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Интервал между кровотечениями &lt; 24 дней (более 4 кровотечений за 90 дней)</a:t>
                      </a:r>
                      <a:endParaRPr lang="ru-RU" sz="1100" dirty="0"/>
                    </a:p>
                  </a:txBody>
                  <a:tcPr/>
                </a:tc>
              </a:tr>
              <a:tr h="285322">
                <a:tc rowSpan="2"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Длительность (норма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3–8 дней)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Длительные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Длительность менструального кровотечения превышает 8 дней</a:t>
                      </a:r>
                      <a:endParaRPr lang="ru-RU" sz="1100" dirty="0"/>
                    </a:p>
                  </a:txBody>
                  <a:tcPr/>
                </a:tc>
              </a:tr>
              <a:tr h="285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Укороченные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Менструальное кровотечение длится менее 3 дней</a:t>
                      </a:r>
                      <a:endParaRPr lang="ru-RU" sz="1100" dirty="0"/>
                    </a:p>
                  </a:txBody>
                  <a:tcPr/>
                </a:tc>
              </a:tr>
              <a:tr h="654561">
                <a:tc rowSpan="3"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Нерегулярные,</a:t>
                      </a:r>
                    </a:p>
                    <a:p>
                      <a:r>
                        <a:rPr lang="ru-RU" sz="1100" b="1" dirty="0" err="1" smtClean="0">
                          <a:solidFill>
                            <a:schemeClr val="tx2"/>
                          </a:solidFill>
                        </a:rPr>
                        <a:t>неменструальные</a:t>
                      </a:r>
                      <a:endParaRPr lang="ru-RU" sz="11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кровотечения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Межменструальные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Нерегулярные эпизоды кровотечения, часто легкие и короткие, возникающие</a:t>
                      </a:r>
                    </a:p>
                    <a:p>
                      <a:r>
                        <a:rPr lang="ru-RU" sz="1100" dirty="0" smtClean="0"/>
                        <a:t>между периодами нормального менструального кровотечения</a:t>
                      </a:r>
                      <a:endParaRPr lang="ru-RU" sz="1100" dirty="0"/>
                    </a:p>
                  </a:txBody>
                  <a:tcPr/>
                </a:tc>
              </a:tr>
              <a:tr h="285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Посткоитальные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Кровотечения после полового акта</a:t>
                      </a:r>
                      <a:endParaRPr lang="ru-RU" sz="1100" dirty="0"/>
                    </a:p>
                  </a:txBody>
                  <a:tcPr/>
                </a:tc>
              </a:tr>
              <a:tr h="654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Пременструальные</a:t>
                      </a:r>
                      <a:r>
                        <a:rPr lang="ru-RU" sz="1100" dirty="0" smtClean="0"/>
                        <a:t> и </a:t>
                      </a:r>
                      <a:r>
                        <a:rPr lang="ru-RU" sz="1100" dirty="0" err="1" smtClean="0"/>
                        <a:t>постменструальные</a:t>
                      </a:r>
                      <a:endParaRPr lang="ru-RU" sz="1100" dirty="0" smtClean="0"/>
                    </a:p>
                    <a:p>
                      <a:r>
                        <a:rPr lang="ru-RU" sz="1100" dirty="0" smtClean="0"/>
                        <a:t>кровянистые выделения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Кровотечения, которые могут быть регулярными и возникать в течение одного или более дней до или после менструального кровотечения</a:t>
                      </a:r>
                      <a:endParaRPr lang="ru-RU" sz="1100" dirty="0"/>
                    </a:p>
                  </a:txBody>
                  <a:tcPr/>
                </a:tc>
              </a:tr>
              <a:tr h="285322">
                <a:tc rowSpan="2"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Кровотечение вне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репродуктивного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возраста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Постменопаузальное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Кровотечения, возникающее позже, чем через год после менопаузы</a:t>
                      </a:r>
                      <a:endParaRPr lang="ru-RU" sz="1100" dirty="0"/>
                    </a:p>
                  </a:txBody>
                  <a:tcPr/>
                </a:tc>
              </a:tr>
              <a:tr h="469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Преждевременное, до начала </a:t>
                      </a:r>
                      <a:r>
                        <a:rPr lang="ru-RU" sz="1100" dirty="0" err="1" smtClean="0"/>
                        <a:t>менархе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Кровотечение в возрасте до 9 лет</a:t>
                      </a:r>
                      <a:endParaRPr lang="ru-RU" sz="1100" dirty="0"/>
                    </a:p>
                  </a:txBody>
                  <a:tcPr/>
                </a:tc>
              </a:tr>
              <a:tr h="654561">
                <a:tc rowSpan="2"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Острое или хроническое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АМК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Острое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Кровотечение у небеременной женщины репродуктивного возраста, объем</a:t>
                      </a:r>
                    </a:p>
                    <a:p>
                      <a:r>
                        <a:rPr lang="ru-RU" sz="1100" dirty="0" smtClean="0"/>
                        <a:t>которого требует немедленного вмешательства с целью предотвращения</a:t>
                      </a:r>
                    </a:p>
                    <a:p>
                      <a:r>
                        <a:rPr lang="ru-RU" sz="1100" dirty="0" smtClean="0"/>
                        <a:t>дальнейшей потери крови</a:t>
                      </a:r>
                      <a:endParaRPr lang="ru-RU" sz="1100" dirty="0"/>
                    </a:p>
                  </a:txBody>
                  <a:tcPr/>
                </a:tc>
              </a:tr>
              <a:tr h="469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Хроническое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Кровотечение аномальной продолжительности, объема и/или частоты в течение большей части последних 6 месяцев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325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68.jpg" descr="http://oncoportal.net/uploaded_files/images/big_0Adenomyosi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0100" y="1988840"/>
            <a:ext cx="3612379" cy="2664296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/>
          <p:nvPr/>
        </p:nvSpPr>
        <p:spPr>
          <a:xfrm>
            <a:off x="267667" y="6416468"/>
            <a:ext cx="548466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Эндометриоз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диагностика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лечение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реабилитация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Клинические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рекомендации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Москва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, 2013. 86 с.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Адамян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 Л.В., и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др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Эндометриозы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800" kern="0" dirty="0" err="1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Медицина</a:t>
            </a:r>
            <a:r>
              <a:rPr sz="800" kern="0" dirty="0">
                <a:solidFill>
                  <a:srgbClr val="676767"/>
                </a:solidFill>
                <a:latin typeface="Calibri"/>
                <a:ea typeface="Calibri"/>
                <a:cs typeface="Calibri"/>
                <a:sym typeface="Calibri"/>
              </a:rPr>
              <a:t>, 2006, 411 с</a:t>
            </a:r>
          </a:p>
        </p:txBody>
      </p:sp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 anchor="b">
            <a:noAutofit/>
          </a:bodyPr>
          <a:lstStyle>
            <a:lvl1pPr algn="l">
              <a:defRPr sz="3200" b="1">
                <a:solidFill>
                  <a:srgbClr val="732C1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00" b="0" dirty="0">
                <a:solidFill>
                  <a:srgbClr val="676767"/>
                </a:solidFill>
                <a:latin typeface="Arial"/>
                <a:ea typeface="+mj-ea"/>
                <a:cs typeface="+mj-cs"/>
              </a:rPr>
              <a:t>AUB-A: </a:t>
            </a:r>
            <a:r>
              <a:rPr lang="ru-RU" sz="2800" b="0" dirty="0" err="1">
                <a:solidFill>
                  <a:srgbClr val="676767"/>
                </a:solidFill>
                <a:latin typeface="Arial"/>
                <a:ea typeface="+mj-ea"/>
                <a:cs typeface="+mj-cs"/>
              </a:rPr>
              <a:t>аденомиоз</a:t>
            </a:r>
            <a:endParaRPr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3" name="Shape 433"/>
          <p:cNvSpPr>
            <a:spLocks noGrp="1"/>
          </p:cNvSpPr>
          <p:nvPr>
            <p:ph idx="1"/>
          </p:nvPr>
        </p:nvSpPr>
        <p:spPr>
          <a:xfrm>
            <a:off x="252289" y="1484784"/>
            <a:ext cx="5027811" cy="5056952"/>
          </a:xfrm>
          <a:prstGeom prst="rect">
            <a:avLst/>
          </a:prstGeom>
        </p:spPr>
        <p:txBody>
          <a:bodyPr lIns="45718" tIns="45718" rIns="45718" bIns="45718">
            <a:noAutofit/>
          </a:bodyPr>
          <a:lstStyle/>
          <a:p>
            <a:pPr marL="285750" lvl="0" indent="-285750" defTabSz="457200"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До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80%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случаев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–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диффузные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формы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</a:p>
          <a:p>
            <a:pPr marL="285750" lvl="0" indent="-285750" defTabSz="457200"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Диагноз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ставится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на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основании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клинической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картины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,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ультразвуковых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признаков</a:t>
            </a:r>
            <a:endParaRPr sz="14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0" indent="-285750" defTabSz="457200"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Верификация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диагноза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–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гистологическое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исследование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при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гистероскопии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–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/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</a:b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по-показаниям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.</a:t>
            </a:r>
          </a:p>
          <a:p>
            <a:pPr lvl="0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sz="14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Клиническая</a:t>
            </a:r>
            <a:r>
              <a:rPr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картина</a:t>
            </a:r>
            <a:r>
              <a:rPr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: </a:t>
            </a:r>
          </a:p>
          <a:p>
            <a:pPr marL="285750" lvl="1" indent="-285750" defTabSz="457200">
              <a:spcBef>
                <a:spcPts val="1200"/>
              </a:spcBef>
              <a:buClr>
                <a:schemeClr val="accent2"/>
              </a:buClr>
              <a:defRPr sz="1800">
                <a:solidFill>
                  <a:srgbClr val="000000"/>
                </a:solidFill>
              </a:defRPr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К</a:t>
            </a:r>
            <a:r>
              <a:rPr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ровянистые</a:t>
            </a:r>
            <a:r>
              <a:rPr sz="14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выделения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до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и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после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менструации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1" indent="-285750" defTabSz="457200">
              <a:spcBef>
                <a:spcPts val="1200"/>
              </a:spcBef>
              <a:buClr>
                <a:schemeClr val="accent2"/>
              </a:buClr>
              <a:defRPr sz="1800">
                <a:solidFill>
                  <a:srgbClr val="000000"/>
                </a:solidFill>
              </a:defRPr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</a:t>
            </a:r>
            <a:r>
              <a:rPr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óльшая</a:t>
            </a:r>
            <a:r>
              <a:rPr sz="14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обильность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и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продолжительность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менструации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(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при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III-IV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ст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.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распространения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вплоть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до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меноррагий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) и,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как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следствие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,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анемия</a:t>
            </a:r>
            <a:endParaRPr sz="14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1" indent="-285750" defTabSz="457200">
              <a:spcBef>
                <a:spcPts val="1200"/>
              </a:spcBef>
              <a:buClr>
                <a:schemeClr val="accent2"/>
              </a:buClr>
              <a:defRPr sz="1800">
                <a:solidFill>
                  <a:srgbClr val="000000"/>
                </a:solidFill>
              </a:defRPr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</a:t>
            </a:r>
            <a:r>
              <a:rPr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олевой</a:t>
            </a:r>
            <a:r>
              <a:rPr sz="14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синдром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1" indent="-285750" defTabSz="457200">
              <a:spcBef>
                <a:spcPts val="1200"/>
              </a:spcBef>
              <a:buClr>
                <a:schemeClr val="accent2"/>
              </a:buClr>
              <a:defRPr sz="1800">
                <a:solidFill>
                  <a:srgbClr val="000000"/>
                </a:solidFill>
              </a:defRPr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</a:t>
            </a:r>
            <a:r>
              <a:rPr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есплодие</a:t>
            </a:r>
            <a:endParaRPr sz="14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96336" y="188640"/>
            <a:ext cx="1296143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4580266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/>
        </p:nvSpPr>
        <p:spPr>
          <a:xfrm>
            <a:off x="251520" y="1628800"/>
            <a:ext cx="5500600" cy="446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defTabSz="457200" fontAlgn="auto">
              <a:spcBef>
                <a:spcPts val="120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Взаимосвязь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между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аденомиозом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и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генезом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АМК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остается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до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конца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неяснои</a:t>
            </a:r>
            <a:r>
              <a:rPr sz="1600" b="1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̆</a:t>
            </a:r>
            <a:r>
              <a:rPr lang="ru-RU"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lang="ru-RU" sz="1600" b="1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(!)</a:t>
            </a:r>
          </a:p>
          <a:p>
            <a:pPr marL="285750" indent="-285750" defTabSz="457200" fontAlgn="auto">
              <a:spcBef>
                <a:spcPts val="120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В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репродуктивном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периоде</a:t>
            </a: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заболеваемость составляет</a:t>
            </a:r>
            <a:r>
              <a:rPr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от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5 %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до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70 %. </a:t>
            </a:r>
            <a:endParaRPr lang="ru-RU" sz="1600" dirty="0" smtClean="0">
              <a:solidFill>
                <a:srgbClr val="676767"/>
              </a:solidFill>
              <a:latin typeface="Arial"/>
              <a:cs typeface="+mn-cs"/>
              <a:sym typeface="Times New Roman"/>
            </a:endParaRPr>
          </a:p>
          <a:p>
            <a:pPr marL="285750" indent="-285750" defTabSz="457200" fontAlgn="auto">
              <a:spcBef>
                <a:spcPts val="120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sz="1600"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Поскольку</a:t>
            </a:r>
            <a:r>
              <a:rPr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существуют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диагностические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признаки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аденомиоза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по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данным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УЗИ и МРТ, </a:t>
            </a:r>
            <a:r>
              <a:rPr lang="ru-RU"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а</a:t>
            </a:r>
            <a:r>
              <a:rPr sz="1600" dirty="0" err="1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деномиоз</a:t>
            </a:r>
            <a:r>
              <a:rPr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был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включен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в </a:t>
            </a:r>
            <a:r>
              <a:rPr lang="ru-RU"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систему </a:t>
            </a:r>
            <a:r>
              <a:rPr lang="en-US"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PALM-COEIN</a:t>
            </a:r>
            <a:r>
              <a:rPr sz="1600" dirty="0" smtClean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. </a:t>
            </a:r>
            <a:endParaRPr sz="1600" dirty="0">
              <a:solidFill>
                <a:srgbClr val="676767"/>
              </a:solidFill>
              <a:latin typeface="Arial"/>
              <a:cs typeface="+mn-cs"/>
              <a:sym typeface="Times"/>
            </a:endParaRPr>
          </a:p>
          <a:p>
            <a:pPr algn="ctr" defTabSz="457200" fontAlgn="auto">
              <a:spcBef>
                <a:spcPts val="1200"/>
              </a:spcBef>
              <a:spcAft>
                <a:spcPts val="0"/>
              </a:spcAft>
            </a:pP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Минимальные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сонографические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b="1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критерии</a:t>
            </a:r>
            <a:r>
              <a:rPr sz="1600" b="1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АДЕНОМИОЗА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: </a:t>
            </a:r>
          </a:p>
          <a:p>
            <a:pPr marL="285750" indent="-285750" defTabSz="457200" fontAlgn="auto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</a:pP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наличие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гетеротопнои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̆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ткани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эндометрия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в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миометрии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; </a:t>
            </a:r>
          </a:p>
          <a:p>
            <a:pPr marL="285750" indent="-285750" defTabSz="457200" fontAlgn="auto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</a:pP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гипертрофия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миометрия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; </a:t>
            </a:r>
          </a:p>
          <a:p>
            <a:pPr marL="285750" indent="-285750" defTabSz="457200" fontAlgn="auto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</a:pP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разграничение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диффузнои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̆ и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узловои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̆ (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многоочаговои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̆)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форм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заболевания</a:t>
            </a:r>
            <a:r>
              <a:rPr sz="1600" dirty="0">
                <a:solidFill>
                  <a:srgbClr val="676767"/>
                </a:solidFill>
                <a:latin typeface="Arial"/>
                <a:cs typeface="+mn-cs"/>
                <a:sym typeface="Times New Roman"/>
              </a:rPr>
              <a:t>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en-US" sz="2800" dirty="0" smtClean="0"/>
              <a:t>AUB-A: </a:t>
            </a:r>
            <a:r>
              <a:rPr lang="ru-RU" sz="2800" dirty="0" err="1" smtClean="0"/>
              <a:t>аденомиоз</a:t>
            </a:r>
            <a:endParaRPr lang="ru-RU" sz="2800" dirty="0"/>
          </a:p>
        </p:txBody>
      </p:sp>
      <p:pic>
        <p:nvPicPr>
          <p:cNvPr id="7" name="image68.jpg" descr="http://oncoportal.net/uploaded_files/images/big_0Adenomyosi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2120" y="1988840"/>
            <a:ext cx="3214564" cy="23222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31"/>
          <p:cNvSpPr/>
          <p:nvPr/>
        </p:nvSpPr>
        <p:spPr>
          <a:xfrm>
            <a:off x="251520" y="6444044"/>
            <a:ext cx="856895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1. </a:t>
            </a:r>
            <a:r>
              <a:rPr sz="800" kern="0" dirty="0" err="1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Эндометриоз</a:t>
            </a: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: </a:t>
            </a:r>
            <a:r>
              <a:rPr sz="800" kern="0" dirty="0" err="1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диагностика</a:t>
            </a: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, </a:t>
            </a:r>
            <a:r>
              <a:rPr sz="800" kern="0" dirty="0" err="1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лечение</a:t>
            </a: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 и </a:t>
            </a:r>
            <a:r>
              <a:rPr sz="800" kern="0" dirty="0" err="1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реабилитация</a:t>
            </a: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. </a:t>
            </a:r>
            <a:r>
              <a:rPr sz="800" kern="0" dirty="0" err="1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Клинические</a:t>
            </a: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 </a:t>
            </a:r>
            <a:r>
              <a:rPr sz="800" kern="0" dirty="0" err="1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рекомендации</a:t>
            </a: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. </a:t>
            </a:r>
            <a:r>
              <a:rPr sz="800" kern="0" dirty="0" err="1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Москва</a:t>
            </a:r>
            <a:r>
              <a:rPr sz="800" kern="0" dirty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, 2013. 86 с.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800" kern="0" dirty="0" smtClean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2.</a:t>
            </a:r>
            <a:r>
              <a:rPr lang="en-US" sz="800" kern="0" dirty="0" smtClean="0">
                <a:solidFill>
                  <a:srgbClr val="676767"/>
                </a:solidFill>
                <a:latin typeface="Arial"/>
                <a:ea typeface="Calibri"/>
                <a:cs typeface="Calibri"/>
                <a:sym typeface="Calibri"/>
              </a:rPr>
              <a:t>Weiss G.</a:t>
            </a:r>
            <a:r>
              <a:rPr lang="en-US" sz="800" b="1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b="1" dirty="0" err="1" smtClean="0">
                <a:solidFill>
                  <a:srgbClr val="676767"/>
                </a:solidFill>
                <a:latin typeface="Arial"/>
                <a:cs typeface="+mn-cs"/>
              </a:rPr>
              <a:t>Adenomyosis</a:t>
            </a:r>
            <a:r>
              <a:rPr lang="en-US" sz="800" b="1" dirty="0" smtClean="0">
                <a:solidFill>
                  <a:srgbClr val="676767"/>
                </a:solidFill>
                <a:latin typeface="Arial"/>
                <a:cs typeface="+mn-cs"/>
              </a:rPr>
              <a:t> a variant not a disease? Evidence from </a:t>
            </a:r>
            <a:r>
              <a:rPr lang="en-US" sz="800" b="1" dirty="0" err="1" smtClean="0">
                <a:solidFill>
                  <a:srgbClr val="676767"/>
                </a:solidFill>
                <a:latin typeface="Arial"/>
                <a:cs typeface="+mn-cs"/>
              </a:rPr>
              <a:t>Hysterectomized</a:t>
            </a:r>
            <a:r>
              <a:rPr lang="en-US" sz="800" b="1" dirty="0" smtClean="0">
                <a:solidFill>
                  <a:srgbClr val="676767"/>
                </a:solidFill>
                <a:latin typeface="Arial"/>
                <a:cs typeface="+mn-cs"/>
              </a:rPr>
              <a:t> Menopausal Women in the SWAN Study/ </a:t>
            </a:r>
            <a:r>
              <a:rPr lang="en-US" sz="800" dirty="0" err="1" smtClean="0">
                <a:solidFill>
                  <a:srgbClr val="676767"/>
                </a:solidFill>
                <a:latin typeface="Arial"/>
                <a:cs typeface="+mn-cs"/>
                <a:hlinkClick r:id="rId3"/>
              </a:rPr>
              <a:t>Fertil</a:t>
            </a: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  <a:hlinkClick r:id="rId3"/>
              </a:rPr>
              <a:t> </a:t>
            </a:r>
            <a:r>
              <a:rPr lang="en-US" sz="800" dirty="0" err="1" smtClean="0">
                <a:solidFill>
                  <a:srgbClr val="676767"/>
                </a:solidFill>
                <a:latin typeface="Arial"/>
                <a:cs typeface="+mn-cs"/>
                <a:hlinkClick r:id="rId3"/>
              </a:rPr>
              <a:t>Steril</a:t>
            </a: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  <a:hlinkClick r:id="rId3"/>
              </a:rPr>
              <a:t>. 2009 Jan; 91(1): 201–206.</a:t>
            </a:r>
            <a:endParaRPr lang="en-US" sz="800" b="1" dirty="0" smtClean="0">
              <a:solidFill>
                <a:srgbClr val="676767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800" kern="0" dirty="0">
              <a:solidFill>
                <a:srgbClr val="676767"/>
              </a:solidFill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259402" y="116632"/>
            <a:ext cx="1705086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1488465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18.png" descr="C:\Users\PC\Desktop\10seg-logo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55776" y="3501453"/>
            <a:ext cx="2627313" cy="1844675"/>
          </a:xfrm>
          <a:prstGeom prst="rect">
            <a:avLst/>
          </a:prstGeom>
          <a:ln w="12700">
            <a:solidFill>
              <a:schemeClr val="accent2"/>
            </a:solidFill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24" name="image16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8125" y="1844824"/>
            <a:ext cx="5321987" cy="1800200"/>
          </a:xfrm>
          <a:prstGeom prst="rect">
            <a:avLst/>
          </a:prstGeom>
          <a:ln w="12700">
            <a:solidFill>
              <a:schemeClr val="accent2"/>
            </a:solidFill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6" name="image17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004048" y="2805199"/>
            <a:ext cx="3699760" cy="1392507"/>
          </a:xfrm>
          <a:prstGeom prst="rect">
            <a:avLst/>
          </a:prstGeom>
          <a:ln w="12700">
            <a:solidFill>
              <a:schemeClr val="accent2"/>
            </a:solidFill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27" name="Shape 427"/>
          <p:cNvSpPr/>
          <p:nvPr/>
        </p:nvSpPr>
        <p:spPr>
          <a:xfrm>
            <a:off x="258125" y="5589240"/>
            <a:ext cx="8634355" cy="553998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</a:defRPr>
            </a:pPr>
            <a:r>
              <a:rPr sz="1800" b="0" kern="0" dirty="0" err="1">
                <a:solidFill>
                  <a:srgbClr val="676767"/>
                </a:solidFill>
              </a:rPr>
              <a:t>При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аномальных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маточных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кровотечениях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 smtClean="0">
                <a:solidFill>
                  <a:srgbClr val="676767"/>
                </a:solidFill>
              </a:rPr>
              <a:t>аденомиоз</a:t>
            </a:r>
            <a:r>
              <a:rPr sz="1800" b="0" kern="0" dirty="0" smtClean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не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следует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рассматривать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как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первую</a:t>
            </a:r>
            <a:r>
              <a:rPr sz="1800" b="0" kern="0" dirty="0">
                <a:solidFill>
                  <a:srgbClr val="676767"/>
                </a:solidFill>
              </a:rPr>
              <a:t> </a:t>
            </a:r>
            <a:r>
              <a:rPr sz="1800" b="0" kern="0" dirty="0" err="1">
                <a:solidFill>
                  <a:srgbClr val="676767"/>
                </a:solidFill>
              </a:rPr>
              <a:t>причину</a:t>
            </a:r>
            <a:endParaRPr sz="1800" b="0" kern="0" dirty="0">
              <a:solidFill>
                <a:srgbClr val="676767"/>
              </a:solidFill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en-US" sz="2800" dirty="0" smtClean="0"/>
              <a:t>AUB-A: </a:t>
            </a:r>
            <a:r>
              <a:rPr lang="ru-RU" sz="2800" dirty="0" err="1" smtClean="0"/>
              <a:t>аденомиоз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423840"/>
            <a:ext cx="86409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Weiss G.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Adenomyosis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a variant not a disease? Evidence from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Hysterectomized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Menopausal Women in the SWAN Study/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Fertil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Steril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. 2009 Jan; 91(1): 201–206.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236296" y="188640"/>
            <a:ext cx="1656184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75159070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251520" y="6420973"/>
            <a:ext cx="5054601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800" kern="0" dirty="0" err="1">
                <a:solidFill>
                  <a:srgbClr val="BFBFBF">
                    <a:lumMod val="50000"/>
                  </a:srgbClr>
                </a:solidFill>
              </a:rPr>
              <a:t>Sakhel</a:t>
            </a:r>
            <a:r>
              <a:rPr sz="800" kern="0" dirty="0">
                <a:solidFill>
                  <a:srgbClr val="BFBFBF">
                    <a:lumMod val="50000"/>
                  </a:srgbClr>
                </a:solidFill>
              </a:rPr>
              <a:t>  K., et al. Sonography of </a:t>
            </a:r>
            <a:r>
              <a:rPr sz="800" kern="0" dirty="0" err="1">
                <a:solidFill>
                  <a:srgbClr val="BFBFBF">
                    <a:lumMod val="50000"/>
                  </a:srgbClr>
                </a:solidFill>
              </a:rPr>
              <a:t>adenomyosis</a:t>
            </a:r>
            <a:r>
              <a:rPr sz="800" kern="0" dirty="0">
                <a:solidFill>
                  <a:srgbClr val="BFBFBF">
                    <a:lumMod val="50000"/>
                  </a:srgbClr>
                </a:solidFill>
              </a:rPr>
              <a:t>. J Ultrasound Med, 2015; 31:805-8.</a:t>
            </a:r>
          </a:p>
        </p:txBody>
      </p:sp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251520" y="332656"/>
            <a:ext cx="7344816" cy="949325"/>
          </a:xfrm>
          <a:prstGeom prst="rect">
            <a:avLst/>
          </a:prstGeom>
        </p:spPr>
        <p:txBody>
          <a:bodyPr lIns="45718" tIns="45718" rIns="45718" bIns="45718" anchor="b">
            <a:noAutofit/>
          </a:bodyPr>
          <a:lstStyle>
            <a:lvl1pPr algn="l">
              <a:defRPr sz="3200" b="1">
                <a:solidFill>
                  <a:srgbClr val="732C1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Ультразвуковые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критерии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аденомиоза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степени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idx="4294967295"/>
          </p:nvPr>
        </p:nvSpPr>
        <p:spPr>
          <a:xfrm>
            <a:off x="245318" y="1988840"/>
            <a:ext cx="5046762" cy="4419600"/>
          </a:xfrm>
          <a:prstGeom prst="rect">
            <a:avLst/>
          </a:prstGeom>
        </p:spPr>
        <p:txBody>
          <a:bodyPr lIns="45718" tIns="45718" rIns="45718" bIns="45718">
            <a:noAutofit/>
          </a:bodyPr>
          <a:lstStyle/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</a:t>
            </a:r>
            <a:r>
              <a:rPr sz="16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атка</a:t>
            </a:r>
            <a:r>
              <a:rPr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сохраняет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нормальные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размеры</a:t>
            </a:r>
            <a:endParaRPr sz="16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</a:t>
            </a:r>
            <a:r>
              <a:rPr sz="16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иффузные</a:t>
            </a:r>
            <a:r>
              <a:rPr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изменения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стенок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матки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: "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мраморность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",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зернистость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миометрия</a:t>
            </a:r>
            <a:endParaRPr sz="16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У</a:t>
            </a:r>
            <a:r>
              <a:rPr sz="16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толщение</a:t>
            </a:r>
            <a:r>
              <a:rPr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i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junctional zone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(JZ)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более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12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мм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-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переходной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зоны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между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миометрием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и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эндометрием</a:t>
            </a:r>
            <a:endParaRPr sz="16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Гипо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- и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анэхогенные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структуры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1-2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мм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в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области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базального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слоя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и в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субэндометриальной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зоне</a:t>
            </a:r>
            <a:endParaRPr sz="16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Размытость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базального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слоя</a:t>
            </a:r>
            <a:endParaRPr sz="16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Зазубренность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или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изрезанность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базального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слоя</a:t>
            </a:r>
            <a:endParaRPr sz="16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В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миометрии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у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базального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слоя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гиперэхогенные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участки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до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3 </a:t>
            </a:r>
            <a:r>
              <a:rPr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мм</a:t>
            </a:r>
            <a:r>
              <a:rPr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.</a:t>
            </a:r>
          </a:p>
        </p:txBody>
      </p:sp>
      <p:pic>
        <p:nvPicPr>
          <p:cNvPr id="3074" name="Picture 2" descr="&amp;Ucy;&amp;Zcy;&amp;Icy; &amp;icy; &amp;acy;&amp;dcy;&amp;iecy;&amp;ncy;&amp;ocy;&amp;mcy;&amp;icy;&amp;ocy;&amp;z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35" y="1988840"/>
            <a:ext cx="356544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7452320" y="188640"/>
            <a:ext cx="1584176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097010853"/>
      </p:ext>
    </p:extLst>
  </p:cSld>
  <p:clrMapOvr>
    <a:masterClrMapping/>
  </p:clrMapOvr>
  <p:transition spd="slow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251520" y="6420973"/>
            <a:ext cx="5054601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800" kern="0" dirty="0" err="1">
                <a:solidFill>
                  <a:srgbClr val="BFBFBF">
                    <a:lumMod val="50000"/>
                  </a:srgbClr>
                </a:solidFill>
              </a:rPr>
              <a:t>Sakhel</a:t>
            </a:r>
            <a:r>
              <a:rPr sz="800" kern="0" dirty="0">
                <a:solidFill>
                  <a:srgbClr val="BFBFBF">
                    <a:lumMod val="50000"/>
                  </a:srgbClr>
                </a:solidFill>
              </a:rPr>
              <a:t>  K., et al. Sonography of </a:t>
            </a:r>
            <a:r>
              <a:rPr sz="800" kern="0" dirty="0" err="1">
                <a:solidFill>
                  <a:srgbClr val="BFBFBF">
                    <a:lumMod val="50000"/>
                  </a:srgbClr>
                </a:solidFill>
              </a:rPr>
              <a:t>adenomyosis</a:t>
            </a:r>
            <a:r>
              <a:rPr sz="800" kern="0" dirty="0">
                <a:solidFill>
                  <a:srgbClr val="BFBFBF">
                    <a:lumMod val="50000"/>
                  </a:srgbClr>
                </a:solidFill>
              </a:rPr>
              <a:t>. J Ultrasound Med, 2015; 31:805-8.</a:t>
            </a:r>
          </a:p>
        </p:txBody>
      </p:sp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251520" y="332656"/>
            <a:ext cx="7344816" cy="949325"/>
          </a:xfrm>
          <a:prstGeom prst="rect">
            <a:avLst/>
          </a:prstGeom>
        </p:spPr>
        <p:txBody>
          <a:bodyPr lIns="45718" tIns="45718" rIns="45718" bIns="45718" anchor="b">
            <a:noAutofit/>
          </a:bodyPr>
          <a:lstStyle>
            <a:lvl1pPr algn="l">
              <a:defRPr sz="3200" b="1">
                <a:solidFill>
                  <a:srgbClr val="732C1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Ультразвуковые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критерии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аденомиоза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2-3</a:t>
            </a:r>
            <a:r>
              <a:rPr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степени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idx="4294967295"/>
          </p:nvPr>
        </p:nvSpPr>
        <p:spPr>
          <a:xfrm>
            <a:off x="245318" y="1988840"/>
            <a:ext cx="5046762" cy="2880320"/>
          </a:xfrm>
          <a:prstGeom prst="rect">
            <a:avLst/>
          </a:prstGeom>
        </p:spPr>
        <p:txBody>
          <a:bodyPr lIns="45718" tIns="45718" rIns="45718" bIns="45718">
            <a:noAutofit/>
          </a:bodyPr>
          <a:lstStyle/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Диффузное увеличение матки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/>
            </a:r>
            <a:b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объем более 130 – 150 см3)</a:t>
            </a: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Толщина матки более 5 см</a:t>
            </a: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Асимметрия толщины стенок матки (более 1 см)</a:t>
            </a: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Деформация полости матки</a:t>
            </a:r>
          </a:p>
          <a:p>
            <a:pPr marL="285750" lvl="0" indent="-285750" defTabSz="45720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Изменение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эхоструктуры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миометрия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(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эхогенные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борозды, очаги, узлы, кисты, вертикальные полосы и т.д.)</a:t>
            </a:r>
          </a:p>
        </p:txBody>
      </p:sp>
      <p:pic>
        <p:nvPicPr>
          <p:cNvPr id="5" name="image69.jpg" descr="&amp;Ucy;&amp;Zcy;&amp;Icy;. &amp;Mcy;&amp;acy;&amp;tcy;&amp;kcy;&amp;acy;, &amp;ecy;&amp;ncy;&amp;dcy;&amp;ocy;&amp;mcy;&amp;iecy;&amp;tcy;&amp;rcy;&amp;icy;&amp;ocy;&amp;zcy;, B-&amp;rcy;&amp;iecy;&amp;zhcy;&amp;icy;&amp;mcy; + SRF.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6096" y="1988840"/>
            <a:ext cx="3456384" cy="25922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 bwMode="auto">
          <a:xfrm>
            <a:off x="7308304" y="116632"/>
            <a:ext cx="1656184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4411476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/>
          </p:cNvSpPr>
          <p:nvPr>
            <p:ph type="title"/>
          </p:nvPr>
        </p:nvSpPr>
        <p:spPr>
          <a:xfrm>
            <a:off x="251520" y="319435"/>
            <a:ext cx="7416824" cy="949325"/>
          </a:xfrm>
          <a:prstGeom prst="rect">
            <a:avLst/>
          </a:prstGeom>
        </p:spPr>
        <p:txBody>
          <a:bodyPr lIns="45718" tIns="45718" rIns="45718" bIns="45718" anchor="b">
            <a:noAutofit/>
          </a:bodyPr>
          <a:lstStyle>
            <a:lvl1pPr algn="l">
              <a:defRPr sz="3200" b="1">
                <a:solidFill>
                  <a:srgbClr val="9452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</a:t>
            </a:r>
            <a:r>
              <a:rPr sz="28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оиск</a:t>
            </a:r>
            <a:r>
              <a:rPr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сонографических</a:t>
            </a:r>
            <a:r>
              <a:rPr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/>
            </a:r>
            <a:b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r>
              <a:rPr sz="28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критериев</a:t>
            </a:r>
            <a:r>
              <a:rPr sz="2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sz="2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аденомиоза</a:t>
            </a:r>
            <a:endParaRPr sz="28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46" name="Shape 446"/>
          <p:cNvSpPr>
            <a:spLocks noGrp="1"/>
          </p:cNvSpPr>
          <p:nvPr>
            <p:ph type="body" idx="4294967295"/>
          </p:nvPr>
        </p:nvSpPr>
        <p:spPr>
          <a:xfrm>
            <a:off x="251520" y="1988840"/>
            <a:ext cx="5054601" cy="2880319"/>
          </a:xfrm>
          <a:prstGeom prst="rect">
            <a:avLst/>
          </a:prstGeom>
        </p:spPr>
        <p:txBody>
          <a:bodyPr lIns="45718" tIns="45718" rIns="45718" bIns="45718">
            <a:noAutofit/>
          </a:bodyPr>
          <a:lstStyle/>
          <a:p>
            <a:pPr marL="285750" lvl="0" indent="-2857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Перспективное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направление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–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/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</a:br>
            <a:r>
              <a:rPr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3D-сонография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матки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/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</a:br>
            <a:r>
              <a:rPr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(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трехмерная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реконструкция</a:t>
            </a:r>
            <a:r>
              <a:rPr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)</a:t>
            </a:r>
            <a:endParaRPr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Trebuchet MS"/>
            </a:endParaRPr>
          </a:p>
          <a:p>
            <a:pPr marL="285750" lvl="0" indent="-2857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Оценка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толщины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поражения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субэндометриальной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(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переходной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)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зоны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между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миометрием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и </a:t>
            </a:r>
            <a:r>
              <a:rPr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эндометрием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– </a:t>
            </a:r>
            <a:r>
              <a:rPr i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Junctional </a:t>
            </a:r>
            <a:r>
              <a:rPr i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Zone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Trebuchet MS"/>
              </a:rPr>
              <a:t> (JZ)</a:t>
            </a:r>
            <a:endParaRPr i="1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  <a:sym typeface="Trebuchet MS"/>
            </a:endParaRPr>
          </a:p>
        </p:txBody>
      </p:sp>
      <p:sp>
        <p:nvSpPr>
          <p:cNvPr id="5" name="Shape 435"/>
          <p:cNvSpPr/>
          <p:nvPr/>
        </p:nvSpPr>
        <p:spPr>
          <a:xfrm>
            <a:off x="251520" y="6420973"/>
            <a:ext cx="5054601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1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800" kern="0" dirty="0" err="1">
                <a:solidFill>
                  <a:srgbClr val="BFBFBF">
                    <a:lumMod val="50000"/>
                  </a:srgbClr>
                </a:solidFill>
              </a:rPr>
              <a:t>Sakhel</a:t>
            </a:r>
            <a:r>
              <a:rPr sz="800" kern="0" dirty="0">
                <a:solidFill>
                  <a:srgbClr val="BFBFBF">
                    <a:lumMod val="50000"/>
                  </a:srgbClr>
                </a:solidFill>
              </a:rPr>
              <a:t>  K., et al. Sonography of </a:t>
            </a:r>
            <a:r>
              <a:rPr sz="800" kern="0" dirty="0" err="1">
                <a:solidFill>
                  <a:srgbClr val="BFBFBF">
                    <a:lumMod val="50000"/>
                  </a:srgbClr>
                </a:solidFill>
              </a:rPr>
              <a:t>adenomyosis</a:t>
            </a:r>
            <a:r>
              <a:rPr sz="800" kern="0" dirty="0">
                <a:solidFill>
                  <a:srgbClr val="BFBFBF">
                    <a:lumMod val="50000"/>
                  </a:srgbClr>
                </a:solidFill>
              </a:rPr>
              <a:t>. J Ultrasound Med, 2015; 31:805-8.</a:t>
            </a:r>
          </a:p>
        </p:txBody>
      </p:sp>
      <p:pic>
        <p:nvPicPr>
          <p:cNvPr id="1026" name="Picture 2" descr="http://ultraclinic.com.ua/diagnostika/uzi/uzi-matki/naruzhnye-kontur-matki-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335630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7308304" y="116632"/>
            <a:ext cx="1656184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1140640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>
            <a:noAutofit/>
          </a:bodyPr>
          <a:lstStyle/>
          <a:p>
            <a:r>
              <a:rPr lang="ru-RU" sz="2800" dirty="0" smtClean="0"/>
              <a:t>Тактика ведения может зависеть от репродуктивных планов женщины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988840"/>
            <a:ext cx="568863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FFFFFF"/>
                </a:solidFill>
              </a:rPr>
              <a:t>Необходимо купирование дисменореи и уменьшение кровопотери</a:t>
            </a:r>
            <a:endParaRPr lang="ru-RU" sz="1400" dirty="0">
              <a:solidFill>
                <a:srgbClr val="FFFFFF"/>
              </a:solidFill>
            </a:endParaRPr>
          </a:p>
        </p:txBody>
      </p:sp>
      <p:cxnSp>
        <p:nvCxnSpPr>
          <p:cNvPr id="6" name="Прямая со стрелкой 5"/>
          <p:cNvCxnSpPr>
            <a:stCxn id="4" idx="2"/>
            <a:endCxn id="7" idx="0"/>
          </p:cNvCxnSpPr>
          <p:nvPr/>
        </p:nvCxnSpPr>
        <p:spPr>
          <a:xfrm>
            <a:off x="4535996" y="2348880"/>
            <a:ext cx="0" cy="5784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91680" y="2927285"/>
            <a:ext cx="5688632" cy="285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FFFFFF"/>
                </a:solidFill>
              </a:rPr>
              <a:t>Пациентка считает репродуктивную функцию выполненной</a:t>
            </a:r>
            <a:endParaRPr lang="ru-RU" sz="1400" dirty="0">
              <a:solidFill>
                <a:srgbClr val="FFFFFF"/>
              </a:solidFill>
            </a:endParaRPr>
          </a:p>
        </p:txBody>
      </p:sp>
      <p:cxnSp>
        <p:nvCxnSpPr>
          <p:cNvPr id="8" name="Прямая со стрелкой 7"/>
          <p:cNvCxnSpPr>
            <a:stCxn id="7" idx="2"/>
            <a:endCxn id="19" idx="0"/>
          </p:cNvCxnSpPr>
          <p:nvPr/>
        </p:nvCxnSpPr>
        <p:spPr>
          <a:xfrm flipH="1">
            <a:off x="2681790" y="3212976"/>
            <a:ext cx="185420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7" idx="2"/>
            <a:endCxn id="28" idx="1"/>
          </p:cNvCxnSpPr>
          <p:nvPr/>
        </p:nvCxnSpPr>
        <p:spPr>
          <a:xfrm>
            <a:off x="4535996" y="3212976"/>
            <a:ext cx="2296580" cy="2362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27584" y="4149080"/>
            <a:ext cx="37084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FFFFFF"/>
                </a:solidFill>
              </a:rPr>
              <a:t>Пациентка желает (имеет возможность) использовать пероральные препараты</a:t>
            </a:r>
            <a:endParaRPr lang="ru-RU" sz="1400" dirty="0">
              <a:solidFill>
                <a:srgbClr val="FFFFFF"/>
              </a:solidFill>
            </a:endParaRPr>
          </a:p>
        </p:txBody>
      </p:sp>
      <p:cxnSp>
        <p:nvCxnSpPr>
          <p:cNvPr id="21" name="Прямая со стрелкой 20"/>
          <p:cNvCxnSpPr>
            <a:stCxn id="19" idx="2"/>
            <a:endCxn id="30" idx="7"/>
          </p:cNvCxnSpPr>
          <p:nvPr/>
        </p:nvCxnSpPr>
        <p:spPr>
          <a:xfrm flipH="1">
            <a:off x="2038403" y="4653136"/>
            <a:ext cx="643387" cy="99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9" idx="2"/>
            <a:endCxn id="29" idx="1"/>
          </p:cNvCxnSpPr>
          <p:nvPr/>
        </p:nvCxnSpPr>
        <p:spPr>
          <a:xfrm>
            <a:off x="2681790" y="4653136"/>
            <a:ext cx="784531" cy="99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6516216" y="5437348"/>
            <a:ext cx="2160240" cy="943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FFFFFF"/>
                </a:solidFill>
              </a:rPr>
              <a:t>Рассмотреть возможность применения </a:t>
            </a:r>
            <a:r>
              <a:rPr lang="ru-RU" sz="1200" dirty="0" err="1" smtClean="0">
                <a:solidFill>
                  <a:srgbClr val="FFFFFF"/>
                </a:solidFill>
              </a:rPr>
              <a:t>диеногеста</a:t>
            </a:r>
            <a:r>
              <a:rPr lang="ru-RU" sz="1200" dirty="0" smtClean="0">
                <a:solidFill>
                  <a:srgbClr val="FFFFFF"/>
                </a:solidFill>
              </a:rPr>
              <a:t>, </a:t>
            </a:r>
            <a:r>
              <a:rPr lang="en-US" sz="1200" dirty="0" smtClean="0">
                <a:solidFill>
                  <a:srgbClr val="FFFFFF"/>
                </a:solidFill>
              </a:rPr>
              <a:t/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ru-RU" sz="1200" dirty="0" smtClean="0">
                <a:solidFill>
                  <a:srgbClr val="FFFFFF"/>
                </a:solidFill>
              </a:rPr>
              <a:t>2 мг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140716" y="5517232"/>
            <a:ext cx="2223372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FFFFFF"/>
                </a:solidFill>
              </a:rPr>
              <a:t>Рассмотреть возможность применения ЛНГ-ВМС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51520" y="5517232"/>
            <a:ext cx="209346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FFFFFF"/>
                </a:solidFill>
              </a:rPr>
              <a:t>Рассмотреть возможность приема КОК с Э2В/ДНГ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16016" y="3409255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676767"/>
                </a:solidFill>
                <a:latin typeface="Arial"/>
                <a:cs typeface="+mn-cs"/>
              </a:rPr>
              <a:t>Нет, есть репродуктивные планы</a:t>
            </a:r>
            <a:endParaRPr lang="ru-RU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03648" y="3409255"/>
            <a:ext cx="2361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676767"/>
                </a:solidFill>
                <a:latin typeface="Arial"/>
                <a:cs typeface="+mn-cs"/>
              </a:rPr>
              <a:t>Да, нужна контрацепция</a:t>
            </a:r>
            <a:endParaRPr lang="ru-RU" sz="14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43808" y="4995259"/>
            <a:ext cx="113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Нет</a:t>
            </a:r>
            <a:endParaRPr lang="ru-RU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8031" y="4995259"/>
            <a:ext cx="113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Да</a:t>
            </a:r>
            <a:endParaRPr lang="ru-RU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380312" y="188640"/>
            <a:ext cx="1584176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9394301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/>
        </p:nvSpPr>
        <p:spPr>
          <a:xfrm>
            <a:off x="253862" y="1988840"/>
            <a:ext cx="5758297" cy="344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sz="1400" kern="0" dirty="0" smtClean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Доброкачественная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опухоль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матки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− «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миома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, «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фиброма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» и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др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.,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однако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термин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«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лейомиома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»,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выбран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как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наиболее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правомочныи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̆.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endParaRPr lang="ru-RU" sz="1400" b="1" i="1" kern="0" dirty="0" smtClean="0">
              <a:solidFill>
                <a:srgbClr val="BFBFBF">
                  <a:lumMod val="50000"/>
                </a:srgbClr>
              </a:solidFill>
              <a:latin typeface="Arial"/>
              <a:ea typeface="Constantia"/>
              <a:cs typeface="Constantia"/>
              <a:sym typeface="Constanti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sz="1400" b="1" i="1" kern="0" dirty="0" err="1" smtClean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Причина</a:t>
            </a:r>
            <a:r>
              <a:rPr sz="1400" b="1" i="1" kern="0" dirty="0" smtClean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АМК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при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лейомиоме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-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влияние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на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молекулярные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механизмы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эндометриального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b="1" i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гемостаза</a:t>
            </a:r>
            <a:r>
              <a:rPr sz="1400" b="1" i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.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endParaRPr lang="ru-RU" sz="1400" kern="0" dirty="0" smtClean="0">
              <a:solidFill>
                <a:srgbClr val="BFBFBF">
                  <a:lumMod val="50000"/>
                </a:srgbClr>
              </a:solidFill>
              <a:latin typeface="Arial"/>
              <a:ea typeface="Constantia"/>
              <a:cs typeface="Constantia"/>
              <a:sym typeface="Constanti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sz="1400" kern="0" dirty="0" err="1" smtClean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Базовая</a:t>
            </a:r>
            <a:r>
              <a:rPr sz="1400" kern="0" dirty="0" smtClean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классификационная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система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отражает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только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наличие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лейомиомы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(L1) в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независимости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от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расположения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,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числа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и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размера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узлов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,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или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ее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отсутствие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(L0).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endParaRPr lang="ru-RU" sz="1400" kern="0" dirty="0" smtClean="0">
              <a:solidFill>
                <a:srgbClr val="BFBFBF">
                  <a:lumMod val="50000"/>
                </a:srgbClr>
              </a:solidFill>
              <a:latin typeface="Arial"/>
              <a:ea typeface="Constantia"/>
              <a:cs typeface="Constantia"/>
              <a:sym typeface="Constanti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Arial" panose="020B0604020202020204" pitchFamily="34" charset="0"/>
              <a:buChar char="•"/>
            </a:pPr>
            <a:r>
              <a:rPr sz="1400" kern="0" dirty="0" err="1" smtClean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Вторичная</a:t>
            </a:r>
            <a:r>
              <a:rPr sz="1400" kern="0" dirty="0" smtClean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классификационная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система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позволяют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клиницисту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отделить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лейомиому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,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деформирующую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полость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матки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(</a:t>
            </a:r>
            <a:r>
              <a:rPr sz="1400" b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подслизистая</a:t>
            </a:r>
            <a:r>
              <a:rPr sz="1400" b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[</a:t>
            </a:r>
            <a:r>
              <a:rPr sz="1400" b="1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submucosal</a:t>
            </a:r>
            <a:r>
              <a:rPr sz="1400" b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[SM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]),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от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других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ее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форм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(</a:t>
            </a:r>
            <a:r>
              <a:rPr sz="1400" b="1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others [O]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),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т.к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.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именно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подслизистые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миоматозные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узлы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чаще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</a:t>
            </a:r>
            <a:r>
              <a:rPr sz="1400" kern="0" dirty="0" err="1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вызывают</a:t>
            </a:r>
            <a:r>
              <a:rPr sz="1400" kern="0" dirty="0">
                <a:solidFill>
                  <a:srgbClr val="BFBFBF">
                    <a:lumMod val="50000"/>
                  </a:srgbClr>
                </a:solidFill>
                <a:latin typeface="Arial"/>
                <a:ea typeface="Constantia"/>
                <a:cs typeface="Constantia"/>
                <a:sym typeface="Constantia"/>
              </a:rPr>
              <a:t> АМК.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en-US" sz="2800" dirty="0" smtClean="0"/>
              <a:t>AUB-L: </a:t>
            </a:r>
            <a:r>
              <a:rPr lang="ru-RU" sz="2800" dirty="0" err="1" smtClean="0"/>
              <a:t>лейомиома</a:t>
            </a:r>
            <a:endParaRPr lang="ru-RU" sz="2800" dirty="0"/>
          </a:p>
        </p:txBody>
      </p:sp>
      <p:pic>
        <p:nvPicPr>
          <p:cNvPr id="2050" name="Picture 2" descr="http://ginekol.com/assets/images/ginekol-0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" b="4479"/>
          <a:stretch/>
        </p:blipFill>
        <p:spPr bwMode="auto">
          <a:xfrm>
            <a:off x="6012159" y="1988840"/>
            <a:ext cx="2880321" cy="24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642043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Munro MG,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Critchley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HO,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Broder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MS, Fraser IS, for the FIGO Working Group on Menstrual Disorders. . FIGO classification system (PALM-COEIN) for causes of abnormal uterine bleeding in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nongravid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women of reproductive age.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Int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J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Gynecol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Obstet. 2011;113(1):3-13.</a:t>
            </a:r>
            <a:endParaRPr lang="ru-RU" sz="8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436793" y="116632"/>
            <a:ext cx="1584177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4387874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</p:spPr>
        <p:txBody>
          <a:bodyPr/>
          <a:lstStyle/>
          <a:p>
            <a:r>
              <a:rPr lang="ru-RU" altLang="ru-RU" sz="2800" dirty="0" smtClean="0"/>
              <a:t>Классификация миом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32248"/>
            <a:ext cx="8229600" cy="319695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Клинически незначимые миомы или миомы малых размеров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Малые множественные миомы матки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Миома матки средних размеров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Множественная миома матки со средним размером доминантного узла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Миома матки больших размеров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err="1" smtClean="0"/>
              <a:t>Субмукозная</a:t>
            </a:r>
            <a:r>
              <a:rPr lang="ru-RU" sz="2000" dirty="0" smtClean="0"/>
              <a:t> миома матки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Миома матки на ножке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Сложная миома матки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5157192"/>
            <a:ext cx="8229600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676767"/>
                </a:solidFill>
              </a:rPr>
              <a:t>Согласно </a:t>
            </a:r>
            <a:r>
              <a:rPr lang="en-US" sz="2000" dirty="0" smtClean="0">
                <a:solidFill>
                  <a:srgbClr val="676767"/>
                </a:solidFill>
              </a:rPr>
              <a:t>FIGO, </a:t>
            </a:r>
            <a:r>
              <a:rPr lang="ru-RU" sz="2000" dirty="0" err="1" smtClean="0">
                <a:solidFill>
                  <a:srgbClr val="676767"/>
                </a:solidFill>
              </a:rPr>
              <a:t>лейомиомы</a:t>
            </a:r>
            <a:r>
              <a:rPr lang="ru-RU" sz="2000" dirty="0" smtClean="0">
                <a:solidFill>
                  <a:srgbClr val="676767"/>
                </a:solidFill>
              </a:rPr>
              <a:t> следует классифицировать как </a:t>
            </a:r>
            <a:br>
              <a:rPr lang="ru-RU" sz="2000" dirty="0" smtClean="0">
                <a:solidFill>
                  <a:srgbClr val="676767"/>
                </a:solidFill>
              </a:rPr>
            </a:br>
            <a:r>
              <a:rPr lang="ru-RU" sz="2000" dirty="0" err="1" smtClean="0">
                <a:solidFill>
                  <a:srgbClr val="676767"/>
                </a:solidFill>
              </a:rPr>
              <a:t>субмукозные</a:t>
            </a:r>
            <a:r>
              <a:rPr lang="ru-RU" sz="2000" dirty="0" smtClean="0">
                <a:solidFill>
                  <a:srgbClr val="676767"/>
                </a:solidFill>
              </a:rPr>
              <a:t> и все другие</a:t>
            </a:r>
            <a:endParaRPr lang="ru-RU" sz="2000" dirty="0">
              <a:solidFill>
                <a:srgbClr val="676767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308304" y="188640"/>
            <a:ext cx="1656184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18378409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ru-RU" sz="2800" dirty="0">
                <a:solidFill>
                  <a:srgbClr val="676767"/>
                </a:solidFill>
              </a:rPr>
              <a:t>Лечение миомы матки: выбор метода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708920"/>
            <a:ext cx="8640960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676767"/>
                </a:solidFill>
              </a:rPr>
              <a:t>Важное значение для выбора тактики лечения фибромиомы матки </a:t>
            </a:r>
            <a:r>
              <a:rPr lang="ru-RU" dirty="0" smtClean="0">
                <a:solidFill>
                  <a:srgbClr val="676767"/>
                </a:solidFill>
              </a:rPr>
              <a:t>имеет </a:t>
            </a:r>
            <a:r>
              <a:rPr lang="ru-RU" dirty="0">
                <a:solidFill>
                  <a:srgbClr val="676767"/>
                </a:solidFill>
              </a:rPr>
              <a:t>визуализация ее локализации. Солевая </a:t>
            </a:r>
            <a:r>
              <a:rPr lang="ru-RU" dirty="0" err="1">
                <a:solidFill>
                  <a:srgbClr val="676767"/>
                </a:solidFill>
              </a:rPr>
              <a:t>соногистерография</a:t>
            </a:r>
            <a:r>
              <a:rPr lang="ru-RU" dirty="0">
                <a:solidFill>
                  <a:srgbClr val="676767"/>
                </a:solidFill>
              </a:rPr>
              <a:t> и </a:t>
            </a:r>
            <a:r>
              <a:rPr lang="ru-RU" dirty="0" err="1" smtClean="0">
                <a:solidFill>
                  <a:srgbClr val="676767"/>
                </a:solidFill>
              </a:rPr>
              <a:t>гистероскопия</a:t>
            </a:r>
            <a:r>
              <a:rPr lang="ru-RU" dirty="0" smtClean="0">
                <a:solidFill>
                  <a:srgbClr val="676767"/>
                </a:solidFill>
              </a:rPr>
              <a:t> </a:t>
            </a:r>
            <a:r>
              <a:rPr lang="ru-RU" dirty="0">
                <a:solidFill>
                  <a:srgbClr val="676767"/>
                </a:solidFill>
              </a:rPr>
              <a:t>дают информацию о внутриматочном или подслизистом расположении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676767"/>
                </a:solidFill>
              </a:rPr>
              <a:t>миомы. Эти типы миом связаны с тяжелыми менструальными </a:t>
            </a:r>
            <a:r>
              <a:rPr lang="ru-RU" dirty="0" smtClean="0">
                <a:solidFill>
                  <a:srgbClr val="676767"/>
                </a:solidFill>
              </a:rPr>
              <a:t>кровотечениями</a:t>
            </a:r>
            <a:r>
              <a:rPr lang="ru-RU" dirty="0">
                <a:solidFill>
                  <a:srgbClr val="676767"/>
                </a:solidFill>
              </a:rPr>
              <a:t>. </a:t>
            </a:r>
            <a:r>
              <a:rPr lang="ru-RU" b="1" dirty="0">
                <a:solidFill>
                  <a:srgbClr val="676767"/>
                </a:solidFill>
              </a:rPr>
              <a:t>Отсутствие реакции на лечение АМК </a:t>
            </a:r>
            <a:r>
              <a:rPr lang="ru-RU" dirty="0">
                <a:solidFill>
                  <a:srgbClr val="676767"/>
                </a:solidFill>
              </a:rPr>
              <a:t>может быть связано с </a:t>
            </a:r>
            <a:r>
              <a:rPr lang="ru-RU" b="1" dirty="0" smtClean="0">
                <a:solidFill>
                  <a:srgbClr val="676767"/>
                </a:solidFill>
              </a:rPr>
              <a:t>внутриполостной </a:t>
            </a:r>
            <a:r>
              <a:rPr lang="ru-RU" b="1" dirty="0">
                <a:solidFill>
                  <a:srgbClr val="676767"/>
                </a:solidFill>
              </a:rPr>
              <a:t>локализацией узла</a:t>
            </a:r>
            <a:r>
              <a:rPr lang="ru-RU" dirty="0">
                <a:solidFill>
                  <a:srgbClr val="676767"/>
                </a:solidFill>
              </a:rPr>
              <a:t>, например, при подслизистой фибромиоме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9776" y="6424420"/>
            <a:ext cx="6390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Abnormal Uterine Bleeding </a:t>
            </a: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</a:rPr>
              <a:t>in</a:t>
            </a:r>
            <a:r>
              <a:rPr lang="ru-RU" sz="800"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</a:rPr>
              <a:t>Pre-Menopausal Women</a:t>
            </a:r>
            <a:r>
              <a:rPr lang="ru-RU" sz="800" dirty="0" smtClean="0">
                <a:solidFill>
                  <a:srgbClr val="676767"/>
                </a:solidFill>
                <a:latin typeface="Arial"/>
                <a:cs typeface="+mn-cs"/>
              </a:rPr>
              <a:t>. 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SOGC CLINICAL PRACTICE </a:t>
            </a:r>
            <a:r>
              <a:rPr lang="en-US" sz="800" dirty="0" smtClean="0">
                <a:solidFill>
                  <a:srgbClr val="676767"/>
                </a:solidFill>
                <a:latin typeface="Arial"/>
                <a:cs typeface="+mn-cs"/>
              </a:rPr>
              <a:t>GUIDELINE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. No. 292, May 2013</a:t>
            </a:r>
            <a:endParaRPr lang="ru-RU" sz="800" dirty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308304" y="116632"/>
            <a:ext cx="1584176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6207686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gray">
          <a:xfrm>
            <a:off x="395288" y="2205038"/>
            <a:ext cx="8229600" cy="26638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6BC2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66700" indent="-266700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42925" indent="-276225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809625" indent="-266700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charset="0"/>
              <a:buChar char="•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Согласно решению Международной Федерации Акушеров Гинекологов (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FIGO), </a:t>
            </a: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такие термины как </a:t>
            </a: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дисфункциональные кровотечения, меноррагия, метроррагия, гиперменорея, менометроррагия </a:t>
            </a:r>
            <a:b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800" b="0" i="1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олигомерея</a:t>
            </a: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должны быть признаны устаревшими 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2800" b="0" i="0" u="sng" strike="noStrike" kern="1200" cap="none" spc="0" normalizeH="0" baseline="0" noProof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заменены АМК - аномальными маточными кровотечениями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75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2" y="628997"/>
            <a:ext cx="8671817" cy="639763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Хирургическое лечение миомы матки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060848"/>
            <a:ext cx="8640960" cy="223224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/>
              <a:t>Современные </a:t>
            </a:r>
            <a:r>
              <a:rPr lang="ru-RU" b="1" dirty="0"/>
              <a:t>представления:</a:t>
            </a:r>
          </a:p>
          <a:p>
            <a:pPr marL="552450" lvl="1" indent="-285750">
              <a:spcAft>
                <a:spcPts val="0"/>
              </a:spcAft>
              <a:defRPr/>
            </a:pPr>
            <a:r>
              <a:rPr lang="ru-RU" dirty="0"/>
              <a:t>Миома – заболевание, которое </a:t>
            </a:r>
            <a:r>
              <a:rPr lang="ru-RU" b="1" dirty="0"/>
              <a:t>радикально излечивается только хирургическим путём</a:t>
            </a:r>
          </a:p>
          <a:p>
            <a:pPr marL="552450" lvl="1" indent="-285750">
              <a:spcAft>
                <a:spcPts val="0"/>
              </a:spcAft>
              <a:defRPr/>
            </a:pPr>
            <a:r>
              <a:rPr lang="ru-RU" dirty="0"/>
              <a:t>Объём оперативного вмешательства строго дифференцирован в зависимости от возраста, репродуктивной функции, желания </a:t>
            </a:r>
            <a:r>
              <a:rPr lang="ru-RU" dirty="0" smtClean="0"/>
              <a:t>женщины, </a:t>
            </a:r>
            <a:r>
              <a:rPr lang="ru-RU" dirty="0"/>
              <a:t>сопутствующей гинекологической и соматической патологии</a:t>
            </a:r>
          </a:p>
          <a:p>
            <a:pPr marL="552450" lvl="1" indent="-285750">
              <a:spcAft>
                <a:spcPts val="0"/>
              </a:spcAft>
              <a:defRPr/>
            </a:pPr>
            <a:r>
              <a:rPr lang="ru-RU" dirty="0"/>
              <a:t>Тенденция к возрастанию  консервативных операций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452320" y="188640"/>
            <a:ext cx="1512168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58500823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age81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090" t="15881" r="6292" b="6923"/>
          <a:stretch/>
        </p:blipFill>
        <p:spPr>
          <a:xfrm>
            <a:off x="2051720" y="3234813"/>
            <a:ext cx="4857136" cy="2556387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Гиперплазия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эндометрия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</a:p>
        </p:txBody>
      </p:sp>
      <p:sp>
        <p:nvSpPr>
          <p:cNvPr id="485" name="Shape 485"/>
          <p:cNvSpPr>
            <a:spLocks noGrp="1"/>
          </p:cNvSpPr>
          <p:nvPr>
            <p:ph type="body" idx="4294967295"/>
          </p:nvPr>
        </p:nvSpPr>
        <p:spPr>
          <a:xfrm>
            <a:off x="240605" y="1627584"/>
            <a:ext cx="8651875" cy="1081336"/>
          </a:xfrm>
          <a:prstGeom prst="rect">
            <a:avLst/>
          </a:prstGeom>
        </p:spPr>
        <p:txBody>
          <a:bodyPr lIns="0" tIns="0" rIns="0" bIns="0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С</a:t>
            </a:r>
            <a:r>
              <a:rPr dirty="0" err="1" smtClean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пектр</a:t>
            </a:r>
            <a:r>
              <a:rPr dirty="0" smtClean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морфологических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альтераций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от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гормональных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изменений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до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предраковых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заболеваний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,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характеризующий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избыточное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эстрогенное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влияние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sym typeface="Times New Roman"/>
              </a:rPr>
              <a:t>на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err="1" smtClean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эндометрий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 </a:t>
            </a:r>
            <a:r>
              <a:rPr dirty="0" smtClean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(ВОЗ </a:t>
            </a:r>
            <a:r>
              <a:rPr dirty="0">
                <a:solidFill>
                  <a:schemeClr val="bg1">
                    <a:lumMod val="50000"/>
                  </a:schemeClr>
                </a:solidFill>
                <a:sym typeface="Times New Roman"/>
              </a:rPr>
              <a:t>2003 г.) </a:t>
            </a:r>
          </a:p>
        </p:txBody>
      </p:sp>
      <p:sp>
        <p:nvSpPr>
          <p:cNvPr id="2" name="TextBox 1"/>
          <p:cNvSpPr txBox="1"/>
          <p:nvPr/>
        </p:nvSpPr>
        <p:spPr bwMode="gray">
          <a:xfrm>
            <a:off x="4355976" y="2924944"/>
            <a:ext cx="1800200" cy="2160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Норма</a:t>
            </a:r>
          </a:p>
        </p:txBody>
      </p:sp>
      <p:sp>
        <p:nvSpPr>
          <p:cNvPr id="6" name="TextBox 5"/>
          <p:cNvSpPr txBox="1"/>
          <p:nvPr/>
        </p:nvSpPr>
        <p:spPr bwMode="gray">
          <a:xfrm>
            <a:off x="1763688" y="2924944"/>
            <a:ext cx="1800200" cy="2160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Гиперплазия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380312" y="116632"/>
            <a:ext cx="1584176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1984999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9808"/>
            <a:ext cx="7058024" cy="949325"/>
          </a:xfrm>
        </p:spPr>
        <p:txBody>
          <a:bodyPr/>
          <a:lstStyle/>
          <a:p>
            <a:r>
              <a:rPr lang="en-US" dirty="0" smtClean="0"/>
              <a:t>AUB-M:</a:t>
            </a:r>
            <a:r>
              <a:rPr lang="ru-RU" dirty="0" smtClean="0"/>
              <a:t> малигнизация и гиперплазия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289" y="1628800"/>
            <a:ext cx="4823767" cy="45386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Возраст старше 35 лет;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Белая </a:t>
            </a:r>
            <a:r>
              <a:rPr lang="ru-RU" sz="1600" dirty="0"/>
              <a:t>раса;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Раннее </a:t>
            </a:r>
            <a:r>
              <a:rPr lang="ru-RU" sz="1600" dirty="0" err="1"/>
              <a:t>менархе</a:t>
            </a:r>
            <a:r>
              <a:rPr lang="ru-RU" sz="160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Отсутствие </a:t>
            </a:r>
            <a:r>
              <a:rPr lang="ru-RU" sz="1600" dirty="0"/>
              <a:t>беременностей;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Наследственный </a:t>
            </a:r>
            <a:r>
              <a:rPr lang="ru-RU" sz="1600" dirty="0"/>
              <a:t>РЯ, КРР, РЭ;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Синдром </a:t>
            </a:r>
            <a:r>
              <a:rPr lang="ru-RU" sz="1600" dirty="0"/>
              <a:t>поликистозных яичников;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Затянувшаяся </a:t>
            </a:r>
            <a:r>
              <a:rPr lang="ru-RU" sz="1600" dirty="0" err="1"/>
              <a:t>перименопауза</a:t>
            </a:r>
            <a:r>
              <a:rPr lang="ru-RU" sz="160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МГТ чистыми эстрогенами;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Обменно-эндокринные </a:t>
            </a:r>
            <a:r>
              <a:rPr lang="ru-RU" sz="1600" dirty="0"/>
              <a:t>нарушения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</a:t>
            </a:r>
            <a:r>
              <a:rPr lang="ru-RU" sz="1600" dirty="0" smtClean="0"/>
              <a:t>урение</a:t>
            </a:r>
            <a:r>
              <a:rPr lang="ru-RU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Применение </a:t>
            </a:r>
            <a:r>
              <a:rPr lang="ru-RU" sz="1600" dirty="0" err="1" smtClean="0"/>
              <a:t>тамоксифена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6" name="Овал 5"/>
          <p:cNvSpPr/>
          <p:nvPr/>
        </p:nvSpPr>
        <p:spPr bwMode="auto">
          <a:xfrm>
            <a:off x="5292080" y="2292936"/>
            <a:ext cx="2880320" cy="266429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FFFFFF"/>
                </a:solidFill>
              </a:rPr>
              <a:t>Факторы риска</a:t>
            </a:r>
          </a:p>
        </p:txBody>
      </p:sp>
      <p:sp>
        <p:nvSpPr>
          <p:cNvPr id="8" name="Shape 489"/>
          <p:cNvSpPr/>
          <p:nvPr/>
        </p:nvSpPr>
        <p:spPr>
          <a:xfrm>
            <a:off x="251520" y="6418408"/>
            <a:ext cx="557200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800" dirty="0">
                <a:solidFill>
                  <a:srgbClr val="676767"/>
                </a:solidFill>
              </a:rPr>
              <a:t>NCI, 2015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524328" y="188640"/>
            <a:ext cx="1440160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2599340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age82.png"/>
          <p:cNvPicPr/>
          <p:nvPr/>
        </p:nvPicPr>
        <p:blipFill rotWithShape="1">
          <a:blip r:embed="rId2">
            <a:extLst/>
          </a:blip>
          <a:srcRect b="45726"/>
          <a:stretch/>
        </p:blipFill>
        <p:spPr>
          <a:xfrm>
            <a:off x="469786" y="1700808"/>
            <a:ext cx="7918638" cy="2418431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251520" y="6429851"/>
            <a:ext cx="607217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 b="0"/>
            </a:pPr>
            <a:endParaRPr lang="en-US" sz="800" b="0" dirty="0">
              <a:solidFill>
                <a:srgbClr val="676767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/>
            </a:pPr>
            <a:r>
              <a:rPr lang="en-US" sz="800" b="0" dirty="0">
                <a:solidFill>
                  <a:srgbClr val="676767"/>
                </a:solidFill>
                <a:latin typeface="Arial"/>
              </a:rPr>
              <a:t>Trimble CL, Method M, </a:t>
            </a:r>
            <a:r>
              <a:rPr lang="en-US" sz="800" b="0" dirty="0" err="1">
                <a:solidFill>
                  <a:srgbClr val="676767"/>
                </a:solidFill>
                <a:latin typeface="Arial"/>
              </a:rPr>
              <a:t>Leitao</a:t>
            </a:r>
            <a:r>
              <a:rPr lang="en-US" sz="800" b="0" dirty="0">
                <a:solidFill>
                  <a:srgbClr val="676767"/>
                </a:solidFill>
                <a:latin typeface="Arial"/>
              </a:rPr>
              <a:t> M, et al. Management of Endometrial </a:t>
            </a:r>
            <a:r>
              <a:rPr lang="en-US" sz="800" b="0" dirty="0" err="1">
                <a:solidFill>
                  <a:srgbClr val="676767"/>
                </a:solidFill>
                <a:latin typeface="Arial"/>
              </a:rPr>
              <a:t>Precancers</a:t>
            </a:r>
            <a:r>
              <a:rPr lang="en-US" sz="800" b="0" dirty="0">
                <a:solidFill>
                  <a:srgbClr val="676767"/>
                </a:solidFill>
                <a:latin typeface="Arial"/>
              </a:rPr>
              <a:t>. Obstetrics and gynecology. 2012;120(5):1160-1175.</a:t>
            </a:r>
          </a:p>
        </p:txBody>
      </p:sp>
      <p:sp>
        <p:nvSpPr>
          <p:cNvPr id="493" name="Shape 493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900">
                <a:solidFill>
                  <a:srgbClr val="703D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Пролиферация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беспорядочная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пролиферация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гиперплазия</a:t>
            </a:r>
            <a:r>
              <a:rPr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эндометрия</a:t>
            </a:r>
            <a:endParaRPr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 bwMode="auto">
          <a:xfrm flipH="1">
            <a:off x="469786" y="4365104"/>
            <a:ext cx="7918638" cy="864096"/>
          </a:xfrm>
          <a:prstGeom prst="rtTriangl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Эстрогены</a:t>
            </a:r>
          </a:p>
        </p:txBody>
      </p:sp>
      <p:cxnSp>
        <p:nvCxnSpPr>
          <p:cNvPr id="4" name="Прямая со стрелкой 3"/>
          <p:cNvCxnSpPr>
            <a:stCxn id="2" idx="4"/>
          </p:cNvCxnSpPr>
          <p:nvPr/>
        </p:nvCxnSpPr>
        <p:spPr bwMode="gray">
          <a:xfrm>
            <a:off x="469786" y="5229200"/>
            <a:ext cx="7916396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 bwMode="auto">
          <a:xfrm>
            <a:off x="7380312" y="116632"/>
            <a:ext cx="1512168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6773159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9808"/>
            <a:ext cx="7058024" cy="949325"/>
          </a:xfrm>
        </p:spPr>
        <p:txBody>
          <a:bodyPr/>
          <a:lstStyle/>
          <a:p>
            <a:r>
              <a:rPr lang="ru-RU" dirty="0" smtClean="0"/>
              <a:t>Признаки гиперплазии эндометрия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87228"/>
            <a:ext cx="4175695" cy="3602012"/>
          </a:xfrm>
        </p:spPr>
        <p:txBody>
          <a:bodyPr/>
          <a:lstStyle/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Times New Roman"/>
                <a:cs typeface="Times New Roman"/>
                <a:sym typeface="Times New Roman"/>
              </a:rPr>
              <a:t>Несоответствие величины эндометрия фазе менструального цикла, </a:t>
            </a: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Times New Roman"/>
                <a:cs typeface="Times New Roman"/>
                <a:sym typeface="Times New Roman"/>
              </a:rPr>
              <a:t>Повышенная </a:t>
            </a:r>
            <a:r>
              <a:rPr lang="ru-RU" dirty="0" err="1">
                <a:latin typeface="+mj-lt"/>
                <a:ea typeface="Times New Roman"/>
                <a:cs typeface="Times New Roman"/>
                <a:sym typeface="Times New Roman"/>
              </a:rPr>
              <a:t>эхогенность</a:t>
            </a:r>
            <a:r>
              <a:rPr lang="ru-RU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Times New Roman"/>
                <a:cs typeface="Times New Roman"/>
                <a:sym typeface="Times New Roman"/>
              </a:rPr>
              <a:t>Неоднородность и губчатость </a:t>
            </a:r>
            <a:r>
              <a:rPr lang="ru-RU" dirty="0" err="1">
                <a:latin typeface="+mj-lt"/>
                <a:ea typeface="Times New Roman"/>
                <a:cs typeface="Times New Roman"/>
                <a:sym typeface="Times New Roman"/>
              </a:rPr>
              <a:t>эхоструктуры</a:t>
            </a:r>
            <a:r>
              <a:rPr lang="ru-RU" dirty="0">
                <a:latin typeface="+mj-lt"/>
                <a:ea typeface="Times New Roman"/>
                <a:cs typeface="Times New Roman"/>
                <a:sym typeface="Times New Roman"/>
              </a:rPr>
              <a:t> эндометрия с множественными мелкими </a:t>
            </a:r>
            <a:r>
              <a:rPr lang="ru-RU" dirty="0" err="1">
                <a:latin typeface="+mj-lt"/>
                <a:ea typeface="Times New Roman"/>
                <a:cs typeface="Times New Roman"/>
                <a:sym typeface="Times New Roman"/>
              </a:rPr>
              <a:t>анэхогенными</a:t>
            </a:r>
            <a:r>
              <a:rPr lang="ru-RU" dirty="0">
                <a:latin typeface="+mj-lt"/>
                <a:ea typeface="Times New Roman"/>
                <a:cs typeface="Times New Roman"/>
                <a:sym typeface="Times New Roman"/>
              </a:rPr>
              <a:t> включениями и эффектом акустического </a:t>
            </a:r>
            <a:r>
              <a:rPr lang="ru-RU" dirty="0" smtClean="0">
                <a:latin typeface="+mj-lt"/>
                <a:ea typeface="Times New Roman"/>
                <a:cs typeface="Times New Roman"/>
                <a:sym typeface="Times New Roman"/>
              </a:rPr>
              <a:t>усиления</a:t>
            </a:r>
            <a:endParaRPr lang="en-US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  <a:ea typeface="Times New Roman"/>
                <a:cs typeface="Times New Roman"/>
                <a:sym typeface="Times New Roman"/>
              </a:rPr>
              <a:t>Обильные и длительные кровотечения</a:t>
            </a:r>
            <a:r>
              <a:rPr lang="en-US" dirty="0" smtClean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smtClean="0">
                <a:latin typeface="+mj-lt"/>
                <a:ea typeface="Times New Roman"/>
                <a:cs typeface="Times New Roman"/>
                <a:sym typeface="Times New Roman"/>
              </a:rPr>
              <a:t/>
            </a:r>
            <a:br>
              <a:rPr lang="ru-RU" dirty="0" smtClean="0">
                <a:latin typeface="+mj-lt"/>
                <a:ea typeface="Times New Roman"/>
                <a:cs typeface="Times New Roman"/>
                <a:sym typeface="Times New Roman"/>
              </a:rPr>
            </a:br>
            <a:r>
              <a:rPr lang="en-US" dirty="0" smtClean="0">
                <a:latin typeface="+mj-lt"/>
                <a:ea typeface="Times New Roman"/>
                <a:cs typeface="Times New Roman"/>
                <a:sym typeface="Times New Roman"/>
              </a:rPr>
              <a:t>(</a:t>
            </a:r>
            <a:r>
              <a:rPr lang="ru-RU" dirty="0" smtClean="0">
                <a:latin typeface="+mj-lt"/>
                <a:ea typeface="Times New Roman"/>
                <a:cs typeface="Times New Roman"/>
                <a:sym typeface="Times New Roman"/>
              </a:rPr>
              <a:t>часто – нерегулярные)</a:t>
            </a:r>
            <a:endParaRPr lang="ru-RU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6" name="image8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0032" y="1988840"/>
            <a:ext cx="4010796" cy="29523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7380312" y="188640"/>
            <a:ext cx="1490516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419301769"/>
      </p:ext>
    </p:extLst>
  </p:cSld>
  <p:clrMapOvr>
    <a:masterClrMapping/>
  </p:clrMapOvr>
  <p:transition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age8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568" y="1641475"/>
            <a:ext cx="7723189" cy="4179888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hape 562"/>
          <p:cNvSpPr/>
          <p:nvPr/>
        </p:nvSpPr>
        <p:spPr>
          <a:xfrm>
            <a:off x="1133498" y="5948362"/>
            <a:ext cx="624681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sz="1400" dirty="0">
                <a:solidFill>
                  <a:srgbClr val="676767"/>
                </a:solidFill>
                <a:latin typeface="Arial"/>
              </a:rPr>
              <a:t>УЗ-</a:t>
            </a:r>
            <a:r>
              <a:rPr sz="1400" dirty="0" err="1">
                <a:solidFill>
                  <a:srgbClr val="676767"/>
                </a:solidFill>
                <a:latin typeface="Arial"/>
              </a:rPr>
              <a:t>томограмма</a:t>
            </a:r>
            <a:r>
              <a:rPr sz="1400" dirty="0">
                <a:solidFill>
                  <a:srgbClr val="676767"/>
                </a:solidFill>
                <a:latin typeface="Arial"/>
              </a:rPr>
              <a:t> </a:t>
            </a:r>
            <a:r>
              <a:rPr sz="1400" dirty="0" err="1">
                <a:solidFill>
                  <a:srgbClr val="676767"/>
                </a:solidFill>
                <a:latin typeface="Arial"/>
              </a:rPr>
              <a:t>матки</a:t>
            </a:r>
            <a:r>
              <a:rPr sz="1400" dirty="0">
                <a:solidFill>
                  <a:srgbClr val="676767"/>
                </a:solidFill>
                <a:latin typeface="Arial"/>
              </a:rPr>
              <a:t>. </a:t>
            </a:r>
            <a:r>
              <a:rPr sz="1400" dirty="0" err="1">
                <a:solidFill>
                  <a:srgbClr val="676767"/>
                </a:solidFill>
                <a:latin typeface="Arial"/>
              </a:rPr>
              <a:t>Определяется</a:t>
            </a:r>
            <a:r>
              <a:rPr sz="1400" dirty="0">
                <a:solidFill>
                  <a:srgbClr val="676767"/>
                </a:solidFill>
                <a:latin typeface="Arial"/>
              </a:rPr>
              <a:t> </a:t>
            </a:r>
            <a:r>
              <a:rPr sz="1400" dirty="0" err="1">
                <a:solidFill>
                  <a:srgbClr val="676767"/>
                </a:solidFill>
                <a:latin typeface="Arial"/>
              </a:rPr>
              <a:t>диффузное</a:t>
            </a:r>
            <a:r>
              <a:rPr sz="1400" dirty="0">
                <a:solidFill>
                  <a:srgbClr val="676767"/>
                </a:solidFill>
                <a:latin typeface="Arial"/>
              </a:rPr>
              <a:t> </a:t>
            </a:r>
            <a:r>
              <a:rPr sz="1400" dirty="0" err="1">
                <a:solidFill>
                  <a:srgbClr val="676767"/>
                </a:solidFill>
                <a:latin typeface="Arial"/>
              </a:rPr>
              <a:t>утолщение</a:t>
            </a:r>
            <a:r>
              <a:rPr sz="1400" dirty="0">
                <a:solidFill>
                  <a:srgbClr val="676767"/>
                </a:solidFill>
                <a:latin typeface="Arial"/>
              </a:rPr>
              <a:t> </a:t>
            </a:r>
            <a:r>
              <a:rPr sz="1400" dirty="0" err="1">
                <a:solidFill>
                  <a:srgbClr val="676767"/>
                </a:solidFill>
                <a:latin typeface="Arial"/>
              </a:rPr>
              <a:t>эндометрия</a:t>
            </a:r>
            <a:endParaRPr sz="1400" dirty="0">
              <a:solidFill>
                <a:srgbClr val="676767"/>
              </a:solidFill>
              <a:latin typeface="Arial"/>
            </a:endParaRPr>
          </a:p>
        </p:txBody>
      </p:sp>
      <p:sp>
        <p:nvSpPr>
          <p:cNvPr id="563" name="Shape 563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600">
                <a:solidFill>
                  <a:srgbClr val="9949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Визуализация</a:t>
            </a:r>
            <a:r>
              <a:rPr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равномерного</a:t>
            </a:r>
            <a:r>
              <a:rPr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увеличения</a:t>
            </a:r>
            <a:r>
              <a:rPr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толщины</a:t>
            </a:r>
            <a:r>
              <a:rPr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эндометрия</a:t>
            </a:r>
            <a:r>
              <a:rPr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380312" y="188640"/>
            <a:ext cx="1584176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585641752"/>
      </p:ext>
    </p:extLst>
  </p:cSld>
  <p:clrMapOvr>
    <a:masterClrMapping/>
  </p:clrMapOvr>
  <p:transition spd="med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/>
        </p:nvSpPr>
        <p:spPr>
          <a:xfrm>
            <a:off x="251520" y="6418408"/>
            <a:ext cx="4006862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9411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b="0">
                <a:solidFill>
                  <a:srgbClr val="000000"/>
                </a:solidFill>
              </a:defRPr>
            </a:pPr>
            <a:r>
              <a:rPr sz="800" b="0" dirty="0">
                <a:solidFill>
                  <a:srgbClr val="BFBFBF">
                    <a:lumMod val="50000"/>
                  </a:srgbClr>
                </a:solidFill>
                <a:latin typeface="Arial"/>
                <a:cs typeface="+mn-cs"/>
              </a:rPr>
              <a:t>WHO Classification of </a:t>
            </a:r>
            <a:r>
              <a:rPr sz="800" b="0" dirty="0" err="1">
                <a:solidFill>
                  <a:srgbClr val="BFBFBF">
                    <a:lumMod val="50000"/>
                  </a:srgbClr>
                </a:solidFill>
                <a:latin typeface="Arial"/>
                <a:cs typeface="+mn-cs"/>
              </a:rPr>
              <a:t>Tumours</a:t>
            </a:r>
            <a:r>
              <a:rPr sz="800" b="0" dirty="0">
                <a:solidFill>
                  <a:srgbClr val="BFBFBF">
                    <a:lumMod val="50000"/>
                  </a:srgbClr>
                </a:solidFill>
                <a:latin typeface="Arial"/>
                <a:cs typeface="+mn-cs"/>
              </a:rPr>
              <a:t> of Female Reproductive Organs. Fourth </a:t>
            </a:r>
            <a:r>
              <a:rPr sz="800" b="0" dirty="0" smtClean="0">
                <a:solidFill>
                  <a:srgbClr val="BFBFBF">
                    <a:lumMod val="50000"/>
                  </a:srgbClr>
                </a:solidFill>
                <a:latin typeface="Arial"/>
                <a:cs typeface="+mn-cs"/>
              </a:rPr>
              <a:t>Edition</a:t>
            </a:r>
            <a:r>
              <a:rPr lang="ru-RU" sz="800" b="0" dirty="0" smtClean="0">
                <a:solidFill>
                  <a:srgbClr val="BFBFBF">
                    <a:lumMod val="50000"/>
                  </a:srgbClr>
                </a:solidFill>
                <a:latin typeface="Arial"/>
                <a:cs typeface="+mn-cs"/>
              </a:rPr>
              <a:t>, 2014</a:t>
            </a:r>
            <a:endParaRPr sz="800" b="0" dirty="0">
              <a:solidFill>
                <a:srgbClr val="BFBFBF">
                  <a:lumMod val="50000"/>
                </a:srgbClr>
              </a:solidFill>
              <a:latin typeface="Arial"/>
              <a:cs typeface="+mn-cs"/>
            </a:endParaRPr>
          </a:p>
        </p:txBody>
      </p:sp>
      <p:pic>
        <p:nvPicPr>
          <p:cNvPr id="52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8144" y="1988840"/>
            <a:ext cx="2991051" cy="3988067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/>
          <p:nvPr/>
        </p:nvSpPr>
        <p:spPr>
          <a:xfrm>
            <a:off x="251519" y="2708920"/>
            <a:ext cx="4582385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 smtClean="0">
                <a:solidFill>
                  <a:srgbClr val="676767"/>
                </a:solidFill>
                <a:latin typeface="Arial"/>
                <a:cs typeface="+mn-cs"/>
              </a:rPr>
              <a:t>Гиперплазия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</a:rPr>
              <a:t>эндометри</a:t>
            </a:r>
            <a:r>
              <a:rPr lang="ru-RU" dirty="0" smtClean="0">
                <a:solidFill>
                  <a:srgbClr val="676767"/>
                </a:solidFill>
                <a:latin typeface="Arial"/>
                <a:cs typeface="+mn-cs"/>
              </a:rPr>
              <a:t>я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без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атипии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676767"/>
              </a:solidFill>
              <a:latin typeface="Arial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 smtClean="0">
                <a:solidFill>
                  <a:srgbClr val="676767"/>
                </a:solidFill>
                <a:latin typeface="Arial"/>
                <a:cs typeface="+mn-cs"/>
              </a:rPr>
              <a:t>Атипическая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гиперплазия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эндометрия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. </a:t>
            </a:r>
            <a:endParaRPr lang="ru-RU" dirty="0" smtClean="0">
              <a:solidFill>
                <a:srgbClr val="676767"/>
              </a:solidFill>
              <a:latin typeface="Arial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ru-RU" dirty="0" smtClean="0"/>
              <a:t>Бинарная классификация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524328" y="188640"/>
            <a:ext cx="1440160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824802480"/>
      </p:ext>
    </p:extLst>
  </p:cSld>
  <p:clrMapOvr>
    <a:masterClrMapping/>
  </p:clrMapOvr>
  <p:transition spd="med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ru-RU" sz="2800" dirty="0"/>
              <a:t>Частота развития </a:t>
            </a:r>
            <a:r>
              <a:rPr lang="ru-RU" sz="2800" dirty="0" err="1"/>
              <a:t>аденокарциномы</a:t>
            </a:r>
            <a:r>
              <a:rPr lang="ru-RU" sz="2800" dirty="0"/>
              <a:t> эндометрия на фоне различных видов гиперплазии эндометрия </a:t>
            </a:r>
          </a:p>
        </p:txBody>
      </p:sp>
      <p:graphicFrame>
        <p:nvGraphicFramePr>
          <p:cNvPr id="6" name="Table 504"/>
          <p:cNvGraphicFramePr/>
          <p:nvPr>
            <p:extLst>
              <p:ext uri="{D42A27DB-BD31-4B8C-83A1-F6EECF244321}">
                <p14:modId xmlns:p14="http://schemas.microsoft.com/office/powerpoint/2010/main" val="865120085"/>
              </p:ext>
            </p:extLst>
          </p:nvPr>
        </p:nvGraphicFramePr>
        <p:xfrm>
          <a:off x="251520" y="1844824"/>
          <a:ext cx="8640960" cy="3755688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648296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endParaRPr sz="1800" dirty="0">
                        <a:solidFill>
                          <a:schemeClr val="bg1"/>
                        </a:solidFill>
                        <a:sym typeface="Arial"/>
                      </a:endParaRPr>
                    </a:p>
                    <a:p>
                      <a:pPr lvl="0" algn="ctr">
                        <a:defRPr sz="1800" b="0" i="0"/>
                      </a:pPr>
                      <a:r>
                        <a:rPr sz="1800" dirty="0" err="1">
                          <a:solidFill>
                            <a:schemeClr val="bg1"/>
                          </a:solidFill>
                          <a:sym typeface="Arial"/>
                        </a:rPr>
                        <a:t>Автор</a:t>
                      </a:r>
                      <a:endParaRPr sz="1800" b="1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 err="1">
                          <a:solidFill>
                            <a:schemeClr val="bg1"/>
                          </a:solidFill>
                          <a:sym typeface="Arial"/>
                        </a:rPr>
                        <a:t>Простая</a:t>
                      </a:r>
                      <a:r>
                        <a:rPr sz="1800" dirty="0">
                          <a:solidFill>
                            <a:schemeClr val="bg1"/>
                          </a:solidFill>
                          <a:sym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bg1"/>
                          </a:solidFill>
                          <a:sym typeface="Arial"/>
                        </a:rPr>
                        <a:t>без</a:t>
                      </a:r>
                      <a:r>
                        <a:rPr sz="1800" dirty="0">
                          <a:solidFill>
                            <a:schemeClr val="bg1"/>
                          </a:solidFill>
                          <a:sym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bg1"/>
                          </a:solidFill>
                          <a:sym typeface="Arial"/>
                        </a:rPr>
                        <a:t>атипии</a:t>
                      </a:r>
                      <a:r>
                        <a:rPr sz="1800" dirty="0">
                          <a:solidFill>
                            <a:schemeClr val="bg1"/>
                          </a:solidFill>
                          <a:sym typeface="Arial"/>
                        </a:rPr>
                        <a:t> </a:t>
                      </a:r>
                      <a:endParaRPr sz="1800" b="1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olidFill>
                            <a:schemeClr val="bg1"/>
                          </a:solidFill>
                          <a:sym typeface="Arial"/>
                        </a:rPr>
                        <a:t>Сложная без атипии </a:t>
                      </a:r>
                      <a:endParaRPr sz="1800" b="1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olidFill>
                            <a:schemeClr val="bg1"/>
                          </a:solidFill>
                          <a:sym typeface="Arial"/>
                        </a:rPr>
                        <a:t>Простая атипическая</a:t>
                      </a:r>
                      <a:endParaRPr sz="1800" b="1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 err="1">
                          <a:solidFill>
                            <a:schemeClr val="bg1"/>
                          </a:solidFill>
                          <a:sym typeface="Arial"/>
                        </a:rPr>
                        <a:t>Сложная</a:t>
                      </a:r>
                      <a:r>
                        <a:rPr sz="1800" dirty="0">
                          <a:solidFill>
                            <a:schemeClr val="bg1"/>
                          </a:solidFill>
                          <a:sym typeface="Arial"/>
                        </a:rPr>
                        <a:t> </a:t>
                      </a:r>
                      <a:r>
                        <a:rPr sz="1800" dirty="0" err="1">
                          <a:solidFill>
                            <a:schemeClr val="bg1"/>
                          </a:solidFill>
                          <a:sym typeface="Arial"/>
                        </a:rPr>
                        <a:t>атипическая</a:t>
                      </a:r>
                      <a:endParaRPr sz="1800" b="1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i="1" dirty="0" err="1">
                          <a:sym typeface="Arial"/>
                        </a:rPr>
                        <a:t>Kurman</a:t>
                      </a:r>
                      <a:r>
                        <a:rPr sz="1600" i="1" dirty="0">
                          <a:sym typeface="Arial"/>
                        </a:rPr>
                        <a:t> (1985) </a:t>
                      </a:r>
                    </a:p>
                    <a:p>
                      <a:pPr lvl="0" algn="l">
                        <a:defRPr sz="1800" b="0" i="0"/>
                      </a:pPr>
                      <a:r>
                        <a:rPr sz="1600" i="1" dirty="0">
                          <a:sym typeface="Arial"/>
                        </a:rPr>
                        <a:t>n=170 	</a:t>
                      </a:r>
                      <a:endParaRPr sz="1600" b="0" i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Arial"/>
                        </a:rPr>
                        <a:t>1%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Arial"/>
                        </a:rPr>
                        <a:t>3%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Arial"/>
                        </a:rPr>
                        <a:t>8%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29%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i="1" dirty="0" err="1">
                          <a:sym typeface="Arial"/>
                        </a:rPr>
                        <a:t>Orbo</a:t>
                      </a:r>
                      <a:r>
                        <a:rPr sz="1600" i="1" dirty="0">
                          <a:sym typeface="Arial"/>
                        </a:rPr>
                        <a:t> </a:t>
                      </a:r>
                      <a:r>
                        <a:rPr sz="1600" i="1" dirty="0" smtClean="0">
                          <a:sym typeface="Arial"/>
                        </a:rPr>
                        <a:t>(2008</a:t>
                      </a:r>
                      <a:r>
                        <a:rPr sz="1600" i="1" dirty="0">
                          <a:sym typeface="Arial"/>
                        </a:rPr>
                        <a:t>) n=107 	</a:t>
                      </a:r>
                      <a:endParaRPr sz="1600" b="0" i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нет данных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нет данных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8%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44%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i="1" dirty="0">
                          <a:sym typeface="Arial"/>
                        </a:rPr>
                        <a:t>Ivanov (2005) n=280 	</a:t>
                      </a:r>
                      <a:endParaRPr sz="1600" b="0" i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Arial"/>
                        </a:rPr>
                        <a:t>2,3%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 err="1">
                          <a:sym typeface="Arial"/>
                        </a:rPr>
                        <a:t>нет</a:t>
                      </a:r>
                      <a:r>
                        <a:rPr sz="1800" dirty="0">
                          <a:sym typeface="Arial"/>
                        </a:rPr>
                        <a:t> </a:t>
                      </a:r>
                      <a:r>
                        <a:rPr sz="1800" dirty="0" err="1">
                          <a:sym typeface="Arial"/>
                        </a:rPr>
                        <a:t>данных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нет данных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52%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i="1" dirty="0" err="1">
                          <a:sym typeface="Arial"/>
                        </a:rPr>
                        <a:t>Baak</a:t>
                      </a:r>
                      <a:r>
                        <a:rPr sz="1600" i="1" dirty="0">
                          <a:sym typeface="Arial"/>
                        </a:rPr>
                        <a:t> </a:t>
                      </a:r>
                      <a:r>
                        <a:rPr sz="1600" i="1" dirty="0" smtClean="0">
                          <a:sym typeface="Arial"/>
                        </a:rPr>
                        <a:t>(2005</a:t>
                      </a:r>
                      <a:r>
                        <a:rPr sz="1600" i="1" dirty="0">
                          <a:sym typeface="Arial"/>
                        </a:rPr>
                        <a:t>) n=354 	</a:t>
                      </a:r>
                      <a:endParaRPr sz="1600" b="0" i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4%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нет данных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Arial"/>
                        </a:rPr>
                        <a:t>13%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-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4056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600" i="1" dirty="0">
                          <a:sym typeface="Arial"/>
                        </a:rPr>
                        <a:t>Horn (2004) n=560 	</a:t>
                      </a:r>
                      <a:endParaRPr sz="1600" b="0" i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 err="1">
                          <a:sym typeface="Arial"/>
                        </a:rPr>
                        <a:t>нет</a:t>
                      </a:r>
                      <a:r>
                        <a:rPr sz="1800" dirty="0">
                          <a:sym typeface="Arial"/>
                        </a:rPr>
                        <a:t> </a:t>
                      </a:r>
                      <a:r>
                        <a:rPr sz="1800" dirty="0" err="1">
                          <a:sym typeface="Arial"/>
                        </a:rPr>
                        <a:t>данных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Arial"/>
                        </a:rPr>
                        <a:t>5,6%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>
                          <a:sym typeface="Arial"/>
                        </a:rPr>
                        <a:t>нет данных</a:t>
                      </a:r>
                      <a:endParaRPr sz="18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Arial"/>
                        </a:rPr>
                        <a:t>42%</a:t>
                      </a:r>
                      <a:endParaRPr sz="18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 bwMode="auto">
          <a:xfrm>
            <a:off x="7452320" y="188640"/>
            <a:ext cx="1512168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626739410"/>
      </p:ext>
    </p:extLst>
  </p:cSld>
  <p:clrMapOvr>
    <a:masterClrMapping/>
  </p:clrMapOvr>
  <p:transition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5459"/>
            <a:ext cx="7058024" cy="949325"/>
          </a:xfrm>
        </p:spPr>
        <p:txBody>
          <a:bodyPr/>
          <a:lstStyle/>
          <a:p>
            <a:pPr lvl="0"/>
            <a:r>
              <a:rPr lang="ru-RU" sz="2800" dirty="0"/>
              <a:t>ОТНОШЕНИЕ РИСКОВ развития ГЭ и РЭ у женщин &gt;45 лет по отношению женщинам в возрасте 30-45 </a:t>
            </a:r>
            <a:r>
              <a:rPr lang="ru-RU" sz="2800" dirty="0" smtClean="0"/>
              <a:t>лет</a:t>
            </a:r>
            <a:endParaRPr lang="ru-RU" sz="2800" dirty="0"/>
          </a:p>
        </p:txBody>
      </p:sp>
      <p:pic>
        <p:nvPicPr>
          <p:cNvPr id="6" name="image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298" y="1772816"/>
            <a:ext cx="3658019" cy="80564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Table 506"/>
          <p:cNvGraphicFramePr/>
          <p:nvPr>
            <p:extLst>
              <p:ext uri="{D42A27DB-BD31-4B8C-83A1-F6EECF244321}">
                <p14:modId xmlns:p14="http://schemas.microsoft.com/office/powerpoint/2010/main" val="2300230738"/>
              </p:ext>
            </p:extLst>
          </p:nvPr>
        </p:nvGraphicFramePr>
        <p:xfrm>
          <a:off x="280298" y="2708920"/>
          <a:ext cx="8612182" cy="3167060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3627283"/>
                <a:gridCol w="2984361"/>
                <a:gridCol w="2000538"/>
              </a:tblGrid>
              <a:tr h="63341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Т</a:t>
                      </a:r>
                      <a:r>
                        <a:rPr sz="1800" dirty="0" err="1" smtClean="0">
                          <a:solidFill>
                            <a:schemeClr val="bg1"/>
                          </a:solidFill>
                        </a:rPr>
                        <a:t>ип</a:t>
                      </a:r>
                      <a:endParaRPr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sz="1800" dirty="0" err="1" smtClean="0">
                          <a:solidFill>
                            <a:schemeClr val="bg1"/>
                          </a:solidFill>
                        </a:rPr>
                        <a:t>тношение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800" dirty="0" err="1">
                          <a:solidFill>
                            <a:schemeClr val="bg1"/>
                          </a:solidFill>
                        </a:rPr>
                        <a:t>рисков</a:t>
                      </a:r>
                      <a:endParaRPr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olidFill>
                            <a:schemeClr val="bg1"/>
                          </a:solidFill>
                        </a:rPr>
                        <a:t>95% ДИ</a:t>
                      </a:r>
                      <a:endParaRPr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3341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 err="1"/>
                        <a:t>простая</a:t>
                      </a:r>
                      <a:r>
                        <a:rPr sz="1800" dirty="0"/>
                        <a:t> ГЭ</a:t>
                      </a:r>
                      <a:endParaRPr sz="18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/>
                        <a:t>1,28</a:t>
                      </a:r>
                      <a:endParaRPr sz="18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/>
                        <a:t>0,76-2,2</a:t>
                      </a:r>
                      <a:endParaRPr sz="1800" b="1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41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 err="1"/>
                        <a:t>сложная</a:t>
                      </a:r>
                      <a:r>
                        <a:rPr sz="1800" dirty="0"/>
                        <a:t> ГЭ</a:t>
                      </a:r>
                      <a:endParaRPr sz="18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/>
                        <a:t>1,72</a:t>
                      </a:r>
                      <a:endParaRPr sz="1800" b="1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/>
                        <a:t>0,64-4,6</a:t>
                      </a:r>
                      <a:endParaRPr sz="1800" b="1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41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/>
                        <a:t>атипическая ГЭ</a:t>
                      </a:r>
                      <a:endParaRPr sz="1800" b="1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/>
                        <a:t>3,85</a:t>
                      </a:r>
                      <a:endParaRPr sz="1800" b="1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/>
                        <a:t>1,75-8,5</a:t>
                      </a:r>
                      <a:endParaRPr sz="1800" b="1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41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 err="1"/>
                        <a:t>аденокарцинома</a:t>
                      </a:r>
                      <a:endParaRPr sz="18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/>
                        <a:t>4,03</a:t>
                      </a:r>
                      <a:endParaRPr sz="18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/>
                        <a:t>1,54-10,5</a:t>
                      </a:r>
                      <a:endParaRPr sz="18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 bwMode="auto">
          <a:xfrm>
            <a:off x="7596336" y="188640"/>
            <a:ext cx="1296144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626738798"/>
      </p:ext>
    </p:extLst>
  </p:cSld>
  <p:clrMapOvr>
    <a:masterClrMapping/>
  </p:clrMapOvr>
  <p:transition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Возрастные особенности </a:t>
            </a:r>
            <a:r>
              <a:rPr lang="ru-RU" dirty="0" smtClean="0"/>
              <a:t>УЗ-метода </a:t>
            </a:r>
            <a:r>
              <a:rPr lang="ru-RU" dirty="0"/>
              <a:t>исследования эндометрия</a:t>
            </a:r>
          </a:p>
        </p:txBody>
      </p:sp>
      <p:sp>
        <p:nvSpPr>
          <p:cNvPr id="7" name="Shape 547"/>
          <p:cNvSpPr/>
          <p:nvPr/>
        </p:nvSpPr>
        <p:spPr>
          <a:xfrm>
            <a:off x="4680842" y="1484784"/>
            <a:ext cx="4211638" cy="218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319086" indent="-319086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</a:pPr>
            <a:r>
              <a:rPr sz="280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  <a:sym typeface="Times New Roman"/>
              </a:rPr>
              <a:t>Постменопаузальный</a:t>
            </a:r>
            <a:r>
              <a:rPr lang="ru-RU"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280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  <a:sym typeface="Times New Roman"/>
              </a:rPr>
              <a:t>период</a:t>
            </a:r>
            <a:endParaRPr lang="en-US" sz="2800" dirty="0">
              <a:solidFill>
                <a:srgbClr val="000000"/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marL="319086" indent="-319086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</a:pPr>
            <a:r>
              <a:rPr sz="280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  <a:sym typeface="Times New Roman"/>
              </a:rPr>
              <a:t>Чувствительность</a:t>
            </a:r>
            <a:r>
              <a:rPr sz="28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endParaRPr sz="2800" dirty="0">
              <a:solidFill>
                <a:srgbClr val="000000"/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marL="319086" indent="-319086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  <a:sym typeface="Times New Roman"/>
              </a:rPr>
              <a:t>   ≥ 90%</a:t>
            </a:r>
          </a:p>
          <a:p>
            <a:pPr marL="319086" indent="-319086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8" name="Shape 549"/>
          <p:cNvSpPr/>
          <p:nvPr/>
        </p:nvSpPr>
        <p:spPr>
          <a:xfrm>
            <a:off x="251520" y="4143271"/>
            <a:ext cx="4320480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b="1" u="sng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Преимущества</a:t>
            </a:r>
            <a:r>
              <a:rPr b="1" u="sng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:</a:t>
            </a:r>
            <a:r>
              <a:rPr u="sng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1.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Неинвазивность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2.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Безболезненность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3.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Информативность</a:t>
            </a:r>
            <a:endParaRPr dirty="0">
              <a:solidFill>
                <a:srgbClr val="676767"/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(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локализация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опухоли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,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инвазия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состояние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придатков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матки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) </a:t>
            </a:r>
          </a:p>
        </p:txBody>
      </p:sp>
      <p:sp>
        <p:nvSpPr>
          <p:cNvPr id="9" name="Shape 551"/>
          <p:cNvSpPr txBox="1">
            <a:spLocks/>
          </p:cNvSpPr>
          <p:nvPr/>
        </p:nvSpPr>
        <p:spPr bwMode="gray">
          <a:xfrm>
            <a:off x="251520" y="1494408"/>
            <a:ext cx="4447786" cy="1862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buClr>
                <a:srgbClr val="703D29"/>
              </a:buClr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ru-RU" sz="280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Репродуктивный возраст </a:t>
            </a:r>
          </a:p>
          <a:p>
            <a:pPr fontAlgn="auto">
              <a:spcBef>
                <a:spcPts val="0"/>
              </a:spcBef>
              <a:buClr>
                <a:srgbClr val="703D29"/>
              </a:buClr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ru-RU" sz="28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/>
            </a:r>
            <a:br>
              <a:rPr lang="ru-RU" sz="28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</a:br>
            <a:r>
              <a:rPr lang="ru-RU" sz="28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Чувствительность       </a:t>
            </a:r>
            <a:endParaRPr lang="ru-RU" sz="2800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fontAlgn="auto">
              <a:spcBef>
                <a:spcPts val="0"/>
              </a:spcBef>
              <a:buClr>
                <a:srgbClr val="703D29"/>
              </a:buClr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ru-RU" sz="2800" dirty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&lt;25%</a:t>
            </a:r>
          </a:p>
        </p:txBody>
      </p:sp>
      <p:pic>
        <p:nvPicPr>
          <p:cNvPr id="10" name="image8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040" y="3630513"/>
            <a:ext cx="3783013" cy="23907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 bwMode="auto">
          <a:xfrm>
            <a:off x="7524328" y="116632"/>
            <a:ext cx="1512168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950171202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96944" cy="620688"/>
          </a:xfrm>
        </p:spPr>
        <p:txBody>
          <a:bodyPr/>
          <a:lstStyle/>
          <a:p>
            <a:pPr lvl="0" eaLnBrk="1" hangingPunct="1"/>
            <a:r>
              <a:rPr lang="ru-RU" sz="2000" kern="1200" dirty="0">
                <a:solidFill>
                  <a:srgbClr val="676767"/>
                </a:solidFill>
                <a:latin typeface="Arial" charset="0"/>
                <a:ea typeface="+mn-ea"/>
                <a:cs typeface="Arial" charset="0"/>
              </a:rPr>
              <a:t>Классификация PALM-COEIN выделяет 9 причин АМК </a:t>
            </a:r>
            <a:br>
              <a:rPr lang="ru-RU" sz="2000" kern="1200" dirty="0">
                <a:solidFill>
                  <a:srgbClr val="676767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kern="1200" dirty="0">
                <a:solidFill>
                  <a:srgbClr val="676767"/>
                </a:solidFill>
                <a:latin typeface="Arial" charset="0"/>
                <a:ea typeface="+mn-ea"/>
                <a:cs typeface="Arial" charset="0"/>
              </a:rPr>
              <a:t>и разделяет их на структурные и </a:t>
            </a:r>
            <a:r>
              <a:rPr lang="ru-RU" sz="2000" kern="1200" dirty="0" smtClean="0">
                <a:solidFill>
                  <a:srgbClr val="676767"/>
                </a:solidFill>
                <a:latin typeface="Arial" charset="0"/>
                <a:ea typeface="+mn-ea"/>
                <a:cs typeface="Arial" charset="0"/>
              </a:rPr>
              <a:t>неструктурные</a:t>
            </a:r>
            <a:endParaRPr lang="ru-RU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51009"/>
            <a:ext cx="8218488" cy="240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7478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Недостатки раздельного диагностического </a:t>
            </a:r>
            <a:r>
              <a:rPr lang="ru-RU" dirty="0" smtClean="0"/>
              <a:t>выскабливания</a:t>
            </a:r>
            <a:endParaRPr lang="ru-RU" dirty="0"/>
          </a:p>
        </p:txBody>
      </p:sp>
      <p:pic>
        <p:nvPicPr>
          <p:cNvPr id="6" name="image9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3968" y="1974301"/>
            <a:ext cx="1581152" cy="4191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9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4168" y="1988840"/>
            <a:ext cx="2743202" cy="203993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568"/>
          <p:cNvSpPr/>
          <p:nvPr/>
        </p:nvSpPr>
        <p:spPr>
          <a:xfrm>
            <a:off x="6012160" y="4144665"/>
            <a:ext cx="2815210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sz="1800" dirty="0" err="1" smtClean="0">
                <a:solidFill>
                  <a:srgbClr val="676767"/>
                </a:solidFill>
                <a:latin typeface="Arial"/>
              </a:rPr>
              <a:t>Травматичность</a:t>
            </a:r>
            <a:endParaRPr lang="en-US" sz="1800" dirty="0" smtClean="0">
              <a:solidFill>
                <a:srgbClr val="676767"/>
              </a:solidFill>
              <a:latin typeface="Arial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rgbClr val="676767"/>
                </a:solidFill>
                <a:latin typeface="Arial"/>
              </a:rPr>
              <a:t>Возможность ложно-отрицательного заключения при начальных формах </a:t>
            </a:r>
            <a:r>
              <a:rPr lang="ru-RU" sz="1800" dirty="0" smtClean="0">
                <a:solidFill>
                  <a:srgbClr val="676767"/>
                </a:solidFill>
                <a:latin typeface="Arial"/>
              </a:rPr>
              <a:t>РЭ</a:t>
            </a:r>
            <a:r>
              <a:rPr lang="en-US" sz="1800" dirty="0" smtClean="0">
                <a:solidFill>
                  <a:srgbClr val="676767"/>
                </a:solidFill>
                <a:latin typeface="Arial"/>
              </a:rPr>
              <a:t/>
            </a:r>
            <a:br>
              <a:rPr lang="en-US" sz="1800" dirty="0" smtClean="0">
                <a:solidFill>
                  <a:srgbClr val="676767"/>
                </a:solidFill>
                <a:latin typeface="Arial"/>
              </a:rPr>
            </a:br>
            <a:endParaRPr sz="1800" dirty="0">
              <a:solidFill>
                <a:srgbClr val="676767"/>
              </a:solidFill>
              <a:latin typeface="Arial"/>
            </a:endParaRPr>
          </a:p>
        </p:txBody>
      </p:sp>
      <p:sp>
        <p:nvSpPr>
          <p:cNvPr id="9" name="Shape 569"/>
          <p:cNvSpPr/>
          <p:nvPr/>
        </p:nvSpPr>
        <p:spPr>
          <a:xfrm>
            <a:off x="255339" y="4182179"/>
            <a:ext cx="38846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</a:pP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Необходимость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госпитализации</a:t>
            </a:r>
            <a:endParaRPr dirty="0">
              <a:solidFill>
                <a:srgbClr val="676767"/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</a:pPr>
            <a:r>
              <a:rPr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Анестезиологическое</a:t>
            </a:r>
            <a:r>
              <a:rPr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 smtClean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пособие</a:t>
            </a:r>
            <a:endParaRPr lang="en-US" dirty="0" smtClean="0">
              <a:solidFill>
                <a:srgbClr val="676767"/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«Слепое» выполнение</a:t>
            </a:r>
            <a:endParaRPr dirty="0">
              <a:solidFill>
                <a:srgbClr val="676767"/>
              </a:solidFill>
              <a:latin typeface="Arial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image9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029" y="1988840"/>
            <a:ext cx="3724277" cy="21558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 bwMode="auto">
          <a:xfrm>
            <a:off x="7236296" y="116632"/>
            <a:ext cx="1728192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006439790"/>
      </p:ext>
    </p:extLst>
  </p:cSld>
  <p:clrMapOvr>
    <a:masterClrMapping/>
  </p:clrMapOvr>
  <p:transition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9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7389" y="188640"/>
            <a:ext cx="2577854" cy="11355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9435"/>
            <a:ext cx="7058024" cy="949325"/>
          </a:xfrm>
        </p:spPr>
        <p:txBody>
          <a:bodyPr/>
          <a:lstStyle/>
          <a:p>
            <a:r>
              <a:rPr lang="ru-RU" dirty="0" smtClean="0"/>
              <a:t>Офисная </a:t>
            </a:r>
            <a:r>
              <a:rPr lang="ru-RU" dirty="0" err="1" smtClean="0"/>
              <a:t>гистероскопия</a:t>
            </a:r>
            <a:endParaRPr lang="ru-RU" dirty="0"/>
          </a:p>
        </p:txBody>
      </p:sp>
      <p:sp>
        <p:nvSpPr>
          <p:cNvPr id="6" name="Shape 577"/>
          <p:cNvSpPr>
            <a:spLocks noGrp="1"/>
          </p:cNvSpPr>
          <p:nvPr>
            <p:ph idx="1"/>
          </p:nvPr>
        </p:nvSpPr>
        <p:spPr>
          <a:xfrm>
            <a:off x="251520" y="1986682"/>
            <a:ext cx="4031679" cy="4322638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Преимущества:</a:t>
            </a:r>
          </a:p>
          <a:p>
            <a:pPr marL="342900" lvl="0" indent="-342900"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Визуализация</a:t>
            </a:r>
            <a:r>
              <a:rPr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полости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матки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342900" lvl="0" indent="-342900"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Прицельная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биопсия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50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Недостатки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342900" lvl="0" indent="-342900"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необходимость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выполнения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в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условиях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операционной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обеспечение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анестезиологического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пособия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риск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осложнений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после </a:t>
            </a:r>
            <a:r>
              <a:rPr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операции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image9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4692" y="1988840"/>
            <a:ext cx="3887788" cy="3092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 bwMode="auto">
          <a:xfrm>
            <a:off x="7668344" y="188640"/>
            <a:ext cx="1080120" cy="10081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609625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Пайпель</a:t>
            </a:r>
            <a:r>
              <a:rPr lang="ru-RU" dirty="0"/>
              <a:t>-биопсия эндометрия</a:t>
            </a:r>
          </a:p>
        </p:txBody>
      </p:sp>
      <p:pic>
        <p:nvPicPr>
          <p:cNvPr id="6" name="image6.jpeg" descr="http://www.samixmed.ru/download/Paipel-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8184" y="1700808"/>
            <a:ext cx="2376264" cy="446449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81"/>
          <p:cNvSpPr txBox="1">
            <a:spLocks/>
          </p:cNvSpPr>
          <p:nvPr/>
        </p:nvSpPr>
        <p:spPr bwMode="gray">
          <a:xfrm>
            <a:off x="354601" y="1727124"/>
            <a:ext cx="4937479" cy="4438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500"/>
              </a:spcBef>
              <a:buClr>
                <a:srgbClr val="6BC200"/>
              </a:buClr>
              <a:buSzTx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Внутриматочная одноразовая аспирационная </a:t>
            </a:r>
            <a:r>
              <a:rPr lang="ru-RU" sz="1600" dirty="0" err="1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кюретка</a:t>
            </a: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  d-3 мм с боковым отверстием на конце </a:t>
            </a:r>
          </a:p>
          <a:p>
            <a:pPr fontAlgn="auto">
              <a:spcBef>
                <a:spcPts val="500"/>
              </a:spcBef>
              <a:buClr>
                <a:srgbClr val="6BC200"/>
              </a:buClr>
              <a:defRPr sz="1800">
                <a:solidFill>
                  <a:srgbClr val="000000"/>
                </a:solidFill>
              </a:defRPr>
            </a:pPr>
            <a:r>
              <a:rPr lang="ru-RU" sz="1600" b="1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Преимущества:</a:t>
            </a:r>
          </a:p>
          <a:p>
            <a:pPr marL="285750" indent="-285750" fontAlgn="auto">
              <a:spcBef>
                <a:spcPts val="500"/>
              </a:spcBef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Не требует расширения цервикального канала;</a:t>
            </a:r>
          </a:p>
          <a:p>
            <a:pPr marL="285750" indent="-285750" fontAlgn="auto">
              <a:spcBef>
                <a:spcPts val="500"/>
              </a:spcBef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Не требует обезболивания; </a:t>
            </a:r>
          </a:p>
          <a:p>
            <a:pPr marL="285750" indent="-285750" fontAlgn="auto">
              <a:spcBef>
                <a:spcPts val="500"/>
              </a:spcBef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Минимальный риск инфицирования;</a:t>
            </a:r>
          </a:p>
          <a:p>
            <a:pPr marL="285750" indent="-285750" fontAlgn="auto">
              <a:spcBef>
                <a:spcPts val="500"/>
              </a:spcBef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Проводится в любой временной период (менструальный цикл, менопауза).</a:t>
            </a:r>
          </a:p>
          <a:p>
            <a:pPr fontAlgn="auto">
              <a:spcBef>
                <a:spcPts val="500"/>
              </a:spcBef>
              <a:buClr>
                <a:srgbClr val="6BC200"/>
              </a:buClr>
              <a:defRPr sz="1800">
                <a:solidFill>
                  <a:srgbClr val="000000"/>
                </a:solidFill>
              </a:defRPr>
            </a:pPr>
            <a:r>
              <a:rPr lang="ru-RU" sz="1600" b="1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Недостатки: </a:t>
            </a:r>
          </a:p>
          <a:p>
            <a:pPr marL="285750" indent="-285750" fontAlgn="auto">
              <a:spcBef>
                <a:spcPts val="500"/>
              </a:spcBef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«слепой» метод </a:t>
            </a:r>
          </a:p>
          <a:p>
            <a:pPr marL="285750" indent="-285750" fontAlgn="auto">
              <a:spcBef>
                <a:spcPts val="500"/>
              </a:spcBef>
              <a:buClr>
                <a:srgbClr val="6BC200"/>
              </a:buClr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ru-RU" sz="16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исследуется небольшой фрагмент эндометрия</a:t>
            </a:r>
            <a:endParaRPr lang="ru-RU" sz="1600" dirty="0">
              <a:solidFill>
                <a:srgbClr val="FFFFFF">
                  <a:lumMod val="50000"/>
                </a:srgbClr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416316" y="188640"/>
            <a:ext cx="1476164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7444223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Аспирация</a:t>
            </a:r>
            <a:endParaRPr lang="ru-RU" dirty="0"/>
          </a:p>
        </p:txBody>
      </p:sp>
      <p:sp>
        <p:nvSpPr>
          <p:cNvPr id="6" name="Shape 586"/>
          <p:cNvSpPr>
            <a:spLocks noGrp="1"/>
          </p:cNvSpPr>
          <p:nvPr>
            <p:ph idx="1"/>
          </p:nvPr>
        </p:nvSpPr>
        <p:spPr>
          <a:xfrm>
            <a:off x="251520" y="1988840"/>
            <a:ext cx="4573587" cy="353520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57200" lvl="0" indent="-4572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Безболезненность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457200" lvl="0" indent="-4572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Не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требует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расширения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цервикального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канала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457200" lvl="0" indent="-4572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Создает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в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полости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матки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отрицательное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давление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/>
            </a:r>
            <a:br>
              <a:rPr lang="ru-RU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</a:br>
            <a:r>
              <a:rPr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до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0.8-1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атм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457200" lvl="0" indent="-4572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Опорожняет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полость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матки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457200" lvl="0" indent="-45720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Обеспечивает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получение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материала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со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всех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стенок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матки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в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достаточном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объеме</a:t>
            </a:r>
            <a:endParaRPr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image96.png"/>
          <p:cNvPicPr/>
          <p:nvPr/>
        </p:nvPicPr>
        <p:blipFill rotWithShape="1">
          <a:blip r:embed="rId2">
            <a:extLst/>
          </a:blip>
          <a:srcRect b="9422"/>
          <a:stretch/>
        </p:blipFill>
        <p:spPr>
          <a:xfrm>
            <a:off x="5041900" y="1988840"/>
            <a:ext cx="3851275" cy="23078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584"/>
          <p:cNvSpPr/>
          <p:nvPr/>
        </p:nvSpPr>
        <p:spPr>
          <a:xfrm>
            <a:off x="5541684" y="4438273"/>
            <a:ext cx="291874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4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Шприц-аспиратор</a:t>
            </a:r>
            <a:r>
              <a:rPr sz="14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4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Ipas</a:t>
            </a:r>
            <a:r>
              <a:rPr sz="14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MVA Plus™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и </a:t>
            </a:r>
            <a:r>
              <a:rPr sz="14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канюли</a:t>
            </a:r>
            <a:r>
              <a:rPr sz="14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4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Ipas</a:t>
            </a:r>
            <a:r>
              <a:rPr sz="14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4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EasyGrip</a:t>
            </a:r>
            <a:r>
              <a:rPr sz="14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®". 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236296" y="116632"/>
            <a:ext cx="1728192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2051036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image9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2075" y="3211511"/>
            <a:ext cx="2401889" cy="1914527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>
            <a:off x="4104344" y="5148262"/>
            <a:ext cx="226087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Контейнер</a:t>
            </a:r>
            <a:r>
              <a:rPr sz="16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с </a:t>
            </a:r>
            <a:r>
              <a:rPr sz="16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транспортной</a:t>
            </a:r>
            <a:r>
              <a:rPr sz="16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средой</a:t>
            </a:r>
            <a:r>
              <a:rPr sz="16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590" name="image9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20" y="2852736"/>
            <a:ext cx="3482975" cy="2232027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hape 591"/>
          <p:cNvSpPr/>
          <p:nvPr/>
        </p:nvSpPr>
        <p:spPr>
          <a:xfrm>
            <a:off x="1112818" y="5157192"/>
            <a:ext cx="158697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Аспирационный</a:t>
            </a:r>
            <a:r>
              <a:rPr sz="1600" dirty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шприц</a:t>
            </a:r>
            <a:endParaRPr sz="1600" dirty="0">
              <a:solidFill>
                <a:srgbClr val="676767"/>
              </a:solidFill>
              <a:latin typeface="Arial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2" name="image10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9666" y="2655886"/>
            <a:ext cx="2182814" cy="2501902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Shape 593"/>
          <p:cNvSpPr/>
          <p:nvPr/>
        </p:nvSpPr>
        <p:spPr>
          <a:xfrm>
            <a:off x="7170732" y="5511800"/>
            <a:ext cx="16621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Цито-центрифуга</a:t>
            </a:r>
            <a:endParaRPr sz="1600" dirty="0">
              <a:solidFill>
                <a:srgbClr val="676767"/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600" dirty="0" err="1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Cytospin</a:t>
            </a:r>
            <a:r>
              <a:rPr sz="1600" dirty="0" smtClean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®</a:t>
            </a:r>
            <a:r>
              <a:rPr lang="ru-RU" sz="1600" dirty="0" smtClean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smtClean="0">
                <a:solidFill>
                  <a:srgbClr val="676767"/>
                </a:solidFill>
                <a:latin typeface="Arial"/>
                <a:ea typeface="Times New Roman"/>
                <a:cs typeface="Times New Roman"/>
                <a:sym typeface="Times New Roman"/>
              </a:rPr>
              <a:t>4</a:t>
            </a:r>
            <a:endParaRPr sz="1600" dirty="0">
              <a:solidFill>
                <a:srgbClr val="676767"/>
              </a:solidFill>
              <a:latin typeface="Arial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412749" y="1556792"/>
            <a:ext cx="813594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</a:pPr>
            <a:r>
              <a:rPr sz="1600" b="1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I – </a:t>
            </a:r>
            <a:r>
              <a:rPr sz="1600" b="1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этап</a:t>
            </a:r>
            <a:r>
              <a:rPr sz="1600" b="1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–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стандартизованный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забор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 smtClean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материала</a:t>
            </a:r>
            <a:endParaRPr lang="en-US" sz="1600" dirty="0">
              <a:solidFill>
                <a:srgbClr val="FFFFFF">
                  <a:lumMod val="50000"/>
                </a:srgbClr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</a:pPr>
            <a:r>
              <a:rPr sz="1600" b="1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II </a:t>
            </a:r>
            <a:r>
              <a:rPr sz="1600" b="1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- </a:t>
            </a:r>
            <a:r>
              <a:rPr sz="1600" b="1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этап</a:t>
            </a:r>
            <a:r>
              <a:rPr sz="1600" b="1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-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формирование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цитологического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препарата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,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его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окрашивание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по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Папаниколау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с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последующим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 smtClean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заключением</a:t>
            </a:r>
            <a:r>
              <a:rPr sz="16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;</a:t>
            </a:r>
            <a:endParaRPr lang="en-US" sz="1600" dirty="0" smtClean="0">
              <a:solidFill>
                <a:srgbClr val="FFFFFF">
                  <a:lumMod val="50000"/>
                </a:srgbClr>
              </a:solidFill>
              <a:latin typeface="Arial"/>
              <a:ea typeface="Times New Roman"/>
              <a:cs typeface="Times New Roman"/>
              <a:sym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Font typeface="Wingdings" panose="05000000000000000000" pitchFamily="2" charset="2"/>
              <a:buChar char="Ø"/>
            </a:pPr>
            <a:r>
              <a:rPr sz="1600" b="1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III </a:t>
            </a:r>
            <a:r>
              <a:rPr sz="1600" b="1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- </a:t>
            </a:r>
            <a:r>
              <a:rPr sz="1600" b="1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этап</a:t>
            </a:r>
            <a:r>
              <a:rPr sz="1600" b="1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–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иммуноцитохимическое</a:t>
            </a:r>
            <a:r>
              <a:rPr sz="1600" dirty="0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 </a:t>
            </a:r>
            <a:r>
              <a:rPr sz="1600" dirty="0" err="1">
                <a:solidFill>
                  <a:srgbClr val="FFFFFF">
                    <a:lumMod val="50000"/>
                  </a:srgbClr>
                </a:solidFill>
                <a:latin typeface="Arial"/>
                <a:ea typeface="Times New Roman"/>
                <a:cs typeface="Times New Roman"/>
                <a:sym typeface="Times New Roman"/>
              </a:rPr>
              <a:t>исследование</a:t>
            </a:r>
            <a:endParaRPr sz="1600" dirty="0">
              <a:solidFill>
                <a:srgbClr val="FFFFFF">
                  <a:lumMod val="50000"/>
                </a:srgbClr>
              </a:solidFill>
              <a:latin typeface="Arial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276327" y="6460513"/>
            <a:ext cx="855652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800" dirty="0">
                <a:solidFill>
                  <a:srgbClr val="676767"/>
                </a:solidFill>
                <a:latin typeface="Arial"/>
              </a:rPr>
              <a:t>Patel, C., </a:t>
            </a:r>
            <a:r>
              <a:rPr lang="en-US" sz="800" dirty="0" err="1">
                <a:solidFill>
                  <a:srgbClr val="676767"/>
                </a:solidFill>
                <a:latin typeface="Arial"/>
              </a:rPr>
              <a:t>Ullal</a:t>
            </a:r>
            <a:r>
              <a:rPr lang="en-US" sz="800" dirty="0">
                <a:solidFill>
                  <a:srgbClr val="676767"/>
                </a:solidFill>
                <a:latin typeface="Arial"/>
              </a:rPr>
              <a:t>, A., Roberts, M., Brady, J., Birch, P., Bulmer, J. N. and </a:t>
            </a:r>
            <a:r>
              <a:rPr lang="en-US" sz="800" dirty="0" err="1">
                <a:solidFill>
                  <a:srgbClr val="676767"/>
                </a:solidFill>
                <a:latin typeface="Arial"/>
              </a:rPr>
              <a:t>Wadehra</a:t>
            </a:r>
            <a:r>
              <a:rPr lang="en-US" sz="800" dirty="0">
                <a:solidFill>
                  <a:srgbClr val="676767"/>
                </a:solidFill>
                <a:latin typeface="Arial"/>
              </a:rPr>
              <a:t>, V. (2009), Endometrial carcinoma detected with </a:t>
            </a:r>
            <a:r>
              <a:rPr lang="en-US" sz="800" dirty="0" err="1">
                <a:solidFill>
                  <a:srgbClr val="676767"/>
                </a:solidFill>
                <a:latin typeface="Arial"/>
              </a:rPr>
              <a:t>SurePath</a:t>
            </a:r>
            <a:r>
              <a:rPr lang="en-US" sz="800" dirty="0">
                <a:solidFill>
                  <a:srgbClr val="676767"/>
                </a:solidFill>
                <a:latin typeface="Arial"/>
              </a:rPr>
              <a:t> liquid-based cervical cytology: comparison with conventional cytology. Cytopathology, 20: 380–387. doi:10.1111/j.1365-2303.2008.00621.x</a:t>
            </a:r>
            <a:endParaRPr sz="800" dirty="0">
              <a:solidFill>
                <a:srgbClr val="676767"/>
              </a:solidFill>
              <a:latin typeface="Arial"/>
            </a:endParaRPr>
          </a:p>
        </p:txBody>
      </p:sp>
      <p:sp>
        <p:nvSpPr>
          <p:cNvPr id="596" name="Shape 596"/>
          <p:cNvSpPr>
            <a:spLocks noGrp="1"/>
          </p:cNvSpPr>
          <p:nvPr>
            <p:ph type="title"/>
          </p:nvPr>
        </p:nvSpPr>
        <p:spPr>
          <a:xfrm>
            <a:off x="251520" y="706115"/>
            <a:ext cx="7058024" cy="562645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            </a:t>
            </a:r>
            <a:br>
              <a:rPr sz="2900" dirty="0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</a:br>
            <a:r>
              <a:rPr sz="2900" dirty="0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  </a:t>
            </a:r>
            <a:r>
              <a:rPr sz="2900" dirty="0" err="1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Методика</a:t>
            </a:r>
            <a:r>
              <a:rPr sz="2900" dirty="0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900" dirty="0" err="1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жидкостной</a:t>
            </a:r>
            <a:r>
              <a:rPr sz="2900" dirty="0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900" dirty="0" err="1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цитологии</a:t>
            </a:r>
            <a:r>
              <a:rPr sz="2900" dirty="0">
                <a:solidFill>
                  <a:schemeClr val="bg1">
                    <a:lumMod val="50000"/>
                  </a:schemeClr>
                </a:solidFill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380312" y="116632"/>
            <a:ext cx="1512168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42026392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image10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3648" y="1844824"/>
            <a:ext cx="5469997" cy="4119111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Shape 599"/>
          <p:cNvSpPr>
            <a:spLocks noGrp="1"/>
          </p:cNvSpPr>
          <p:nvPr>
            <p:ph type="title"/>
          </p:nvPr>
        </p:nvSpPr>
        <p:spPr>
          <a:xfrm>
            <a:off x="251520" y="346075"/>
            <a:ext cx="7200800" cy="9493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500">
                <a:solidFill>
                  <a:srgbClr val="732C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Гиперплазия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эндометрия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сложная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). </a:t>
            </a:r>
            <a:r>
              <a:rPr lang="ru-RU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sz="24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Кистозно-гландулярная</a:t>
            </a:r>
            <a:r>
              <a:rPr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дилатация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стромальный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отек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Окраска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гематоксилином</a:t>
            </a:r>
            <a:r>
              <a:rPr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эозином</a:t>
            </a:r>
            <a:endParaRPr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668344" y="188640"/>
            <a:ext cx="1152128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81499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/>
          </p:cNvSpPr>
          <p:nvPr>
            <p:ph type="title"/>
          </p:nvPr>
        </p:nvSpPr>
        <p:spPr>
          <a:xfrm>
            <a:off x="251520" y="491907"/>
            <a:ext cx="7835628" cy="7768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4000">
                <a:solidFill>
                  <a:srgbClr val="732C1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Жидкостная</a:t>
            </a:r>
            <a:r>
              <a:rPr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цитология</a:t>
            </a:r>
            <a:r>
              <a:rPr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эндометрия</a:t>
            </a:r>
            <a:endParaRPr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251520" y="2934817"/>
            <a:ext cx="8640960" cy="123110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Wingdings" panose="05000000000000000000" pitchFamily="2" charset="2"/>
              <a:buChar char="Ø"/>
            </a:pP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Улучшает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раннюю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диагностику</a:t>
            </a:r>
            <a:endParaRPr sz="2000" dirty="0">
              <a:solidFill>
                <a:srgbClr val="FFFFFF">
                  <a:lumMod val="50000"/>
                </a:srgbClr>
              </a:solidFill>
              <a:ea typeface="Times New Roman"/>
              <a:cs typeface="Times New Roman"/>
              <a:sym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Wingdings" panose="05000000000000000000" pitchFamily="2" charset="2"/>
              <a:buChar char="Ø"/>
            </a:pP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В 1,5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раза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повышает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чувствительность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стандартного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цитологического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метода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Wingdings" panose="05000000000000000000" pitchFamily="2" charset="2"/>
              <a:buChar char="Ø"/>
            </a:pP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Позволяет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выполнять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sz="2000" dirty="0" err="1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иммуноцитохимическое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dirty="0" smtClean="0">
                <a:solidFill>
                  <a:srgbClr val="FFFFFF">
                    <a:lumMod val="50000"/>
                  </a:srgbClr>
                </a:solidFill>
                <a:ea typeface="Times New Roman"/>
                <a:cs typeface="Times New Roman"/>
                <a:sym typeface="Times New Roman"/>
              </a:rPr>
              <a:t>исследование</a:t>
            </a:r>
            <a:endParaRPr sz="2000" dirty="0">
              <a:solidFill>
                <a:srgbClr val="FFFFFF">
                  <a:lumMod val="50000"/>
                </a:srgbClr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8132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Buccoliero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A, M,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Fambrini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M,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Gheri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C, F, Castiglione F,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Garbini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F,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Barbetti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A,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Degl’Innocenti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D, R,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Moncini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D,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Taddei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A,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Bargelli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G,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Scarselli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G,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Marchionni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M,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Taddei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G, L, Surveillance for Endometrial Cancer in Women on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Tamoxifen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: The Role of Liquid-Based Endometrial Cytology –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Cytohistological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Correlation in a Population of 168 Women.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Gynecol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lang="en-US" sz="800" dirty="0" err="1">
                <a:solidFill>
                  <a:srgbClr val="676767"/>
                </a:solidFill>
                <a:latin typeface="Arial"/>
                <a:cs typeface="+mn-cs"/>
              </a:rPr>
              <a:t>Obstet</a:t>
            </a:r>
            <a:r>
              <a:rPr lang="en-US" sz="800" dirty="0">
                <a:solidFill>
                  <a:srgbClr val="676767"/>
                </a:solidFill>
                <a:latin typeface="Arial"/>
                <a:cs typeface="+mn-cs"/>
              </a:rPr>
              <a:t> Invest 2008;65:240-246</a:t>
            </a:r>
            <a:endParaRPr lang="ru-RU" sz="800" dirty="0">
              <a:solidFill>
                <a:srgbClr val="676767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8907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251520" y="1597546"/>
            <a:ext cx="878453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>
                    <a:lumMod val="50000"/>
                  </a:srgbClr>
                </a:solidFill>
                <a:latin typeface="Arial"/>
              </a:rPr>
              <a:t>Инактивация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 PTEN -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latin typeface="Arial"/>
              </a:rPr>
              <a:t>стимуляция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latin typeface="Arial"/>
              </a:rPr>
              <a:t>клеточной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 </a:t>
            </a:r>
            <a:r>
              <a:rPr sz="2000" dirty="0" err="1">
                <a:solidFill>
                  <a:srgbClr val="FFFFFF">
                    <a:lumMod val="50000"/>
                  </a:srgbClr>
                </a:solidFill>
                <a:latin typeface="Arial"/>
              </a:rPr>
              <a:t>пролиферации</a:t>
            </a:r>
            <a:r>
              <a:rPr sz="20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 </a:t>
            </a:r>
          </a:p>
        </p:txBody>
      </p:sp>
      <p:pic>
        <p:nvPicPr>
          <p:cNvPr id="615" name="image8.jpeg" descr="C:\Users\Анна\Desktop\Диссертация 1\PTEN_400_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9303" y="2205036"/>
            <a:ext cx="3826128" cy="3464604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hape 616"/>
          <p:cNvSpPr/>
          <p:nvPr/>
        </p:nvSpPr>
        <p:spPr>
          <a:xfrm>
            <a:off x="6732240" y="5298261"/>
            <a:ext cx="660327" cy="27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rgbClr val="676767"/>
                </a:solidFill>
              </a:rPr>
              <a:t>1Х400</a:t>
            </a:r>
          </a:p>
        </p:txBody>
      </p:sp>
      <p:sp>
        <p:nvSpPr>
          <p:cNvPr id="617" name="Shape 617"/>
          <p:cNvSpPr>
            <a:spLocks noGrp="1"/>
          </p:cNvSpPr>
          <p:nvPr>
            <p:ph type="title"/>
          </p:nvPr>
        </p:nvSpPr>
        <p:spPr>
          <a:xfrm>
            <a:off x="251520" y="346075"/>
            <a:ext cx="7058024" cy="9493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Ген</a:t>
            </a:r>
            <a:r>
              <a:rPr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  PTEN – </a:t>
            </a:r>
            <a:r>
              <a:rPr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опухолевый</a:t>
            </a:r>
            <a:r>
              <a:rPr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супрессор</a:t>
            </a:r>
            <a:endParaRPr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24328" y="116632"/>
            <a:ext cx="1368152" cy="12241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6998880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/>
          </p:cNvSpPr>
          <p:nvPr>
            <p:ph type="title"/>
          </p:nvPr>
        </p:nvSpPr>
        <p:spPr>
          <a:xfrm>
            <a:off x="251520" y="346075"/>
            <a:ext cx="7274817" cy="9493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Сравнительная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оценка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методик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цитологического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исследования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эндометрия</a:t>
            </a:r>
            <a:endParaRPr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200637"/>
              </p:ext>
            </p:extLst>
          </p:nvPr>
        </p:nvGraphicFramePr>
        <p:xfrm>
          <a:off x="251520" y="1628799"/>
          <a:ext cx="8640960" cy="4680521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877148"/>
                <a:gridCol w="2677755"/>
                <a:gridCol w="3086057"/>
              </a:tblGrid>
              <a:tr h="601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Характеристика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Жидкостная цитология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иммуноцитохимия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Обычная (фиксированная) цитология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0708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Чувствительность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708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Специфичность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66%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156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Корреляция с </a:t>
                      </a: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гистологическими 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результатами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99%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69268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Информативность материала </a:t>
                      </a: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сравнении с гистологическим методом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Выше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Ниже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2906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Формирование мазка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Автоматическое, стандартизованное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"Ручной" способ, </a:t>
                      </a:r>
                      <a:r>
                        <a:rPr lang="ru-RU" sz="1400" u="none" strike="noStrike" dirty="0" smtClean="0">
                          <a:effectLst/>
                        </a:rPr>
                        <a:t/>
                      </a:r>
                      <a:br>
                        <a:rPr lang="ru-RU" sz="1400" u="none" strike="noStrike" dirty="0" smtClean="0">
                          <a:effectLst/>
                        </a:rPr>
                      </a:br>
                      <a:r>
                        <a:rPr lang="ru-RU" sz="1400" u="none" strike="noStrike" dirty="0" smtClean="0">
                          <a:effectLst/>
                        </a:rPr>
                        <a:t>стандартизовать </a:t>
                      </a:r>
                      <a:r>
                        <a:rPr lang="ru-RU" sz="1400" u="none" strike="noStrike" dirty="0">
                          <a:effectLst/>
                        </a:rPr>
                        <a:t>невозможно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156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Использование </a:t>
                      </a: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скрининге рака эндометрия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Возможно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Не имеет смысла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Shape 595"/>
          <p:cNvSpPr/>
          <p:nvPr/>
        </p:nvSpPr>
        <p:spPr>
          <a:xfrm>
            <a:off x="276327" y="6460513"/>
            <a:ext cx="855652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800" dirty="0">
                <a:solidFill>
                  <a:srgbClr val="676767"/>
                </a:solidFill>
                <a:latin typeface="Arial"/>
              </a:rPr>
              <a:t>Patel, C., </a:t>
            </a:r>
            <a:r>
              <a:rPr lang="en-US" sz="800" dirty="0" err="1">
                <a:solidFill>
                  <a:srgbClr val="676767"/>
                </a:solidFill>
                <a:latin typeface="Arial"/>
              </a:rPr>
              <a:t>Ullal</a:t>
            </a:r>
            <a:r>
              <a:rPr lang="en-US" sz="800" dirty="0">
                <a:solidFill>
                  <a:srgbClr val="676767"/>
                </a:solidFill>
                <a:latin typeface="Arial"/>
              </a:rPr>
              <a:t>, A., Roberts, M., Brady, J., Birch, P., Bulmer, J. N. and </a:t>
            </a:r>
            <a:r>
              <a:rPr lang="en-US" sz="800" dirty="0" err="1">
                <a:solidFill>
                  <a:srgbClr val="676767"/>
                </a:solidFill>
                <a:latin typeface="Arial"/>
              </a:rPr>
              <a:t>Wadehra</a:t>
            </a:r>
            <a:r>
              <a:rPr lang="en-US" sz="800" dirty="0">
                <a:solidFill>
                  <a:srgbClr val="676767"/>
                </a:solidFill>
                <a:latin typeface="Arial"/>
              </a:rPr>
              <a:t>, V. (2009), Endometrial carcinoma detected with </a:t>
            </a:r>
            <a:r>
              <a:rPr lang="en-US" sz="800" dirty="0" err="1">
                <a:solidFill>
                  <a:srgbClr val="676767"/>
                </a:solidFill>
                <a:latin typeface="Arial"/>
              </a:rPr>
              <a:t>SurePath</a:t>
            </a:r>
            <a:r>
              <a:rPr lang="en-US" sz="800" dirty="0">
                <a:solidFill>
                  <a:srgbClr val="676767"/>
                </a:solidFill>
                <a:latin typeface="Arial"/>
              </a:rPr>
              <a:t> liquid-based cervical cytology: comparison with conventional cytology. Cytopathology, 20: 380–387. doi:10.1111/j.1365-2303.2008.00621.x</a:t>
            </a:r>
            <a:endParaRPr sz="800" dirty="0">
              <a:solidFill>
                <a:srgbClr val="676767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96336" y="188640"/>
            <a:ext cx="1236518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19047309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Программа «</a:t>
            </a:r>
            <a:r>
              <a:rPr lang="ru-RU" dirty="0" err="1"/>
              <a:t>канцеропревенции</a:t>
            </a:r>
            <a:r>
              <a:rPr lang="ru-RU" dirty="0"/>
              <a:t>» РЭ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Проведение длительных циклов гормонотерапии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Длительный мониторинг морфологического состояния </a:t>
            </a:r>
            <a:r>
              <a:rPr lang="ru-RU" sz="2000" dirty="0" smtClean="0"/>
              <a:t>эндометрия </a:t>
            </a:r>
            <a:r>
              <a:rPr lang="ru-RU" sz="2000" dirty="0"/>
              <a:t>после положительного эффекта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Модификация факторов риска ГЭ и РЭ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Поиск </a:t>
            </a:r>
            <a:r>
              <a:rPr lang="ru-RU" sz="2000" dirty="0" err="1"/>
              <a:t>предикторных</a:t>
            </a:r>
            <a:r>
              <a:rPr lang="ru-RU" sz="2000" dirty="0"/>
              <a:t> факторов (морфологических и биохимических) возникновения, программирования и </a:t>
            </a:r>
            <a:r>
              <a:rPr lang="ru-RU" sz="2000" dirty="0" err="1"/>
              <a:t>рецидивирования</a:t>
            </a:r>
            <a:r>
              <a:rPr lang="ru-RU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Разработка </a:t>
            </a:r>
            <a:r>
              <a:rPr lang="ru-RU" sz="2000" dirty="0" err="1"/>
              <a:t>таргетной</a:t>
            </a:r>
            <a:r>
              <a:rPr lang="ru-RU" sz="2000" dirty="0"/>
              <a:t> патогенетической терапии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596336" y="188640"/>
            <a:ext cx="1296144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0274104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44562"/>
          </a:xfrm>
        </p:spPr>
        <p:txBody>
          <a:bodyPr/>
          <a:lstStyle/>
          <a:p>
            <a:r>
              <a:rPr lang="ru-RU" sz="2800" kern="1200" dirty="0">
                <a:solidFill>
                  <a:srgbClr val="676767"/>
                </a:solidFill>
              </a:rPr>
              <a:t>Каждому типу кровотечения присваивается </a:t>
            </a:r>
            <a:r>
              <a:rPr lang="en-US" sz="2800" kern="1200" dirty="0">
                <a:solidFill>
                  <a:srgbClr val="676767"/>
                </a:solidFill>
              </a:rPr>
              <a:t/>
            </a:r>
            <a:br>
              <a:rPr lang="en-US" sz="2800" kern="1200" dirty="0">
                <a:solidFill>
                  <a:srgbClr val="676767"/>
                </a:solidFill>
              </a:rPr>
            </a:br>
            <a:r>
              <a:rPr lang="ru-RU" sz="2800" kern="1200" dirty="0">
                <a:solidFill>
                  <a:srgbClr val="676767"/>
                </a:solidFill>
              </a:rPr>
              <a:t>код в соответствии с </a:t>
            </a:r>
            <a:r>
              <a:rPr lang="en-US" sz="2800" kern="1200" dirty="0">
                <a:solidFill>
                  <a:srgbClr val="676767"/>
                </a:solidFill>
              </a:rPr>
              <a:t>PALM-COEIN</a:t>
            </a:r>
            <a:endParaRPr lang="ru-RU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21590" r="14192"/>
          <a:stretch/>
        </p:blipFill>
        <p:spPr bwMode="auto">
          <a:xfrm>
            <a:off x="179512" y="1196752"/>
            <a:ext cx="8898920" cy="5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image4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479252"/>
            <a:ext cx="2390637" cy="50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5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2411" y="1484784"/>
            <a:ext cx="3133725" cy="28575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/>
          <p:nvPr/>
        </p:nvSpPr>
        <p:spPr>
          <a:xfrm>
            <a:off x="251520" y="831693"/>
            <a:ext cx="719229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BFBFB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EIN: </a:t>
            </a:r>
            <a:r>
              <a:rPr sz="2800" dirty="0" err="1">
                <a:solidFill>
                  <a:srgbClr val="BFBFB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молекулярно-биологические</a:t>
            </a:r>
            <a:r>
              <a:rPr sz="2800" dirty="0">
                <a:solidFill>
                  <a:srgbClr val="BFBFB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800" dirty="0" err="1">
                <a:solidFill>
                  <a:srgbClr val="BFBFB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критерии</a:t>
            </a:r>
            <a:endParaRPr sz="2800" dirty="0">
              <a:solidFill>
                <a:srgbClr val="BFBFBF">
                  <a:lumMod val="50000"/>
                </a:srgb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10943"/>
              </p:ext>
            </p:extLst>
          </p:nvPr>
        </p:nvGraphicFramePr>
        <p:xfrm>
          <a:off x="251520" y="2023854"/>
          <a:ext cx="8640960" cy="356538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925735"/>
                <a:gridCol w="2904224"/>
                <a:gridCol w="2811001"/>
              </a:tblGrid>
              <a:tr h="294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Ген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Частота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Автор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9418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Снижение или потеря экспрессии генов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732">
                <a:tc>
                  <a:txBody>
                    <a:bodyPr/>
                    <a:lstStyle/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1" u="none" strike="noStrike" dirty="0">
                          <a:effectLst/>
                        </a:rPr>
                        <a:t>PTEN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63-83%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</a:rPr>
                        <a:t>Mutter GM et al., 2000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32">
                <a:tc>
                  <a:txBody>
                    <a:bodyPr/>
                    <a:lstStyle/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1" u="none" strike="noStrike" dirty="0">
                          <a:effectLst/>
                        </a:rPr>
                        <a:t>PAX2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36-74%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i="1" u="none" strike="noStrike" dirty="0">
                          <a:effectLst/>
                        </a:rPr>
                        <a:t>Quick CM et al., 2012</a:t>
                      </a:r>
                      <a:endParaRPr lang="fr-FR" sz="14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18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Повышение </a:t>
                      </a:r>
                      <a:r>
                        <a:rPr lang="ru-RU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экспресии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генов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732">
                <a:tc>
                  <a:txBody>
                    <a:bodyPr/>
                    <a:lstStyle/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l-GR" sz="1400" b="1" i="1" u="none" strike="noStrike" dirty="0">
                          <a:effectLst/>
                        </a:rPr>
                        <a:t>β </a:t>
                      </a:r>
                      <a:r>
                        <a:rPr lang="el-GR" sz="1400" b="1" i="1" u="none" strike="noStrike" dirty="0" smtClean="0">
                          <a:effectLst/>
                        </a:rPr>
                        <a:t>– </a:t>
                      </a:r>
                      <a:r>
                        <a:rPr lang="en-US" sz="1400" b="1" i="1" u="none" strike="noStrike" dirty="0">
                          <a:effectLst/>
                        </a:rPr>
                        <a:t>catenin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72%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 err="1">
                          <a:effectLst/>
                        </a:rPr>
                        <a:t>Norimatsu</a:t>
                      </a:r>
                      <a:r>
                        <a:rPr lang="en-US" sz="1400" i="1" u="none" strike="noStrike" dirty="0">
                          <a:effectLst/>
                        </a:rPr>
                        <a:t> et al., 2007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18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Мутации в генах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732">
                <a:tc>
                  <a:txBody>
                    <a:bodyPr/>
                    <a:lstStyle/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1" u="none" strike="noStrike" dirty="0">
                          <a:effectLst/>
                        </a:rPr>
                        <a:t>KRAS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3-8%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i="1" u="none" strike="noStrike" dirty="0">
                          <a:effectLst/>
                        </a:rPr>
                        <a:t>Baak JP et al., 2005</a:t>
                      </a:r>
                      <a:endParaRPr lang="nl-NL" sz="14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32">
                <a:tc>
                  <a:txBody>
                    <a:bodyPr/>
                    <a:lstStyle/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strike="noStrike" dirty="0" err="1">
                          <a:effectLst/>
                        </a:rPr>
                        <a:t>Микросателлитная</a:t>
                      </a:r>
                      <a:r>
                        <a:rPr lang="ru-RU" sz="1400" b="1" u="none" strike="noStrike" dirty="0">
                          <a:effectLst/>
                        </a:rPr>
                        <a:t> нестабильность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2-8%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</a:rPr>
                        <a:t>Hecht JL et al., 2006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7596336" y="188640"/>
            <a:ext cx="1440160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42735711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/>
          </p:cNvSpPr>
          <p:nvPr>
            <p:ph type="title"/>
          </p:nvPr>
        </p:nvSpPr>
        <p:spPr>
          <a:xfrm>
            <a:off x="251521" y="319435"/>
            <a:ext cx="7200800" cy="9493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Новые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подходы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к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лечению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рака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эндометрия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</a:br>
            <a:r>
              <a:rPr sz="24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у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молодых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пациенток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с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желанием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сохранить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2400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фертильность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:</a:t>
            </a:r>
          </a:p>
        </p:txBody>
      </p:sp>
      <p:sp>
        <p:nvSpPr>
          <p:cNvPr id="662" name="Shape 662"/>
          <p:cNvSpPr/>
          <p:nvPr/>
        </p:nvSpPr>
        <p:spPr>
          <a:xfrm>
            <a:off x="251520" y="1602884"/>
            <a:ext cx="8640960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Консервативное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лечение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только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после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экспертного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заключения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онкоморфолога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;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Заключение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консилиума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;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Тщательное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наблюдение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;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Оценка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эффекта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лечения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через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6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мес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. - 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</a:rPr>
              <a:t>морфологическая</a:t>
            </a:r>
            <a:endParaRPr dirty="0">
              <a:solidFill>
                <a:srgbClr val="676767"/>
              </a:solidFill>
              <a:latin typeface="Arial"/>
              <a:cs typeface="+mn-cs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Препараты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- МПА - 400-600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мг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/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сутки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 smtClean="0">
                <a:solidFill>
                  <a:srgbClr val="676767"/>
                </a:solidFill>
                <a:latin typeface="Arial"/>
                <a:cs typeface="+mn-cs"/>
              </a:rPr>
              <a:t>или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ЛНГ-ВМС с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или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без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агонистов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гонадотропин-релизинг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гормона</a:t>
            </a:r>
            <a:endParaRPr dirty="0">
              <a:solidFill>
                <a:srgbClr val="676767"/>
              </a:solidFill>
              <a:latin typeface="Arial"/>
              <a:cs typeface="+mn-cs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Эффективность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консервативного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лечения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-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до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75%.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BC200"/>
              </a:buClr>
              <a:buSzPct val="100000"/>
              <a:buFont typeface="Arial" panose="020B0604020202020204" pitchFamily="34" charset="0"/>
              <a:buChar char="•"/>
            </a:pP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Сохранение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яичников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может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рассматриваться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у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пациенток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до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45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лет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с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инвазией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smtClean="0">
                <a:solidFill>
                  <a:srgbClr val="676767"/>
                </a:solidFill>
                <a:latin typeface="Arial"/>
                <a:cs typeface="+mn-cs"/>
              </a:rPr>
              <a:t>&lt;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50% и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высокодифференцированной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формой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 </a:t>
            </a:r>
            <a:r>
              <a:rPr dirty="0" err="1">
                <a:solidFill>
                  <a:srgbClr val="676767"/>
                </a:solidFill>
                <a:latin typeface="Arial"/>
                <a:cs typeface="+mn-cs"/>
              </a:rPr>
              <a:t>опухоли</a:t>
            </a:r>
            <a:r>
              <a:rPr dirty="0">
                <a:solidFill>
                  <a:srgbClr val="676767"/>
                </a:solidFill>
                <a:latin typeface="Arial"/>
                <a:cs typeface="+mn-cs"/>
              </a:rPr>
              <a:t>.</a:t>
            </a:r>
          </a:p>
        </p:txBody>
      </p:sp>
      <p:sp>
        <p:nvSpPr>
          <p:cNvPr id="663" name="Shape 663"/>
          <p:cNvSpPr/>
          <p:nvPr/>
        </p:nvSpPr>
        <p:spPr>
          <a:xfrm>
            <a:off x="251520" y="6438532"/>
            <a:ext cx="2272413" cy="23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sz="2000" b="1" i="1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Aft>
                <a:spcPts val="0"/>
              </a:spcAft>
              <a:defRPr sz="1800" b="0" i="0">
                <a:solidFill>
                  <a:srgbClr val="000000"/>
                </a:solidFill>
              </a:defRPr>
            </a:pPr>
            <a:r>
              <a:rPr sz="1000" b="0" i="0" dirty="0">
                <a:solidFill>
                  <a:srgbClr val="FFFFFF">
                    <a:lumMod val="50000"/>
                  </a:srgbClr>
                </a:solidFill>
              </a:rPr>
              <a:t>NCI, 2015; ESGO 2015, </a:t>
            </a:r>
            <a:r>
              <a:rPr sz="1000" b="0" i="0" dirty="0" err="1">
                <a:solidFill>
                  <a:srgbClr val="FFFFFF">
                    <a:lumMod val="50000"/>
                  </a:srgbClr>
                </a:solidFill>
              </a:rPr>
              <a:t>Russco</a:t>
            </a:r>
            <a:r>
              <a:rPr sz="1000" b="0" i="0" dirty="0">
                <a:solidFill>
                  <a:srgbClr val="FFFFFF">
                    <a:lumMod val="50000"/>
                  </a:srgbClr>
                </a:solidFill>
              </a:rPr>
              <a:t>, 2016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452320" y="188640"/>
            <a:ext cx="1584176" cy="11521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20057272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773238"/>
            <a:ext cx="8207375" cy="2522537"/>
          </a:xfrm>
          <a:solidFill>
            <a:srgbClr val="FFCC99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eaLnBrk="1" hangingPunct="1"/>
            <a:endParaRPr lang="ru-RU" sz="2800" smtClean="0">
              <a:solidFill>
                <a:schemeClr val="tx2"/>
              </a:solidFill>
            </a:endParaRPr>
          </a:p>
          <a:p>
            <a:pPr algn="ctr" eaLnBrk="1" hangingPunct="1"/>
            <a:r>
              <a:rPr lang="ru-RU" sz="3200" b="1" i="1" smtClean="0"/>
              <a:t>Спасибо за внимание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24328" y="188640"/>
            <a:ext cx="1368152" cy="10801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50825" y="549275"/>
            <a:ext cx="8229600" cy="719138"/>
          </a:xfrm>
        </p:spPr>
        <p:txBody>
          <a:bodyPr/>
          <a:lstStyle/>
          <a:p>
            <a:pPr eaLnBrk="1" hangingPunct="1"/>
            <a:r>
              <a:rPr lang="ru-RU" sz="2800" smtClean="0"/>
              <a:t>Принципы диагностики АМК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825" y="1628775"/>
            <a:ext cx="8642350" cy="7207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Анамнез должен включать в себя следующие сведения: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825" y="2924175"/>
            <a:ext cx="8642350" cy="3384550"/>
          </a:xfrm>
          <a:prstGeom prst="roundRect">
            <a:avLst>
              <a:gd name="adj" fmla="val 2467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Симптомы, указывающие на анемию (например, одышка при физ. нагрузке, головокружение)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Сексуальный и репродуктивный анамнез (способ используемой контрацепции, риск беременности и ИППП, планирование будущей беременности, наличие бесплодия, прохождение женщиной цервикального скрининга)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Влияние кровотечения на социальное, материальное и сексуальное качество жизни женщины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Симптомы, указывающие на системные причины кровотечения, такие как гипотиреоз, </a:t>
            </a:r>
            <a:r>
              <a:rPr lang="ru-RU" sz="1600" dirty="0" err="1"/>
              <a:t>гиперпролактинемия</a:t>
            </a:r>
            <a:r>
              <a:rPr lang="ru-RU" sz="1600" dirty="0"/>
              <a:t>, нарушения свертываемости крови, СПЯ, нарушения функции надпочечников и гипоталамуса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Сопутствующие симптомы, такие как выделения из влагалища и/или запах, тазовые боли, повышенное артериальное давление.</a:t>
            </a: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269875" y="6424613"/>
            <a:ext cx="63896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Abnormal Uterine Bleeding in</a:t>
            </a:r>
            <a:r>
              <a:rPr lang="ru-RU" sz="800"/>
              <a:t> </a:t>
            </a:r>
            <a:r>
              <a:rPr lang="en-US" sz="800"/>
              <a:t>Pre-Menopausal Women</a:t>
            </a:r>
            <a:r>
              <a:rPr lang="ru-RU" sz="800"/>
              <a:t>. </a:t>
            </a:r>
            <a:r>
              <a:rPr lang="en-US" sz="800"/>
              <a:t>SOGC CLINICAL PRACTICE GUIDELINE. No. 292, May 2013</a:t>
            </a:r>
            <a:endParaRPr lang="ru-RU" sz="80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452319" y="188640"/>
            <a:ext cx="1440855" cy="10801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dirty="0" err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DOotX2vEa_V160JoQHh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9ASqw4T06nWTn6g1KC8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PLAYER_LAYOUT_TYPE" val="NoSidebar"/>
  <p:tag name="ISPRING_SLIDE_INDENT_LEVEL" val="1"/>
  <p:tag name="GENSWF_ADVANCE_TIME" val="41.183"/>
  <p:tag name="ISPRING_SLIDE_ID" val="{C6E1C2D4-BACE-46F4-9E83-3ABEA294DF8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ZxS.m2yUaujPPhc.L7P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HOSyYtk0SMm_PzgJv9_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wHog7TTU6aHX6k8.p3gw"/>
</p:tagLst>
</file>

<file path=ppt/theme/theme1.xml><?xml version="1.0" encoding="utf-8"?>
<a:theme xmlns:a="http://schemas.openxmlformats.org/drawingml/2006/main" name="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5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6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7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8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9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10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11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12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Qlaira_ppt_MASTER_Branded">
  <a:themeElements>
    <a:clrScheme name="1_Qlaira_ppt_MASTER_Branded 1">
      <a:dk1>
        <a:srgbClr val="000000"/>
      </a:dk1>
      <a:lt1>
        <a:srgbClr val="FFFFFF"/>
      </a:lt1>
      <a:dk2>
        <a:srgbClr val="703D29"/>
      </a:dk2>
      <a:lt2>
        <a:srgbClr val="EED6A5"/>
      </a:lt2>
      <a:accent1>
        <a:srgbClr val="9D5324"/>
      </a:accent1>
      <a:accent2>
        <a:srgbClr val="EAAB00"/>
      </a:accent2>
      <a:accent3>
        <a:srgbClr val="FFFFFF"/>
      </a:accent3>
      <a:accent4>
        <a:srgbClr val="000000"/>
      </a:accent4>
      <a:accent5>
        <a:srgbClr val="CCB3AC"/>
      </a:accent5>
      <a:accent6>
        <a:srgbClr val="D49B00"/>
      </a:accent6>
      <a:hlink>
        <a:srgbClr val="AFC8E3"/>
      </a:hlink>
      <a:folHlink>
        <a:srgbClr val="006871"/>
      </a:folHlink>
    </a:clrScheme>
    <a:fontScheme name="1_Qlaira_ppt_MASTER_Brand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Qlaira_ppt_MASTER_Branded 1">
        <a:dk1>
          <a:srgbClr val="000000"/>
        </a:dk1>
        <a:lt1>
          <a:srgbClr val="FFFFFF"/>
        </a:lt1>
        <a:dk2>
          <a:srgbClr val="703D29"/>
        </a:dk2>
        <a:lt2>
          <a:srgbClr val="EED6A5"/>
        </a:lt2>
        <a:accent1>
          <a:srgbClr val="9D5324"/>
        </a:accent1>
        <a:accent2>
          <a:srgbClr val="EAAB00"/>
        </a:accent2>
        <a:accent3>
          <a:srgbClr val="FFFFFF"/>
        </a:accent3>
        <a:accent4>
          <a:srgbClr val="000000"/>
        </a:accent4>
        <a:accent5>
          <a:srgbClr val="CCB3AC"/>
        </a:accent5>
        <a:accent6>
          <a:srgbClr val="D49B00"/>
        </a:accent6>
        <a:hlink>
          <a:srgbClr val="AFC8E3"/>
        </a:hlink>
        <a:folHlink>
          <a:srgbClr val="0068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Qlaira_ppt_MASTER_Branded">
  <a:themeElements>
    <a:clrScheme name="1_Qlaira_ppt_MASTER_Branded 1">
      <a:dk1>
        <a:srgbClr val="000000"/>
      </a:dk1>
      <a:lt1>
        <a:srgbClr val="FFFFFF"/>
      </a:lt1>
      <a:dk2>
        <a:srgbClr val="703D29"/>
      </a:dk2>
      <a:lt2>
        <a:srgbClr val="EED6A5"/>
      </a:lt2>
      <a:accent1>
        <a:srgbClr val="9D5324"/>
      </a:accent1>
      <a:accent2>
        <a:srgbClr val="EAAB00"/>
      </a:accent2>
      <a:accent3>
        <a:srgbClr val="FFFFFF"/>
      </a:accent3>
      <a:accent4>
        <a:srgbClr val="000000"/>
      </a:accent4>
      <a:accent5>
        <a:srgbClr val="CCB3AC"/>
      </a:accent5>
      <a:accent6>
        <a:srgbClr val="D49B00"/>
      </a:accent6>
      <a:hlink>
        <a:srgbClr val="AFC8E3"/>
      </a:hlink>
      <a:folHlink>
        <a:srgbClr val="006871"/>
      </a:folHlink>
    </a:clrScheme>
    <a:fontScheme name="1_Qlaira_ppt_MASTER_Brand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Qlaira_ppt_MASTER_Branded 1">
        <a:dk1>
          <a:srgbClr val="000000"/>
        </a:dk1>
        <a:lt1>
          <a:srgbClr val="FFFFFF"/>
        </a:lt1>
        <a:dk2>
          <a:srgbClr val="703D29"/>
        </a:dk2>
        <a:lt2>
          <a:srgbClr val="EED6A5"/>
        </a:lt2>
        <a:accent1>
          <a:srgbClr val="9D5324"/>
        </a:accent1>
        <a:accent2>
          <a:srgbClr val="EAAB00"/>
        </a:accent2>
        <a:accent3>
          <a:srgbClr val="FFFFFF"/>
        </a:accent3>
        <a:accent4>
          <a:srgbClr val="000000"/>
        </a:accent4>
        <a:accent5>
          <a:srgbClr val="CCB3AC"/>
        </a:accent5>
        <a:accent6>
          <a:srgbClr val="D49B00"/>
        </a:accent6>
        <a:hlink>
          <a:srgbClr val="AFC8E3"/>
        </a:hlink>
        <a:folHlink>
          <a:srgbClr val="0068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Qlaira_ppt_MASTER_Branded">
  <a:themeElements>
    <a:clrScheme name="1_Qlaira_ppt_MASTER_Branded 1">
      <a:dk1>
        <a:srgbClr val="000000"/>
      </a:dk1>
      <a:lt1>
        <a:srgbClr val="FFFFFF"/>
      </a:lt1>
      <a:dk2>
        <a:srgbClr val="703D29"/>
      </a:dk2>
      <a:lt2>
        <a:srgbClr val="EED6A5"/>
      </a:lt2>
      <a:accent1>
        <a:srgbClr val="9D5324"/>
      </a:accent1>
      <a:accent2>
        <a:srgbClr val="EAAB00"/>
      </a:accent2>
      <a:accent3>
        <a:srgbClr val="FFFFFF"/>
      </a:accent3>
      <a:accent4>
        <a:srgbClr val="000000"/>
      </a:accent4>
      <a:accent5>
        <a:srgbClr val="CCB3AC"/>
      </a:accent5>
      <a:accent6>
        <a:srgbClr val="D49B00"/>
      </a:accent6>
      <a:hlink>
        <a:srgbClr val="AFC8E3"/>
      </a:hlink>
      <a:folHlink>
        <a:srgbClr val="006871"/>
      </a:folHlink>
    </a:clrScheme>
    <a:fontScheme name="1_Qlaira_ppt_MASTER_Brand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Qlaira_ppt_MASTER_Branded 1">
        <a:dk1>
          <a:srgbClr val="000000"/>
        </a:dk1>
        <a:lt1>
          <a:srgbClr val="FFFFFF"/>
        </a:lt1>
        <a:dk2>
          <a:srgbClr val="703D29"/>
        </a:dk2>
        <a:lt2>
          <a:srgbClr val="EED6A5"/>
        </a:lt2>
        <a:accent1>
          <a:srgbClr val="9D5324"/>
        </a:accent1>
        <a:accent2>
          <a:srgbClr val="EAAB00"/>
        </a:accent2>
        <a:accent3>
          <a:srgbClr val="FFFFFF"/>
        </a:accent3>
        <a:accent4>
          <a:srgbClr val="000000"/>
        </a:accent4>
        <a:accent5>
          <a:srgbClr val="CCB3AC"/>
        </a:accent5>
        <a:accent6>
          <a:srgbClr val="D49B00"/>
        </a:accent6>
        <a:hlink>
          <a:srgbClr val="AFC8E3"/>
        </a:hlink>
        <a:folHlink>
          <a:srgbClr val="0068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Qlaira_ppt_MASTER_Branded">
  <a:themeElements>
    <a:clrScheme name="1_Qlaira_ppt_MASTER_Branded 1">
      <a:dk1>
        <a:srgbClr val="000000"/>
      </a:dk1>
      <a:lt1>
        <a:srgbClr val="FFFFFF"/>
      </a:lt1>
      <a:dk2>
        <a:srgbClr val="703D29"/>
      </a:dk2>
      <a:lt2>
        <a:srgbClr val="EED6A5"/>
      </a:lt2>
      <a:accent1>
        <a:srgbClr val="9D5324"/>
      </a:accent1>
      <a:accent2>
        <a:srgbClr val="EAAB00"/>
      </a:accent2>
      <a:accent3>
        <a:srgbClr val="FFFFFF"/>
      </a:accent3>
      <a:accent4>
        <a:srgbClr val="000000"/>
      </a:accent4>
      <a:accent5>
        <a:srgbClr val="CCB3AC"/>
      </a:accent5>
      <a:accent6>
        <a:srgbClr val="D49B00"/>
      </a:accent6>
      <a:hlink>
        <a:srgbClr val="AFC8E3"/>
      </a:hlink>
      <a:folHlink>
        <a:srgbClr val="006871"/>
      </a:folHlink>
    </a:clrScheme>
    <a:fontScheme name="1_Qlaira_ppt_MASTER_Brand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Qlaira_ppt_MASTER_Branded 1">
        <a:dk1>
          <a:srgbClr val="000000"/>
        </a:dk1>
        <a:lt1>
          <a:srgbClr val="FFFFFF"/>
        </a:lt1>
        <a:dk2>
          <a:srgbClr val="703D29"/>
        </a:dk2>
        <a:lt2>
          <a:srgbClr val="EED6A5"/>
        </a:lt2>
        <a:accent1>
          <a:srgbClr val="9D5324"/>
        </a:accent1>
        <a:accent2>
          <a:srgbClr val="EAAB00"/>
        </a:accent2>
        <a:accent3>
          <a:srgbClr val="FFFFFF"/>
        </a:accent3>
        <a:accent4>
          <a:srgbClr val="000000"/>
        </a:accent4>
        <a:accent5>
          <a:srgbClr val="CCB3AC"/>
        </a:accent5>
        <a:accent6>
          <a:srgbClr val="D49B00"/>
        </a:accent6>
        <a:hlink>
          <a:srgbClr val="AFC8E3"/>
        </a:hlink>
        <a:folHlink>
          <a:srgbClr val="0068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PR_BAG_PPT2010_4-3_Template_160210">
  <a:themeElements>
    <a:clrScheme name="BAYER NEU">
      <a:dk1>
        <a:srgbClr val="676767"/>
      </a:dk1>
      <a:lt1>
        <a:srgbClr val="FFFFFF"/>
      </a:lt1>
      <a:dk2>
        <a:srgbClr val="000000"/>
      </a:dk2>
      <a:lt2>
        <a:srgbClr val="BFBFBF"/>
      </a:lt2>
      <a:accent1>
        <a:srgbClr val="0090C5"/>
      </a:accent1>
      <a:accent2>
        <a:srgbClr val="6BC200"/>
      </a:accent2>
      <a:accent3>
        <a:srgbClr val="00BABA"/>
      </a:accent3>
      <a:accent4>
        <a:srgbClr val="818181"/>
      </a:accent4>
      <a:accent5>
        <a:srgbClr val="C32A1F"/>
      </a:accent5>
      <a:accent6>
        <a:srgbClr val="005598"/>
      </a:accent6>
      <a:hlink>
        <a:srgbClr val="0090C5"/>
      </a:hlink>
      <a:folHlink>
        <a:srgbClr val="6BC200"/>
      </a:folHlink>
    </a:clrScheme>
    <a:fontScheme name="Bay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solidFill>
            <a:schemeClr val="tx1"/>
          </a:solidFill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>
        <a:noAutofit/>
      </a:bodyPr>
      <a:lstStyle>
        <a:defPPr>
          <a:defRPr smtClean="0"/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0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1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2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3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4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5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6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7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8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19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2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3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4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5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6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7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8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ppt/theme/themeOverride9.xml><?xml version="1.0" encoding="utf-8"?>
<a:themeOverride xmlns:a="http://schemas.openxmlformats.org/drawingml/2006/main">
  <a:clrScheme name="BAYER NEU">
    <a:dk1>
      <a:srgbClr val="676767"/>
    </a:dk1>
    <a:lt1>
      <a:srgbClr val="FFFFFF"/>
    </a:lt1>
    <a:dk2>
      <a:srgbClr val="000000"/>
    </a:dk2>
    <a:lt2>
      <a:srgbClr val="BFBFBF"/>
    </a:lt2>
    <a:accent1>
      <a:srgbClr val="0090C5"/>
    </a:accent1>
    <a:accent2>
      <a:srgbClr val="6BC200"/>
    </a:accent2>
    <a:accent3>
      <a:srgbClr val="00BABA"/>
    </a:accent3>
    <a:accent4>
      <a:srgbClr val="818181"/>
    </a:accent4>
    <a:accent5>
      <a:srgbClr val="C32A1F"/>
    </a:accent5>
    <a:accent6>
      <a:srgbClr val="005598"/>
    </a:accent6>
    <a:hlink>
      <a:srgbClr val="0090C5"/>
    </a:hlink>
    <a:folHlink>
      <a:srgbClr val="6BC2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6732</Words>
  <Application>Microsoft Office PowerPoint</Application>
  <PresentationFormat>Экран (4:3)</PresentationFormat>
  <Paragraphs>853</Paragraphs>
  <Slides>82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17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82</vt:i4>
      </vt:variant>
    </vt:vector>
  </HeadingPairs>
  <TitlesOfParts>
    <vt:vector size="101" baseType="lpstr">
      <vt:lpstr>PR_BAG_PPT2010_4-3_Template_160210</vt:lpstr>
      <vt:lpstr>1_PR_BAG_PPT2010_4-3_Template_160210</vt:lpstr>
      <vt:lpstr>2_PR_BAG_PPT2010_4-3_Template_160210</vt:lpstr>
      <vt:lpstr>3_PR_BAG_PPT2010_4-3_Template_160210</vt:lpstr>
      <vt:lpstr>1_Qlaira_ppt_MASTER_Branded</vt:lpstr>
      <vt:lpstr>2_Qlaira_ppt_MASTER_Branded</vt:lpstr>
      <vt:lpstr>3_Qlaira_ppt_MASTER_Branded</vt:lpstr>
      <vt:lpstr>4_Qlaira_ppt_MASTER_Branded</vt:lpstr>
      <vt:lpstr>4_PR_BAG_PPT2010_4-3_Template_160210</vt:lpstr>
      <vt:lpstr>5_PR_BAG_PPT2010_4-3_Template_160210</vt:lpstr>
      <vt:lpstr>6_PR_BAG_PPT2010_4-3_Template_160210</vt:lpstr>
      <vt:lpstr>7_PR_BAG_PPT2010_4-3_Template_160210</vt:lpstr>
      <vt:lpstr>8_PR_BAG_PPT2010_4-3_Template_160210</vt:lpstr>
      <vt:lpstr>9_PR_BAG_PPT2010_4-3_Template_160210</vt:lpstr>
      <vt:lpstr>10_PR_BAG_PPT2010_4-3_Template_160210</vt:lpstr>
      <vt:lpstr>11_PR_BAG_PPT2010_4-3_Template_160210</vt:lpstr>
      <vt:lpstr>12_PR_BAG_PPT2010_4-3_Template_160210</vt:lpstr>
      <vt:lpstr>think-cell Slide</vt:lpstr>
      <vt:lpstr>Microsoft Excel Chart</vt:lpstr>
      <vt:lpstr>Аномальные маточные кровотечения. Диагностика и поиск решений.</vt:lpstr>
      <vt:lpstr>Аномальные маточные кровотечения</vt:lpstr>
      <vt:lpstr>При объеме кровопотери &gt; 80 мл довольно быстро наступают нежелательные последствия1,2  </vt:lpstr>
      <vt:lpstr>Постановка диагноза пациентке  с маточным кровотечением иногда  весьма затруднительна…</vt:lpstr>
      <vt:lpstr>Презентация PowerPoint</vt:lpstr>
      <vt:lpstr>Презентация PowerPoint</vt:lpstr>
      <vt:lpstr>Классификация PALM-COEIN выделяет 9 причин АМК  и разделяет их на структурные и неструктурные</vt:lpstr>
      <vt:lpstr>Каждому типу кровотечения присваивается  код в соответствии с PALM-COEIN</vt:lpstr>
      <vt:lpstr>Принципы диагностики АМК</vt:lpstr>
      <vt:lpstr>Принципы диагностики АМК</vt:lpstr>
      <vt:lpstr>Принципы диагностики АМК:  Визуализация</vt:lpstr>
      <vt:lpstr>Принципы диагностики АМК:  Оценка эндометрия и биопсия</vt:lpstr>
      <vt:lpstr>Принципы диагностики АМК:  Оценка эндометрия и биопсия</vt:lpstr>
      <vt:lpstr>Тактика ведения может зависеть от репродуктивных планов женщины</vt:lpstr>
      <vt:lpstr>Принципы лечения АМК:  Медикаментозная терапия</vt:lpstr>
      <vt:lpstr>Принципы лечения АМК:  Медикаментозная терапия</vt:lpstr>
      <vt:lpstr>Выбранный метод лечения должен соответствовать ряду критериев:</vt:lpstr>
      <vt:lpstr>Принципы лечения АМК:  Хирургическое лечение</vt:lpstr>
      <vt:lpstr>Принципы лечения АМК:  Хирургическое лечение</vt:lpstr>
      <vt:lpstr>ЛНГ-ВМС достоверно уменьшает менструальную кровопотерю самое раннее через 3 месяца после введения</vt:lpstr>
      <vt:lpstr>ЛНГ-ВМС эффективно подавляет рост эндометрия,  тем самым снижая менструальную кровопотерю</vt:lpstr>
      <vt:lpstr>ЛНГ-ВМС как альтернатива гистерэктомии  при обильных менструальных кровотечениях</vt:lpstr>
      <vt:lpstr>ЛНГ- ВМС превосходит НПВП и транексамовую кислоту  в уменьшении менструальной кровопотери</vt:lpstr>
      <vt:lpstr>Метаболическая нейтральность –  одно из главных преимуществ ЛНГ-системы</vt:lpstr>
      <vt:lpstr>Презентация PowerPoint</vt:lpstr>
      <vt:lpstr>AUB-C: Коагулопатии Как заподозрить?</vt:lpstr>
      <vt:lpstr>AUB-C: Коагулопатии</vt:lpstr>
      <vt:lpstr>AUB-O: овуляторные нарушения Подростки</vt:lpstr>
      <vt:lpstr>AUB-O: овуляторные нарушения Подростки</vt:lpstr>
      <vt:lpstr>У женщин в пременопаузе часто причиной ОМК является ановуляция1</vt:lpstr>
      <vt:lpstr>Хроническая ановуляция – явление далеко не безобидное</vt:lpstr>
      <vt:lpstr>Презентация PowerPoint</vt:lpstr>
      <vt:lpstr>Эстрадиола валерат/диеногест(Э2В/ДНГ)  -  оральный контрацептив, имеющий зарегистрированное показание для лечения АМК1</vt:lpstr>
      <vt:lpstr> Действие Э2В/ДНГ выражается в более легком запланированном кровотечении отмены</vt:lpstr>
      <vt:lpstr>Действие Э2В/ДНГ выражается в более легком запланированном кровотечении отмены – даже среди женщин, страдающих от АМК</vt:lpstr>
      <vt:lpstr>AUB-E: эндометриальная дисфункция –  в чем причина?</vt:lpstr>
      <vt:lpstr>AUB-E: хронический эндометрит как причина эндометриальной дисфункции</vt:lpstr>
      <vt:lpstr>Баланс между повреждением/репарацией поддерживается рядом факторов:</vt:lpstr>
      <vt:lpstr>AUB-I: ятрогения</vt:lpstr>
      <vt:lpstr>AUB-N: еще не классифицировано</vt:lpstr>
      <vt:lpstr>А если кровотечения связаны со структурными изменениями? Например, полипом?</vt:lpstr>
      <vt:lpstr>AUB-P: полипы</vt:lpstr>
      <vt:lpstr>AUB-P: полипы</vt:lpstr>
      <vt:lpstr>Соногистерография (СГС)</vt:lpstr>
      <vt:lpstr>Диагностика и ведение эндометриальных полипов (Рекомендации общества минимальной инвазивной гинекологии, 2012)</vt:lpstr>
      <vt:lpstr>Распространенность полипов значительно  различается (от 7,8 до 34,9%) в зависимости  от дефиниции, методов диагностики и когорты </vt:lpstr>
      <vt:lpstr>Полип удален – что дальше? </vt:lpstr>
      <vt:lpstr>Э2В/ДНГ  может применяться с целью контрацепции после полипэктомии</vt:lpstr>
      <vt:lpstr>AUB-A: аденомиоз</vt:lpstr>
      <vt:lpstr>AUB-A: аденомиоз</vt:lpstr>
      <vt:lpstr>AUB-A: аденомиоз</vt:lpstr>
      <vt:lpstr>AUB-A: аденомиоз</vt:lpstr>
      <vt:lpstr>Ультразвуковые критерии аденомиоза  1 степени:</vt:lpstr>
      <vt:lpstr>Ультразвуковые критерии аденомиоза  2-3 степени:</vt:lpstr>
      <vt:lpstr>Поиск сонографических  критериев аденомиоза</vt:lpstr>
      <vt:lpstr>Тактика ведения может зависеть от репродуктивных планов женщины</vt:lpstr>
      <vt:lpstr>AUB-L: лейомиома</vt:lpstr>
      <vt:lpstr>Классификация миом</vt:lpstr>
      <vt:lpstr>Лечение миомы матки: выбор метода</vt:lpstr>
      <vt:lpstr>Хирургическое лечение миомы матки</vt:lpstr>
      <vt:lpstr>Гиперплазия эндометрия </vt:lpstr>
      <vt:lpstr>AUB-M: малигнизация и гиперплазия</vt:lpstr>
      <vt:lpstr>Пролиферация – беспорядочная пролиферация – гиперплазия эндометрия</vt:lpstr>
      <vt:lpstr>Признаки гиперплазии эндометрия</vt:lpstr>
      <vt:lpstr>Визуализация равномерного увеличения толщины эндометрия </vt:lpstr>
      <vt:lpstr>Бинарная классификация</vt:lpstr>
      <vt:lpstr>Частота развития аденокарциномы эндометрия на фоне различных видов гиперплазии эндометрия </vt:lpstr>
      <vt:lpstr>ОТНОШЕНИЕ РИСКОВ развития ГЭ и РЭ у женщин &gt;45 лет по отношению женщинам в возрасте 30-45 лет</vt:lpstr>
      <vt:lpstr>Возрастные особенности УЗ-метода исследования эндометрия</vt:lpstr>
      <vt:lpstr>Недостатки раздельного диагностического выскабливания</vt:lpstr>
      <vt:lpstr>Офисная гистероскопия</vt:lpstr>
      <vt:lpstr>Пайпель-биопсия эндометрия</vt:lpstr>
      <vt:lpstr>Аспирация</vt:lpstr>
      <vt:lpstr>               Методика жидкостной цитологии </vt:lpstr>
      <vt:lpstr>Гиперплазия эндометрия (сложная).  Кистозно-гландулярная дилатация и стромальный отек. Окраска гематоксилином и эозином</vt:lpstr>
      <vt:lpstr>Жидкостная цитология эндометрия</vt:lpstr>
      <vt:lpstr>Ген  PTEN – опухолевый супрессор</vt:lpstr>
      <vt:lpstr>Сравнительная оценка методик цитологического исследования эндометрия</vt:lpstr>
      <vt:lpstr>Программа «канцеропревенции» РЭ</vt:lpstr>
      <vt:lpstr>Презентация PowerPoint</vt:lpstr>
      <vt:lpstr>Новые подходы к лечению рака эндометрия  у молодых пациенток с желанием сохранить фертильность: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Аномальные маточные кровотечения: диагностика и поиск решений</dc:title>
  <dc:creator>Dmitriy Lyan</dc:creator>
  <cp:lastModifiedBy>Olga Dygas</cp:lastModifiedBy>
  <cp:revision>31</cp:revision>
  <dcterms:created xsi:type="dcterms:W3CDTF">2017-03-01T07:42:48Z</dcterms:created>
  <dcterms:modified xsi:type="dcterms:W3CDTF">2018-05-19T22:49:25Z</dcterms:modified>
</cp:coreProperties>
</file>