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7" r:id="rId3"/>
    <p:sldMasterId id="2147483689" r:id="rId4"/>
  </p:sldMasterIdLst>
  <p:notesMasterIdLst>
    <p:notesMasterId r:id="rId64"/>
  </p:notesMasterIdLst>
  <p:sldIdLst>
    <p:sldId id="318" r:id="rId5"/>
    <p:sldId id="256" r:id="rId6"/>
    <p:sldId id="403" r:id="rId7"/>
    <p:sldId id="321" r:id="rId8"/>
    <p:sldId id="336" r:id="rId9"/>
    <p:sldId id="323" r:id="rId10"/>
    <p:sldId id="391" r:id="rId11"/>
    <p:sldId id="437" r:id="rId12"/>
    <p:sldId id="324" r:id="rId13"/>
    <p:sldId id="341" r:id="rId14"/>
    <p:sldId id="342" r:id="rId15"/>
    <p:sldId id="343" r:id="rId16"/>
    <p:sldId id="381" r:id="rId17"/>
    <p:sldId id="339" r:id="rId18"/>
    <p:sldId id="340" r:id="rId19"/>
    <p:sldId id="398" r:id="rId20"/>
    <p:sldId id="402" r:id="rId21"/>
    <p:sldId id="387" r:id="rId22"/>
    <p:sldId id="327" r:id="rId23"/>
    <p:sldId id="329" r:id="rId24"/>
    <p:sldId id="384" r:id="rId25"/>
    <p:sldId id="352" r:id="rId26"/>
    <p:sldId id="354" r:id="rId27"/>
    <p:sldId id="355" r:id="rId28"/>
    <p:sldId id="394" r:id="rId29"/>
    <p:sldId id="358" r:id="rId30"/>
    <p:sldId id="300" r:id="rId31"/>
    <p:sldId id="359" r:id="rId32"/>
    <p:sldId id="361" r:id="rId33"/>
    <p:sldId id="360" r:id="rId34"/>
    <p:sldId id="351" r:id="rId35"/>
    <p:sldId id="389" r:id="rId36"/>
    <p:sldId id="367" r:id="rId37"/>
    <p:sldId id="396" r:id="rId38"/>
    <p:sldId id="395" r:id="rId39"/>
    <p:sldId id="374" r:id="rId40"/>
    <p:sldId id="371" r:id="rId41"/>
    <p:sldId id="372" r:id="rId42"/>
    <p:sldId id="311" r:id="rId43"/>
    <p:sldId id="370" r:id="rId44"/>
    <p:sldId id="375" r:id="rId45"/>
    <p:sldId id="376" r:id="rId46"/>
    <p:sldId id="397" r:id="rId47"/>
    <p:sldId id="440" r:id="rId48"/>
    <p:sldId id="344" r:id="rId49"/>
    <p:sldId id="345" r:id="rId50"/>
    <p:sldId id="285" r:id="rId51"/>
    <p:sldId id="288" r:id="rId52"/>
    <p:sldId id="388" r:id="rId53"/>
    <p:sldId id="348" r:id="rId54"/>
    <p:sldId id="349" r:id="rId55"/>
    <p:sldId id="291" r:id="rId56"/>
    <p:sldId id="438" r:id="rId57"/>
    <p:sldId id="315" r:id="rId58"/>
    <p:sldId id="393" r:id="rId59"/>
    <p:sldId id="399" r:id="rId60"/>
    <p:sldId id="400" r:id="rId61"/>
    <p:sldId id="401" r:id="rId62"/>
    <p:sldId id="317" r:id="rId6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39" autoAdjust="0"/>
    <p:restoredTop sz="94660"/>
  </p:normalViewPr>
  <p:slideViewPr>
    <p:cSldViewPr>
      <p:cViewPr varScale="1">
        <p:scale>
          <a:sx n="64" d="100"/>
          <a:sy n="64" d="100"/>
        </p:scale>
        <p:origin x="134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D5542-ACFC-4D61-AB26-160E43C7BF4D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A873-647B-4C30-B9EC-AF99AD910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4A873-647B-4C30-B9EC-AF99AD9103C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087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92144D-C1BA-4E5D-9F86-313BB664022E}" type="slidenum">
              <a:rPr lang="en-GB" altLang="et-EE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GB" altLang="et-EE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t-EE" sz="1100">
                <a:latin typeface="Arial" pitchFamily="34" charset="0"/>
              </a:rPr>
              <a:t>The secondary end point of fatal and nonfatal stroke was significantly lowered by 27% (hazard ratio 0.73, CI 0.56 – 0.96, p=0.0236) in the atorvastatin group compared with the placebo group.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2260FB0-4223-41A2-844A-35672DEED48C}" type="slidenum">
              <a:rPr lang="ru-RU" sz="1200">
                <a:latin typeface="Times New Roman" pitchFamily="18" charset="0"/>
              </a:rPr>
              <a:pPr algn="r" eaLnBrk="0" hangingPunct="0"/>
              <a:t>56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72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0163" y="800100"/>
            <a:ext cx="4259262" cy="3194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4344988"/>
            <a:ext cx="4572000" cy="38496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225CD09-A1B8-4A11-8528-BC5AB9B096DE}" type="slidenum">
              <a:rPr lang="ru-RU" sz="1200">
                <a:latin typeface="Times New Roman" pitchFamily="18" charset="0"/>
              </a:rPr>
              <a:pPr algn="r" eaLnBrk="0" hangingPunct="0"/>
              <a:t>57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740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0163" y="800100"/>
            <a:ext cx="4259262" cy="3194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4344988"/>
            <a:ext cx="4572000" cy="38496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C5DA9F2-C73F-48EF-A495-EF3CE58FB3B4}" type="slidenum">
              <a:rPr lang="ru-RU" sz="1200">
                <a:latin typeface="Times New Roman" pitchFamily="18" charset="0"/>
              </a:rPr>
              <a:pPr algn="r" eaLnBrk="0" hangingPunct="0"/>
              <a:t>58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76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0163" y="800100"/>
            <a:ext cx="4259262" cy="3194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4344988"/>
            <a:ext cx="4572000" cy="38496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63E9DEFC-7ED2-5742-8F26-2850CEFE302B}" type="slidenum">
              <a:rPr lang="ru-RU"/>
              <a:pPr eaLnBrk="1" hangingPunct="1"/>
              <a:t>4</a:t>
            </a:fld>
            <a:endParaRPr lang="ru-RU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/>
            <a:fld id="{54661F23-321F-4240-96CF-7BF2A6B53048}" type="slidenum">
              <a:rPr lang="ru-RU" sz="1200"/>
              <a:pPr algn="r" eaLnBrk="1" hangingPunct="1"/>
              <a:t>4</a:t>
            </a:fld>
            <a:endParaRPr lang="ru-RU" sz="1200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97" tIns="45898" rIns="91797" bIns="45898"/>
          <a:lstStyle/>
          <a:p>
            <a:pPr eaLnBrk="1" hangingPunct="1">
              <a:spcAft>
                <a:spcPct val="40000"/>
              </a:spcAft>
              <a:tabLst>
                <a:tab pos="228600" algn="l"/>
                <a:tab pos="342900" algn="l"/>
                <a:tab pos="457200" algn="l"/>
              </a:tabLst>
            </a:pPr>
            <a:r>
              <a:rPr lang="en-US" b="1" i="1"/>
              <a:t>Emerging new risk factors</a:t>
            </a:r>
          </a:p>
          <a:p>
            <a:pPr eaLnBrk="1" hangingPunct="1">
              <a:tabLst>
                <a:tab pos="228600" algn="l"/>
                <a:tab pos="342900" algn="l"/>
                <a:tab pos="457200" algn="l"/>
              </a:tabLst>
            </a:pPr>
            <a:r>
              <a:rPr lang="en-US" b="1"/>
              <a:t>Content points:</a:t>
            </a:r>
          </a:p>
          <a:p>
            <a:pPr eaLnBrk="1" hangingPunct="1">
              <a:tabLst>
                <a:tab pos="228600" algn="l"/>
                <a:tab pos="342900" algn="l"/>
                <a:tab pos="457200" algn="l"/>
              </a:tabLst>
            </a:pPr>
            <a:r>
              <a:rPr lang="en-US"/>
              <a:t>•	Other risk factors that can qualitatively help in assessing CV risk include:</a:t>
            </a:r>
          </a:p>
          <a:p>
            <a:pPr eaLnBrk="1" hangingPunct="1">
              <a:spcBef>
                <a:spcPct val="0"/>
              </a:spcBef>
              <a:tabLst>
                <a:tab pos="228600" algn="l"/>
                <a:tab pos="342900" algn="l"/>
                <a:tab pos="457200" algn="l"/>
              </a:tabLst>
            </a:pPr>
            <a:r>
              <a:rPr lang="en-US"/>
              <a:t>		– </a:t>
            </a:r>
            <a:r>
              <a:rPr lang="en-US" i="1"/>
              <a:t>Proteinuria:</a:t>
            </a:r>
            <a:r>
              <a:rPr lang="en-US"/>
              <a:t> Recent data from HOPE show that the association between 		proteinuria is continuous and extends below the threshold for 			microalbuminuria.</a:t>
            </a:r>
            <a:r>
              <a:rPr lang="en-US" baseline="30000"/>
              <a:t>10</a:t>
            </a:r>
          </a:p>
          <a:p>
            <a:pPr eaLnBrk="1" hangingPunct="1">
              <a:spcBef>
                <a:spcPct val="20000"/>
              </a:spcBef>
              <a:tabLst>
                <a:tab pos="228600" algn="l"/>
                <a:tab pos="342900" algn="l"/>
                <a:tab pos="457200" algn="l"/>
              </a:tabLst>
            </a:pPr>
            <a:r>
              <a:rPr lang="en-US"/>
              <a:t>		– </a:t>
            </a:r>
            <a:r>
              <a:rPr lang="en-US" i="1"/>
              <a:t>Renal insufficiency</a:t>
            </a:r>
            <a:r>
              <a:rPr lang="en-US"/>
              <a:t>: In the Hypertension Detection and Follow-Up 			Program (HDFP), a serum creatinine concentration &gt;133 mmol/L </a:t>
            </a:r>
            <a:br>
              <a:rPr lang="en-US"/>
            </a:br>
            <a:r>
              <a:rPr lang="en-US"/>
              <a:t>		(1.5 mg/mL) was a strong predictor of CV disease.</a:t>
            </a:r>
            <a:r>
              <a:rPr lang="en-US" baseline="30000"/>
              <a:t>11</a:t>
            </a:r>
            <a:r>
              <a:rPr lang="en-US"/>
              <a:t> The relation 			between serum creatinine and CV risk was linear, with a 5-fold difference 		in risk between the highest and lowest strata. </a:t>
            </a:r>
            <a:br>
              <a:rPr lang="en-US"/>
            </a:br>
            <a:r>
              <a:rPr lang="en-US"/>
              <a:t>			- Subgroup analysis of the HOPE population by Mann et al extended 			  these results by demonstrating a continuous relation between serum 			  creatinine and CV risk in normotensive as well as hypertensive 				  patients.</a:t>
            </a:r>
            <a:r>
              <a:rPr lang="en-US" baseline="30000"/>
              <a:t>12</a:t>
            </a:r>
            <a:r>
              <a:rPr lang="en-US"/>
              <a:t> Approximately one third of patients with renal insufficiency 			  had microalbuminuria, and the CV risks associated with each were 			  additive. </a:t>
            </a:r>
          </a:p>
          <a:p>
            <a:pPr eaLnBrk="1" hangingPunct="1">
              <a:spcBef>
                <a:spcPct val="20000"/>
              </a:spcBef>
              <a:tabLst>
                <a:tab pos="228600" algn="l"/>
                <a:tab pos="342900" algn="l"/>
                <a:tab pos="457200" algn="l"/>
              </a:tabLst>
            </a:pPr>
            <a:r>
              <a:rPr lang="en-US"/>
              <a:t>		– </a:t>
            </a:r>
            <a:r>
              <a:rPr lang="en-US" i="1"/>
              <a:t>Cardiometabolic syndrome</a:t>
            </a:r>
            <a:r>
              <a:rPr lang="en-US"/>
              <a:t> (Discussed on the next slide.)</a:t>
            </a:r>
          </a:p>
          <a:p>
            <a:pPr eaLnBrk="1" hangingPunct="1">
              <a:tabLst>
                <a:tab pos="228600" algn="l"/>
                <a:tab pos="342900" algn="l"/>
                <a:tab pos="457200" algn="l"/>
              </a:tabLst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C450B1-EE3F-40CF-AACE-C7471E494AF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FC9B48-5C22-4F80-8E9E-D67AB3557C54}" type="slidenum">
              <a:rPr lang="ru-RU" altLang="ru-RU" sz="1200">
                <a:latin typeface="Arial" charset="0"/>
              </a:rPr>
              <a:pPr algn="r"/>
              <a:t>34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51BFD1-D5D4-4DB7-B210-D694396FD0F9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/>
              <a:t>35</a:t>
            </a:fld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B85295-9414-40C2-87E8-91E957FA1AFA}" type="slidenum">
              <a:rPr lang="es-ES" smtClean="0">
                <a:solidFill>
                  <a:srgbClr val="000000"/>
                </a:solidFill>
              </a:rPr>
              <a:pPr/>
              <a:t>36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508" y="4344607"/>
            <a:ext cx="5028986" cy="4113556"/>
          </a:xfrm>
          <a:noFill/>
        </p:spPr>
        <p:txBody>
          <a:bodyPr/>
          <a:lstStyle/>
          <a:p>
            <a:r>
              <a:rPr lang="ru-RU"/>
              <a:t>Исследование </a:t>
            </a:r>
            <a:r>
              <a:rPr lang="cs-CZ"/>
              <a:t>Syst-Eur</a:t>
            </a:r>
            <a:r>
              <a:rPr lang="ru-RU"/>
              <a:t>, в котором была подтверждена эффективность комбинации эналаприл + нитрендипин в своей первичной переменной по инсульту, было опубликовано повторно в «</a:t>
            </a:r>
            <a:r>
              <a:rPr lang="ru-RU">
                <a:solidFill>
                  <a:schemeClr val="bg1"/>
                </a:solidFill>
                <a:latin typeface="Trade Gothic LT Std"/>
              </a:rPr>
              <a:t>Журнал по гипертензии</a:t>
            </a:r>
            <a:r>
              <a:rPr lang="ru-RU"/>
              <a:t>» с основной целью показать преимущество комбинированной терапии по отношению к монотерапии.</a:t>
            </a:r>
          </a:p>
          <a:p>
            <a:r>
              <a:rPr lang="ru-RU"/>
              <a:t>На данном слайде разъясняются предпосылки и цели этого повторного анализа  исследования </a:t>
            </a:r>
            <a:r>
              <a:rPr lang="cs-CZ"/>
              <a:t>Syst-Eur</a:t>
            </a:r>
            <a:r>
              <a:rPr lang="ru-RU"/>
              <a:t>, в котором сравнивается только комбинация фиксированной дозы эналаприла + нитрендипина по отношению к нитрендипину в монотерапии.</a:t>
            </a:r>
          </a:p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5453" y="8686288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F997F4E6-973E-4876-BE1C-FB1E3FF2EE70}" type="slidenum">
              <a:rPr lang="de-DE" sz="1200" b="1">
                <a:solidFill>
                  <a:srgbClr val="000000"/>
                </a:solidFill>
                <a:latin typeface="Calibri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de-DE" sz="12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t-EE">
              <a:latin typeface="Arial" pitchFamily="34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C8919C-C6B3-414C-BCF5-B727C3928485}" type="slidenum">
              <a:rPr lang="et-EE" altLang="et-EE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t-EE" altLang="et-E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4F044F-037F-4BAC-94FB-F702D807A4B1}" type="slidenum">
              <a:rPr lang="en-GB" altLang="et-EE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GB" altLang="et-EE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t-EE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168275"/>
            <a:ext cx="8688388" cy="6143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96863" y="1566863"/>
            <a:ext cx="8559800" cy="4529137"/>
          </a:xfrm>
        </p:spPr>
        <p:txBody>
          <a:bodyPr rtlCol="0">
            <a:normAutofit/>
          </a:bodyPr>
          <a:lstStyle/>
          <a:p>
            <a:pPr lvl="0"/>
            <a:endParaRPr lang="et-EE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59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78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34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82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15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36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6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84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7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18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69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956077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644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264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764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02A573-78A3-443A-ABDD-DBB89BD850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E5C1-4A9D-44F1-95D9-602F26A3A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26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A53F18-7424-4CDD-83E4-6D94918721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2622D-1BE9-4717-A907-9FAD77BEFB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4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65E0D-A1EF-4379-8E02-5C2B434E7D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26E96-5E07-4601-B832-635E57B108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06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CC5C04-905F-4D22-B8C4-4B9A6D83F7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DE806-78EE-4AF5-8CF9-8AE8FD743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90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CD2FD9-04BA-4811-89D5-41D2C9A48D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18B0D-3A19-43CE-B248-281AC6AB4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31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BA2A5-E6F5-4821-89D9-BE446EC65F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28D1F-819F-4763-8FFA-36E4C61C21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77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EADAC-22FC-4F78-956C-AED9316B1F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015EE-F8C2-46B3-BB0B-0A6DC3DC07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756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E42AC-3265-4DF5-A7CE-B819E4729E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8B8A1-273A-4A4F-8D16-F6C8EE4DE2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35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6F109-83ED-41B8-9D92-11D060E469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48610-FF5E-4375-B2B5-05817B71C5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87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16D548-F638-4321-A8BC-543B36EBE4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2D854-CB17-4001-B324-15F629D377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225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2B7966-8845-44B2-B55F-ADE183D709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8E87F-3800-47AA-A869-8E7E94B6B6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93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8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912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21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625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61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7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6179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0294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673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9350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2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24.07.2018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11CC6D-F123-4686-99B4-3DB7068894D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 Black" pitchFamily="34" charset="0"/>
              </a:rPr>
              <a:pPr>
                <a:defRPr/>
              </a:pPr>
              <a:t>24.07.2018</a:t>
            </a:fld>
            <a:endParaRPr lang="ru-RU">
              <a:solidFill>
                <a:prstClr val="black">
                  <a:tint val="75000"/>
                </a:prstClr>
              </a:solidFill>
              <a:latin typeface="Arial Black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 Black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95B940-5FA3-4DB9-A5DC-C7642D553F4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 Black" pitchFamily="34" charset="0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7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5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vrach.ru/author/500563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vrach.ru/author/5005636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links.ru/topics.php?op=topic&amp;topic=3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vrach.ru/2009/04/7645045/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4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jmed.com/article/0002-9343(88)90074-5/abstrac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48200" y="3962400"/>
            <a:ext cx="4332288" cy="1143000"/>
          </a:xfrm>
        </p:spPr>
        <p:txBody>
          <a:bodyPr/>
          <a:lstStyle/>
          <a:p>
            <a:pPr eaLnBrk="1" hangingPunct="1"/>
            <a:r>
              <a:rPr lang="ru-RU" sz="1800" dirty="0"/>
              <a:t>Абу Али Хусейн ибн </a:t>
            </a:r>
            <a:r>
              <a:rPr lang="ru-RU" sz="1800" dirty="0" err="1"/>
              <a:t>Абдаллах</a:t>
            </a:r>
            <a:r>
              <a:rPr lang="ru-RU" sz="1800" dirty="0"/>
              <a:t> </a:t>
            </a:r>
            <a:r>
              <a:rPr lang="ru-RU" sz="1800" dirty="0" err="1"/>
              <a:t>ибн</a:t>
            </a:r>
            <a:r>
              <a:rPr lang="ru-RU" sz="1800" dirty="0"/>
              <a:t> Сина </a:t>
            </a:r>
            <a:br>
              <a:rPr lang="ru-RU" sz="1800" dirty="0"/>
            </a:br>
            <a:r>
              <a:rPr lang="ru-RU" sz="1800" dirty="0"/>
              <a:t>( Авиценна )</a:t>
            </a:r>
          </a:p>
        </p:txBody>
      </p:sp>
      <p:sp>
        <p:nvSpPr>
          <p:cNvPr id="59394" name="Объект 2"/>
          <p:cNvSpPr>
            <a:spLocks noGrp="1"/>
          </p:cNvSpPr>
          <p:nvPr>
            <p:ph sz="half" idx="4294967295"/>
          </p:nvPr>
        </p:nvSpPr>
        <p:spPr>
          <a:xfrm>
            <a:off x="304800" y="1143000"/>
            <a:ext cx="50419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4000" dirty="0"/>
              <a:t>   «Я не могу прожить час не узнав немного нового, иначе я просто не могу жить»</a:t>
            </a:r>
          </a:p>
          <a:p>
            <a:pPr marL="0" indent="0" eaLnBrk="1" hangingPunct="1">
              <a:buFontTx/>
              <a:buNone/>
            </a:pPr>
            <a:r>
              <a:rPr lang="ru-RU" sz="1800" dirty="0"/>
              <a:t>                                                    «Канон медицины»</a:t>
            </a:r>
          </a:p>
        </p:txBody>
      </p:sp>
      <p:pic>
        <p:nvPicPr>
          <p:cNvPr id="5939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82691" y="346940"/>
            <a:ext cx="2319337" cy="342582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-46038" y="650875"/>
          <a:ext cx="9144001" cy="6192838"/>
        </p:xfrm>
        <a:graphic>
          <a:graphicData uri="http://schemas.openxmlformats.org/drawingml/2006/table">
            <a:tbl>
              <a:tblPr/>
              <a:tblGrid>
                <a:gridCol w="801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Балл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Заболевание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Инфаркт миокарда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Застойная сердечная недостаточность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Периферические заболевания артерий (атеросклероз сосудов нижних конечностей)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Атеросклероз мозга: перенесенный инсульт без или с минимальными последствиями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Деменция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ХОБЛ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Язвенная болезнь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Умеренное поражение печени (цирроз и портальная гипертензия исключаются)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Умеренный диабет (без терминальных поражений внутренних органов; если корригируется только диетой баллы не даются)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Перенесенный инсульт, гемиплегия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Умеренная или тяжелая болезнь почек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Тяжелый диабет с поражением органов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Злокачественные опухоли без метастазов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Лейкемия, Лимфомы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Тяжелое поражение печени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Метастазирующие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злокачественные опухоли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СПИД (болезнь, а не только виремия)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Возраст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: 50-59 лет – 1 балл, 60-69 – 2 балла, 70-79 – 3 балла, 80 и более – 4 балла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0441" name="TextBox 1"/>
          <p:cNvSpPr txBox="1">
            <a:spLocks noChangeArrowheads="1"/>
          </p:cNvSpPr>
          <p:nvPr/>
        </p:nvSpPr>
        <p:spPr bwMode="auto">
          <a:xfrm>
            <a:off x="819150" y="188913"/>
            <a:ext cx="7489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400" b="1">
                <a:latin typeface="Calibri" pitchFamily="34" charset="0"/>
              </a:rPr>
              <a:t>Индекс  коморбидности Чарльсон (1987)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Интерпретация данных по индексу </a:t>
            </a:r>
            <a:r>
              <a:rPr lang="ru-RU" sz="4000" b="1" dirty="0" err="1"/>
              <a:t>коморбидности</a:t>
            </a:r>
            <a:r>
              <a:rPr lang="ru-RU" sz="4000" b="1" dirty="0"/>
              <a:t> </a:t>
            </a:r>
            <a:r>
              <a:rPr lang="ru-RU" sz="4000" b="1" dirty="0" err="1"/>
              <a:t>Чарльсон</a:t>
            </a:r>
            <a:r>
              <a:rPr lang="ru-RU" sz="4000" b="1" dirty="0"/>
              <a:t> (1987)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marL="0" indent="0" defTabSz="914400">
              <a:lnSpc>
                <a:spcPct val="80000"/>
              </a:lnSpc>
              <a:buFont typeface="Arial" charset="0"/>
              <a:buNone/>
            </a:pPr>
            <a:r>
              <a:rPr lang="ru-RU" sz="3000" dirty="0"/>
              <a:t>    Риск смерти пациента в течение ближайших десяти лет года при отсутствии </a:t>
            </a:r>
            <a:r>
              <a:rPr lang="ru-RU" sz="3000" dirty="0" err="1"/>
              <a:t>коморбидности</a:t>
            </a:r>
            <a:r>
              <a:rPr lang="ru-RU" sz="3000" dirty="0"/>
              <a:t>  - </a:t>
            </a:r>
          </a:p>
          <a:p>
            <a:pPr marL="0" indent="0" defTabSz="914400">
              <a:lnSpc>
                <a:spcPct val="80000"/>
              </a:lnSpc>
              <a:buFont typeface="Arial" charset="0"/>
              <a:buNone/>
            </a:pPr>
            <a:r>
              <a:rPr lang="ru-RU" sz="3000" dirty="0"/>
              <a:t> - 12%,  </a:t>
            </a:r>
          </a:p>
          <a:p>
            <a:pPr marL="0" indent="0" defTabSz="914400">
              <a:lnSpc>
                <a:spcPct val="80000"/>
              </a:lnSpc>
            </a:pPr>
            <a:r>
              <a:rPr lang="ru-RU" sz="3000" dirty="0"/>
              <a:t>1 - 2 балла – 26%; </a:t>
            </a:r>
          </a:p>
          <a:p>
            <a:pPr marL="0" indent="0" defTabSz="914400">
              <a:lnSpc>
                <a:spcPct val="80000"/>
              </a:lnSpc>
            </a:pPr>
            <a:r>
              <a:rPr lang="ru-RU" sz="3000" dirty="0"/>
              <a:t>3 - 5 баллов – 52%, </a:t>
            </a:r>
          </a:p>
          <a:p>
            <a:pPr marL="0" indent="0" defTabSz="914400">
              <a:lnSpc>
                <a:spcPct val="80000"/>
              </a:lnSpc>
            </a:pPr>
            <a:r>
              <a:rPr lang="ru-RU" sz="3000" dirty="0"/>
              <a:t>более 5 баллов –  85%</a:t>
            </a:r>
            <a:endParaRPr lang="en-US" sz="3000" dirty="0"/>
          </a:p>
          <a:p>
            <a:pPr marL="0" indent="0" defTabSz="914400">
              <a:lnSpc>
                <a:spcPct val="80000"/>
              </a:lnSpc>
            </a:pPr>
            <a:endParaRPr lang="en-US" sz="3000" dirty="0"/>
          </a:p>
          <a:p>
            <a:pPr marL="0" indent="0" defTabSz="914400">
              <a:lnSpc>
                <a:spcPct val="80000"/>
              </a:lnSpc>
              <a:buFont typeface="Arial" charset="0"/>
              <a:buNone/>
            </a:pPr>
            <a:r>
              <a:rPr lang="ru-RU" sz="3000" dirty="0"/>
              <a:t>Кроме того, сумма баллов показывает во сколько раз риск госпитальных осложнений выше при наличии </a:t>
            </a:r>
            <a:r>
              <a:rPr lang="ru-RU" sz="3000" dirty="0" err="1"/>
              <a:t>коморбидной</a:t>
            </a:r>
            <a:r>
              <a:rPr lang="ru-RU" sz="3000" dirty="0"/>
              <a:t> патологии, чем без таковой.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Название 3"/>
          <p:cNvSpPr>
            <a:spLocks noGrp="1"/>
          </p:cNvSpPr>
          <p:nvPr>
            <p:ph type="title"/>
          </p:nvPr>
        </p:nvSpPr>
        <p:spPr>
          <a:xfrm>
            <a:off x="457200" y="1214438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i="1" u="sng" dirty="0">
                <a:solidFill>
                  <a:srgbClr val="000000"/>
                </a:solidFill>
                <a:latin typeface="Verdana" pitchFamily="34" charset="0"/>
              </a:rPr>
              <a:t>Пример.</a:t>
            </a:r>
            <a:br>
              <a:rPr lang="ru-RU" sz="2000" i="1" u="sng" dirty="0">
                <a:solidFill>
                  <a:srgbClr val="000000"/>
                </a:solidFill>
                <a:latin typeface="Verdana" pitchFamily="34" charset="0"/>
              </a:rPr>
            </a:br>
            <a:br>
              <a:rPr lang="ru-RU" sz="2000" u="sng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ru-RU" sz="1600" u="sng" dirty="0">
                <a:solidFill>
                  <a:srgbClr val="000000"/>
                </a:solidFill>
                <a:latin typeface="Verdana" pitchFamily="34" charset="0"/>
              </a:rPr>
              <a:t>Больной И., 63 лет.</a:t>
            </a:r>
            <a:br>
              <a:rPr lang="ru-RU" sz="1600" u="sng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ru-RU" sz="1600" u="sng" dirty="0">
                <a:solidFill>
                  <a:srgbClr val="000000"/>
                </a:solidFill>
                <a:latin typeface="Verdana" pitchFamily="34" charset="0"/>
              </a:rPr>
              <a:t>  </a:t>
            </a:r>
            <a:r>
              <a:rPr lang="ru-RU" sz="1600" b="1" u="sng" dirty="0">
                <a:latin typeface="Verdana" pitchFamily="34" charset="0"/>
              </a:rPr>
              <a:t>Диагноз</a:t>
            </a:r>
            <a:r>
              <a:rPr lang="ru-RU" sz="1600" u="sng" dirty="0">
                <a:latin typeface="Verdana" pitchFamily="34" charset="0"/>
              </a:rPr>
              <a:t>: </a:t>
            </a:r>
            <a:r>
              <a:rPr lang="en-US" sz="1600" u="sng" dirty="0">
                <a:latin typeface="Verdana" pitchFamily="34" charset="0"/>
              </a:rPr>
              <a:t>Q – </a:t>
            </a:r>
            <a:r>
              <a:rPr lang="ru-RU" sz="1600" u="sng" dirty="0">
                <a:latin typeface="Verdana" pitchFamily="34" charset="0"/>
              </a:rPr>
              <a:t>образующий инфаркт миокарда передней стенки левого желудочка..</a:t>
            </a:r>
            <a:br>
              <a:rPr lang="ru-RU" sz="1600" u="sng" dirty="0">
                <a:latin typeface="Verdana" pitchFamily="34" charset="0"/>
              </a:rPr>
            </a:br>
            <a:r>
              <a:rPr lang="ru-RU" sz="1600" u="sng" dirty="0">
                <a:latin typeface="Verdana" pitchFamily="34" charset="0"/>
              </a:rPr>
              <a:t> Стенокардия напряжения 2ф.к. Недостаточность кровообращения </a:t>
            </a:r>
            <a:r>
              <a:rPr lang="en-US" sz="1600" u="sng" dirty="0">
                <a:latin typeface="Verdana" pitchFamily="34" charset="0"/>
              </a:rPr>
              <a:t>II</a:t>
            </a:r>
            <a:r>
              <a:rPr lang="ru-RU" sz="1600" u="sng" dirty="0">
                <a:latin typeface="Verdana" pitchFamily="34" charset="0"/>
              </a:rPr>
              <a:t>А стадии</a:t>
            </a:r>
            <a:br>
              <a:rPr lang="ru-RU" sz="1600" u="sng" dirty="0">
                <a:latin typeface="Verdana" pitchFamily="34" charset="0"/>
              </a:rPr>
            </a:br>
            <a:r>
              <a:rPr lang="ru-RU" sz="1600" u="sng" dirty="0">
                <a:latin typeface="Verdana" pitchFamily="34" charset="0"/>
              </a:rPr>
              <a:t> Сахарный диабет 2 типа </a:t>
            </a:r>
            <a:r>
              <a:rPr lang="ru-RU" sz="1600" u="sng" dirty="0" err="1">
                <a:latin typeface="Verdana" pitchFamily="34" charset="0"/>
              </a:rPr>
              <a:t>средне-тяжелого</a:t>
            </a:r>
            <a:r>
              <a:rPr lang="ru-RU" sz="1600" u="sng" dirty="0">
                <a:latin typeface="Verdana" pitchFamily="34" charset="0"/>
              </a:rPr>
              <a:t> течения в стадии </a:t>
            </a:r>
            <a:r>
              <a:rPr lang="ru-RU" sz="1600" u="sng" dirty="0" err="1">
                <a:latin typeface="Verdana" pitchFamily="34" charset="0"/>
              </a:rPr>
              <a:t>субкомпенсации</a:t>
            </a:r>
            <a:r>
              <a:rPr lang="ru-RU" sz="1600" u="sng" dirty="0">
                <a:latin typeface="Verdana" pitchFamily="34" charset="0"/>
              </a:rPr>
              <a:t>.</a:t>
            </a:r>
            <a:br>
              <a:rPr lang="ru-RU" sz="1600" u="sng" dirty="0">
                <a:latin typeface="Verdana" pitchFamily="34" charset="0"/>
              </a:rPr>
            </a:br>
            <a:r>
              <a:rPr lang="ru-RU" sz="1600" u="sng" dirty="0">
                <a:latin typeface="Verdana" pitchFamily="34" charset="0"/>
              </a:rPr>
              <a:t>Хроническая болезнь почек </a:t>
            </a:r>
            <a:r>
              <a:rPr lang="en-US" sz="1600" u="sng" dirty="0">
                <a:latin typeface="Verdana" pitchFamily="34" charset="0"/>
              </a:rPr>
              <a:t>III</a:t>
            </a:r>
            <a:r>
              <a:rPr lang="ru-RU" sz="1600" u="sng" dirty="0">
                <a:latin typeface="Verdana" pitchFamily="34" charset="0"/>
              </a:rPr>
              <a:t>А стадии</a:t>
            </a:r>
            <a:br>
              <a:rPr lang="ru-RU" sz="1600" u="sng" dirty="0">
                <a:latin typeface="Verdana" pitchFamily="34" charset="0"/>
              </a:rPr>
            </a:br>
            <a:r>
              <a:rPr lang="ru-RU" sz="1600" u="sng" dirty="0">
                <a:latin typeface="Verdana" pitchFamily="34" charset="0"/>
              </a:rPr>
              <a:t>Артериальная гипертензия 2 степени, 3 стадии .</a:t>
            </a:r>
            <a:br>
              <a:rPr lang="ru-RU" sz="1800" u="sng" dirty="0">
                <a:latin typeface="Verdana" pitchFamily="34" charset="0"/>
              </a:rPr>
            </a:br>
            <a:r>
              <a:rPr lang="ru-RU" sz="1800" u="sng" dirty="0">
                <a:latin typeface="Verdana" pitchFamily="34" charset="0"/>
              </a:rPr>
              <a:t>                  </a:t>
            </a:r>
            <a:br>
              <a:rPr lang="ru-RU" sz="1800" u="sng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ru-RU" sz="1800" u="sng" dirty="0">
                <a:solidFill>
                  <a:srgbClr val="000000"/>
                </a:solidFill>
                <a:latin typeface="Verdana" pitchFamily="34" charset="0"/>
              </a:rPr>
              <a:t>                </a:t>
            </a:r>
            <a:br>
              <a:rPr lang="ru-RU" sz="1800" u="sng" dirty="0">
                <a:solidFill>
                  <a:srgbClr val="000000"/>
                </a:solidFill>
                <a:latin typeface="Verdana" pitchFamily="34" charset="0"/>
              </a:rPr>
            </a:br>
            <a:endParaRPr lang="ru-RU" sz="3200" dirty="0"/>
          </a:p>
        </p:txBody>
      </p:sp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457200" y="2286000"/>
            <a:ext cx="784066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u="sng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just"/>
            <a:r>
              <a:rPr lang="ru-RU" sz="1600" b="1" i="1" u="sng" dirty="0">
                <a:solidFill>
                  <a:srgbClr val="000000"/>
                </a:solidFill>
                <a:latin typeface="Verdana" pitchFamily="34" charset="0"/>
              </a:rPr>
              <a:t>Расчет индекса </a:t>
            </a:r>
            <a:r>
              <a:rPr lang="ru-RU" sz="1600" b="1" i="1" u="sng" dirty="0" err="1">
                <a:solidFill>
                  <a:srgbClr val="000000"/>
                </a:solidFill>
                <a:latin typeface="Verdana" pitchFamily="34" charset="0"/>
              </a:rPr>
              <a:t>коморбидности</a:t>
            </a:r>
            <a:r>
              <a:rPr lang="ru-RU" sz="1600" b="1" i="1" u="sng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sz="1600" b="1" i="1" u="sng" dirty="0" err="1">
                <a:solidFill>
                  <a:srgbClr val="000000"/>
                </a:solidFill>
                <a:latin typeface="Verdana" pitchFamily="34" charset="0"/>
              </a:rPr>
              <a:t>Charlson</a:t>
            </a:r>
            <a:r>
              <a:rPr lang="ru-RU" sz="1600" b="1" i="1" u="sng" dirty="0">
                <a:solidFill>
                  <a:srgbClr val="000000"/>
                </a:solidFill>
                <a:latin typeface="Verdana" pitchFamily="34" charset="0"/>
              </a:rPr>
              <a:t>:</a:t>
            </a:r>
          </a:p>
          <a:p>
            <a:pPr algn="just"/>
            <a:endParaRPr lang="ru-RU" sz="1600" u="sng" dirty="0">
              <a:solidFill>
                <a:srgbClr val="000000"/>
              </a:solidFill>
              <a:latin typeface="Verdana" pitchFamily="34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Verdana" pitchFamily="34" charset="0"/>
              </a:rPr>
              <a:t>Хроническая почечная недостаточность	                         2 балла	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Verdana" pitchFamily="34" charset="0"/>
              </a:rPr>
              <a:t>Возраст	                                                                            2 балла	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Verdana" pitchFamily="34" charset="0"/>
              </a:rPr>
              <a:t>Сахарный диабет с конечно-органными поражениями         2 балла	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Verdana" pitchFamily="34" charset="0"/>
              </a:rPr>
              <a:t>Хронический </a:t>
            </a:r>
            <a:r>
              <a:rPr lang="ru-RU" sz="1600" dirty="0" err="1">
                <a:solidFill>
                  <a:srgbClr val="000000"/>
                </a:solidFill>
                <a:latin typeface="Verdana" pitchFamily="34" charset="0"/>
              </a:rPr>
              <a:t>пиелонефрит</a:t>
            </a:r>
            <a:r>
              <a:rPr lang="ru-RU" sz="1600" dirty="0">
                <a:solidFill>
                  <a:srgbClr val="000000"/>
                </a:solidFill>
                <a:latin typeface="Verdana" pitchFamily="34" charset="0"/>
              </a:rPr>
              <a:t>	                                      0 баллов	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Verdana" pitchFamily="34" charset="0"/>
              </a:rPr>
              <a:t>Инфаркт миокарда	                                                   1 балл	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Verdana" pitchFamily="34" charset="0"/>
              </a:rPr>
              <a:t>Стенокардия напряжения                                       	0 баллов	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Verdana" pitchFamily="34" charset="0"/>
              </a:rPr>
              <a:t>Артериальная гипертензия	                                      0 баллов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Verdana" pitchFamily="34" charset="0"/>
              </a:rPr>
              <a:t>	</a:t>
            </a:r>
          </a:p>
          <a:p>
            <a:r>
              <a:rPr lang="ru-RU" sz="1600" b="1" dirty="0">
                <a:solidFill>
                  <a:srgbClr val="000000"/>
                </a:solidFill>
                <a:latin typeface="Verdana" pitchFamily="34" charset="0"/>
              </a:rPr>
              <a:t>Итого</a:t>
            </a:r>
            <a:r>
              <a:rPr lang="ru-RU" sz="1600" dirty="0">
                <a:solidFill>
                  <a:srgbClr val="000000"/>
                </a:solidFill>
                <a:latin typeface="Verdana" pitchFamily="34" charset="0"/>
              </a:rPr>
              <a:t>		                                                                7 баллов</a:t>
            </a:r>
          </a:p>
          <a:p>
            <a:endParaRPr lang="ru-RU" sz="1600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Verdana" pitchFamily="34" charset="0"/>
              </a:rPr>
              <a:t>На фоне лечения соответствующего современным Клиническим рекомендациям больной умер через 2,5 года. Предполагаемая причина смерти фибрилляция желудочков.</a:t>
            </a:r>
          </a:p>
          <a:p>
            <a:endParaRPr lang="ru-RU" sz="1600" i="1" dirty="0">
              <a:solidFill>
                <a:srgbClr val="000000"/>
              </a:solidFill>
              <a:latin typeface="Verdana" pitchFamily="34" charset="0"/>
            </a:endParaRPr>
          </a:p>
          <a:p>
            <a:endParaRPr lang="ru-RU" sz="1400" i="1" dirty="0">
              <a:solidFill>
                <a:srgbClr val="000000"/>
              </a:solidFill>
              <a:latin typeface="Verdana" pitchFamily="34" charset="0"/>
            </a:endParaRPr>
          </a:p>
          <a:p>
            <a:endParaRPr lang="ru-RU" sz="1400" i="1" dirty="0">
              <a:solidFill>
                <a:srgbClr val="000000"/>
              </a:solidFill>
              <a:latin typeface="Verdana" pitchFamily="34" charset="0"/>
            </a:endParaRPr>
          </a:p>
          <a:p>
            <a:pPr algn="just"/>
            <a:endParaRPr lang="ru-RU" sz="1300" u="sng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600" dirty="0"/>
              <a:t>Сочетанная патология ( терминология 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1752600"/>
            <a:ext cx="5867400" cy="4525963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Коморбидность</a:t>
            </a:r>
            <a:r>
              <a:rPr lang="ru-RU" dirty="0"/>
              <a:t> </a:t>
            </a:r>
          </a:p>
          <a:p>
            <a:r>
              <a:rPr lang="ru-RU" dirty="0" err="1"/>
              <a:t>Полиморбидность</a:t>
            </a:r>
            <a:r>
              <a:rPr lang="ru-RU" dirty="0"/>
              <a:t> </a:t>
            </a:r>
          </a:p>
          <a:p>
            <a:r>
              <a:rPr lang="ru-RU" dirty="0" err="1"/>
              <a:t>Мультиморбидность</a:t>
            </a:r>
            <a:endParaRPr lang="ru-RU" dirty="0"/>
          </a:p>
          <a:p>
            <a:r>
              <a:rPr lang="ru-RU" dirty="0"/>
              <a:t>Ассоциированная патология</a:t>
            </a:r>
          </a:p>
          <a:p>
            <a:r>
              <a:rPr lang="ru-RU" dirty="0"/>
              <a:t>Сопутствующие заболевания,</a:t>
            </a:r>
          </a:p>
          <a:p>
            <a:pPr>
              <a:lnSpc>
                <a:spcPct val="90000"/>
              </a:lnSpc>
            </a:pPr>
            <a:r>
              <a:rPr lang="ru-RU" dirty="0"/>
              <a:t>Множественная патология </a:t>
            </a:r>
          </a:p>
          <a:p>
            <a:pPr>
              <a:lnSpc>
                <a:spcPct val="90000"/>
              </a:lnSpc>
            </a:pPr>
            <a:r>
              <a:rPr lang="ru-RU" dirty="0" err="1"/>
              <a:t>Полипатия</a:t>
            </a:r>
            <a:r>
              <a:rPr lang="ru-RU" dirty="0"/>
              <a:t> </a:t>
            </a:r>
          </a:p>
          <a:p>
            <a:pPr>
              <a:lnSpc>
                <a:spcPct val="90000"/>
              </a:lnSpc>
            </a:pPr>
            <a:r>
              <a:rPr lang="ru-RU" dirty="0" err="1"/>
              <a:t>Соболезненность</a:t>
            </a:r>
            <a:r>
              <a:rPr lang="ru-RU" dirty="0"/>
              <a:t> </a:t>
            </a:r>
          </a:p>
          <a:p>
            <a:pPr>
              <a:lnSpc>
                <a:spcPct val="90000"/>
              </a:lnSpc>
            </a:pPr>
            <a:r>
              <a:rPr lang="ru-RU" dirty="0" err="1"/>
              <a:t>Плюрипатология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dirty="0"/>
              <a:t>     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dirty="0"/>
              <a:t>          </a:t>
            </a: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685800" y="457200"/>
            <a:ext cx="7856538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  </a:t>
            </a:r>
            <a:r>
              <a:rPr lang="ru-RU" sz="2000" dirty="0">
                <a:latin typeface="Calibri" pitchFamily="34" charset="0"/>
              </a:rPr>
              <a:t>  </a:t>
            </a:r>
            <a:r>
              <a:rPr lang="ru-RU" sz="3600" dirty="0" err="1">
                <a:solidFill>
                  <a:srgbClr val="FF0000"/>
                </a:solidFill>
                <a:latin typeface="Calibri" pitchFamily="34" charset="0"/>
              </a:rPr>
              <a:t>Коморбидность</a:t>
            </a:r>
            <a:r>
              <a:rPr lang="ru-RU" sz="3600" dirty="0">
                <a:latin typeface="Calibri" pitchFamily="34" charset="0"/>
              </a:rPr>
              <a:t> (лат. со – вместе, </a:t>
            </a:r>
            <a:r>
              <a:rPr lang="ru-RU" sz="3600" dirty="0" err="1">
                <a:latin typeface="Calibri" pitchFamily="34" charset="0"/>
              </a:rPr>
              <a:t>morbus</a:t>
            </a:r>
            <a:r>
              <a:rPr lang="ru-RU" sz="3600" dirty="0">
                <a:latin typeface="Calibri" pitchFamily="34" charset="0"/>
              </a:rPr>
              <a:t> – болезнь) – сосуществование двух и/или более заболеваний у одного пациента, </a:t>
            </a:r>
            <a:r>
              <a:rPr lang="ru-RU" sz="3600" dirty="0" err="1">
                <a:latin typeface="Calibri" pitchFamily="34" charset="0"/>
              </a:rPr>
              <a:t>патогенетически</a:t>
            </a:r>
            <a:r>
              <a:rPr lang="ru-RU" sz="3600" dirty="0">
                <a:latin typeface="Calibri" pitchFamily="34" charset="0"/>
              </a:rPr>
              <a:t> или генетически </a:t>
            </a:r>
            <a:r>
              <a:rPr lang="ru-RU" sz="3600" dirty="0">
                <a:solidFill>
                  <a:srgbClr val="FF0000"/>
                </a:solidFill>
                <a:latin typeface="Calibri" pitchFamily="34" charset="0"/>
              </a:rPr>
              <a:t>взаимосвязанных</a:t>
            </a:r>
            <a:r>
              <a:rPr lang="ru-RU" sz="3600" dirty="0">
                <a:latin typeface="Calibri" pitchFamily="34" charset="0"/>
              </a:rPr>
              <a:t> между собой.</a:t>
            </a:r>
          </a:p>
          <a:p>
            <a:endParaRPr lang="ru-RU" sz="3600" dirty="0">
              <a:latin typeface="Calibri" pitchFamily="34" charset="0"/>
            </a:endParaRPr>
          </a:p>
          <a:p>
            <a:r>
              <a:rPr lang="ru-RU" sz="2400" dirty="0">
                <a:latin typeface="Calibri" pitchFamily="34" charset="0"/>
              </a:rPr>
              <a:t>Примеры: АГ и ИБС</a:t>
            </a:r>
          </a:p>
          <a:p>
            <a:r>
              <a:rPr lang="ru-RU" sz="2400" dirty="0">
                <a:latin typeface="Calibri" pitchFamily="34" charset="0"/>
              </a:rPr>
              <a:t>                   АГ и сахарный </a:t>
            </a:r>
            <a:r>
              <a:rPr lang="ru-RU" sz="2400" dirty="0" err="1">
                <a:latin typeface="Calibri" pitchFamily="34" charset="0"/>
              </a:rPr>
              <a:t>диаьет</a:t>
            </a:r>
            <a:r>
              <a:rPr lang="ru-RU" sz="2400" dirty="0">
                <a:latin typeface="Calibri" pitchFamily="34" charset="0"/>
              </a:rPr>
              <a:t> </a:t>
            </a:r>
          </a:p>
          <a:p>
            <a:r>
              <a:rPr lang="ru-RU" sz="2400" dirty="0">
                <a:latin typeface="Calibri" pitchFamily="34" charset="0"/>
              </a:rPr>
              <a:t>                   АГ и нарушения ритма сердца </a:t>
            </a:r>
          </a:p>
          <a:p>
            <a:r>
              <a:rPr lang="ru-RU" sz="2400" dirty="0">
                <a:latin typeface="Calibri" pitchFamily="34" charset="0"/>
              </a:rPr>
              <a:t>                   АГ и ХОБЛ и т.д.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       </a:t>
            </a:r>
            <a:r>
              <a:rPr lang="ru-RU" sz="3600" dirty="0" err="1">
                <a:solidFill>
                  <a:srgbClr val="FF0000"/>
                </a:solidFill>
              </a:rPr>
              <a:t>Полиморбидность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/>
              <a:t>– это наличие нескольких заболеваний у одного больного </a:t>
            </a:r>
            <a:r>
              <a:rPr lang="ru-RU" sz="3600" dirty="0">
                <a:solidFill>
                  <a:srgbClr val="FF0000"/>
                </a:solidFill>
              </a:rPr>
              <a:t>не связанных </a:t>
            </a:r>
            <a:r>
              <a:rPr lang="ru-RU" sz="3600" dirty="0"/>
              <a:t>между собой патогенезом и генетически.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u-RU" sz="3600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dirty="0"/>
              <a:t>Примеры:  АГ и вирусный гепатит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dirty="0"/>
              <a:t>                     АГ и перелом бедра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dirty="0"/>
              <a:t>                  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g_2006-03-04-1020184-gbhc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260350"/>
            <a:ext cx="5159375" cy="659765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09600" y="1600200"/>
            <a:ext cx="8077200" cy="35814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333399"/>
            </a:extrusionClr>
          </a:sp3d>
        </p:spPr>
        <p:txBody>
          <a:bodyPr wrap="none" anchor="ctr">
            <a:flatTx/>
          </a:bodyPr>
          <a:lstStyle/>
          <a:p>
            <a:endParaRPr lang="ru-RU" altLang="ru-RU">
              <a:cs typeface="Arial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1828800"/>
            <a:ext cx="7772400" cy="3048000"/>
          </a:xfrm>
          <a:effectLst>
            <a:outerShdw blurRad="63500" dist="35921" dir="2700000" algn="ctr" rotWithShape="0">
              <a:schemeClr val="tx2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>
                <a:solidFill>
                  <a:srgbClr val="FFFF66"/>
                </a:solidFill>
              </a:rPr>
              <a:t>20-40 % всех амбулаторных визитов к врачам связано с артериальной гипертензией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2743200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Клинические рекомендации</a:t>
            </a:r>
          </a:p>
          <a:p>
            <a:r>
              <a:rPr lang="ru-RU" sz="2400" b="1" dirty="0"/>
              <a:t>Артериальная гипертония у взрослых</a:t>
            </a:r>
          </a:p>
          <a:p>
            <a:r>
              <a:rPr lang="nn-NO" sz="2400" dirty="0"/>
              <a:t>МКБ 10: </a:t>
            </a:r>
            <a:r>
              <a:rPr lang="nn-NO" sz="2400" b="1" dirty="0"/>
              <a:t>I10/ I11/ I12/ I13/ I15</a:t>
            </a:r>
          </a:p>
          <a:p>
            <a:r>
              <a:rPr lang="ru-RU" sz="2400" dirty="0"/>
              <a:t>Возрастная категория: </a:t>
            </a:r>
            <a:r>
              <a:rPr lang="ru-RU" sz="2400" b="1" dirty="0"/>
              <a:t>взрослые</a:t>
            </a:r>
          </a:p>
          <a:p>
            <a:r>
              <a:rPr lang="en-US" sz="2400" dirty="0"/>
              <a:t>ID: </a:t>
            </a:r>
            <a:r>
              <a:rPr lang="ru-RU" sz="2400" b="1" dirty="0"/>
              <a:t>КР62</a:t>
            </a:r>
          </a:p>
          <a:p>
            <a:r>
              <a:rPr lang="ru-RU" sz="2400" dirty="0"/>
              <a:t>Год утверждения: </a:t>
            </a:r>
            <a:r>
              <a:rPr lang="ru-RU" sz="2400" b="1" dirty="0"/>
              <a:t>2016 (пересмотр каждые 3 года)</a:t>
            </a:r>
          </a:p>
          <a:p>
            <a:r>
              <a:rPr lang="ru-RU" sz="2400" dirty="0"/>
              <a:t>Профессиональные ассоциации:</a:t>
            </a:r>
          </a:p>
          <a:p>
            <a:r>
              <a:rPr lang="ru-RU" sz="2400" dirty="0"/>
              <a:t> </a:t>
            </a:r>
            <a:r>
              <a:rPr lang="ru-RU" sz="2400" b="1" dirty="0"/>
              <a:t>Российское медицинское общество по артериальной гипертонии</a:t>
            </a:r>
            <a:endParaRPr lang="ru-RU" sz="2400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81000"/>
            <a:ext cx="23336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Соль-упаков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5181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8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Проблемы </a:t>
            </a:r>
            <a:r>
              <a:rPr lang="ru-RU" dirty="0" err="1"/>
              <a:t>коморбидности</a:t>
            </a:r>
            <a:r>
              <a:rPr lang="ru-RU" dirty="0"/>
              <a:t> у пожилых пациентов с сердечно – сосудистыми заболеваниями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45720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Академик РАН</a:t>
            </a:r>
          </a:p>
          <a:p>
            <a:r>
              <a:rPr lang="ru-RU" sz="2800" dirty="0">
                <a:solidFill>
                  <a:schemeClr val="tx1"/>
                </a:solidFill>
              </a:rPr>
              <a:t>Мартынов Анатолий Иванович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Самара 24 июля 2019 года</a:t>
            </a:r>
          </a:p>
        </p:txBody>
      </p:sp>
      <p:pic>
        <p:nvPicPr>
          <p:cNvPr id="4" name="Picture 4" descr="C:\Users\Sony\Desktop\Картинки\do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209550"/>
            <a:ext cx="2165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1692275" y="381000"/>
            <a:ext cx="7121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r>
              <a:rPr lang="ru-RU" sz="3200" u="sng">
                <a:latin typeface="Times New Roman" charset="0"/>
              </a:rPr>
              <a:t>Фармакотерапия гипертонической болезни</a:t>
            </a:r>
            <a:endParaRPr lang="en-US" sz="3200" u="sng">
              <a:latin typeface="Times New Roman" charset="0"/>
            </a:endParaRPr>
          </a:p>
        </p:txBody>
      </p:sp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8001000" cy="1938992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CC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lvl="2"/>
            <a:r>
              <a:rPr lang="ru-RU" sz="2400" b="1" dirty="0">
                <a:solidFill>
                  <a:schemeClr val="bg1"/>
                </a:solidFill>
                <a:latin typeface="Times New Roman" charset="0"/>
              </a:rPr>
              <a:t>ингибиторы АПФ</a:t>
            </a:r>
          </a:p>
          <a:p>
            <a:pPr lvl="2"/>
            <a:r>
              <a:rPr lang="ru-RU" sz="2400" b="1" dirty="0" err="1">
                <a:solidFill>
                  <a:schemeClr val="bg1"/>
                </a:solidFill>
                <a:latin typeface="Times New Roman" charset="0"/>
              </a:rPr>
              <a:t>блокаторы</a:t>
            </a:r>
            <a:r>
              <a:rPr lang="ru-RU" sz="2400" b="1" dirty="0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charset="0"/>
              </a:rPr>
              <a:t>ангиотензиновых</a:t>
            </a:r>
            <a:r>
              <a:rPr lang="ru-RU" sz="2400" b="1" dirty="0">
                <a:solidFill>
                  <a:schemeClr val="bg1"/>
                </a:solidFill>
                <a:latin typeface="Times New Roman" charset="0"/>
              </a:rPr>
              <a:t> рецепторов</a:t>
            </a:r>
          </a:p>
          <a:p>
            <a:pPr lvl="2"/>
            <a:r>
              <a:rPr lang="ru-RU" sz="2400" b="1" dirty="0">
                <a:solidFill>
                  <a:schemeClr val="bg1"/>
                </a:solidFill>
                <a:latin typeface="Times New Roman" charset="0"/>
              </a:rPr>
              <a:t>антагонисты кальция </a:t>
            </a:r>
          </a:p>
          <a:p>
            <a:pPr lvl="2"/>
            <a:r>
              <a:rPr lang="ru-RU" sz="2400" b="1" dirty="0" err="1">
                <a:solidFill>
                  <a:schemeClr val="bg1"/>
                </a:solidFill>
                <a:latin typeface="Times New Roman" charset="0"/>
              </a:rPr>
              <a:t>диуретики</a:t>
            </a:r>
            <a:endParaRPr lang="ru-RU" sz="2400" b="1" dirty="0">
              <a:solidFill>
                <a:schemeClr val="bg1"/>
              </a:solidFill>
              <a:latin typeface="Times New Roman" charset="0"/>
            </a:endParaRPr>
          </a:p>
          <a:p>
            <a:pPr lvl="2"/>
            <a:r>
              <a:rPr lang="ru-RU" sz="2400" b="1" dirty="0" err="1">
                <a:solidFill>
                  <a:schemeClr val="bg1"/>
                </a:solidFill>
                <a:latin typeface="Times New Roman" charset="0"/>
              </a:rPr>
              <a:t>бета-адреноблокаторы</a:t>
            </a:r>
            <a:r>
              <a:rPr lang="ru-RU" sz="2400" b="1" dirty="0">
                <a:solidFill>
                  <a:schemeClr val="bg1"/>
                </a:solidFill>
                <a:latin typeface="Times New Roman" charset="0"/>
              </a:rPr>
              <a:t> </a:t>
            </a: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228600" y="4267200"/>
            <a:ext cx="8077200" cy="2657475"/>
          </a:xfrm>
          <a:prstGeom prst="rect">
            <a:avLst/>
          </a:prstGeom>
          <a:noFill/>
          <a:ln w="9525" cap="rnd">
            <a:solidFill>
              <a:srgbClr val="0000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lvl="2" eaLnBrk="0" hangingPunct="0"/>
            <a:r>
              <a:rPr lang="ru-RU" sz="2400" b="1">
                <a:latin typeface="Times New Roman" charset="0"/>
              </a:rPr>
              <a:t>альфа-бета-адреноблокаторы</a:t>
            </a:r>
          </a:p>
          <a:p>
            <a:pPr lvl="2" eaLnBrk="0" hangingPunct="0"/>
            <a:r>
              <a:rPr lang="ru-RU" sz="2400" b="1">
                <a:latin typeface="Times New Roman" charset="0"/>
              </a:rPr>
              <a:t>агонисты </a:t>
            </a:r>
            <a:r>
              <a:rPr lang="en-US" sz="2400" b="1">
                <a:latin typeface="Times New Roman" charset="0"/>
              </a:rPr>
              <a:t>I</a:t>
            </a:r>
            <a:r>
              <a:rPr lang="ru-RU" sz="2400" b="1" baseline="-25000">
                <a:latin typeface="Times New Roman" charset="0"/>
              </a:rPr>
              <a:t>1</a:t>
            </a:r>
            <a:r>
              <a:rPr lang="ru-RU" sz="2400" b="1">
                <a:latin typeface="Times New Roman" charset="0"/>
              </a:rPr>
              <a:t>-имидазолиновых рецепторов</a:t>
            </a:r>
            <a:endParaRPr lang="en-US" sz="2400" b="1">
              <a:latin typeface="Times New Roman" charset="0"/>
            </a:endParaRPr>
          </a:p>
          <a:p>
            <a:pPr lvl="2" eaLnBrk="0" hangingPunct="0"/>
            <a:r>
              <a:rPr lang="ru-RU" sz="2400" b="1">
                <a:latin typeface="Times New Roman" charset="0"/>
              </a:rPr>
              <a:t>агонисты центральных альфа</a:t>
            </a:r>
            <a:r>
              <a:rPr lang="ru-RU" sz="2400" b="1" baseline="-25000">
                <a:latin typeface="Times New Roman" charset="0"/>
              </a:rPr>
              <a:t>2</a:t>
            </a:r>
            <a:r>
              <a:rPr lang="ru-RU" sz="2400" b="1">
                <a:latin typeface="Times New Roman" charset="0"/>
              </a:rPr>
              <a:t>-адренорецепторов</a:t>
            </a:r>
          </a:p>
          <a:p>
            <a:pPr lvl="2" eaLnBrk="0" hangingPunct="0"/>
            <a:r>
              <a:rPr lang="ru-RU" sz="2400" b="1">
                <a:latin typeface="Times New Roman" charset="0"/>
              </a:rPr>
              <a:t>симпатолитики </a:t>
            </a:r>
          </a:p>
          <a:p>
            <a:pPr lvl="2" eaLnBrk="0" hangingPunct="0"/>
            <a:r>
              <a:rPr lang="ru-RU" sz="2400" b="1">
                <a:latin typeface="Times New Roman" charset="0"/>
              </a:rPr>
              <a:t>альфа</a:t>
            </a:r>
            <a:r>
              <a:rPr lang="ru-RU" sz="2400" b="1" baseline="-25000">
                <a:latin typeface="Times New Roman" charset="0"/>
              </a:rPr>
              <a:t>1</a:t>
            </a:r>
            <a:r>
              <a:rPr lang="ru-RU" sz="2400" b="1">
                <a:latin typeface="Times New Roman" charset="0"/>
              </a:rPr>
              <a:t>-адреноблокаторы</a:t>
            </a:r>
          </a:p>
          <a:p>
            <a:pPr lvl="2" eaLnBrk="0" hangingPunct="0"/>
            <a:r>
              <a:rPr lang="ru-RU" sz="2400" b="1">
                <a:latin typeface="Times New Roman" charset="0"/>
              </a:rPr>
              <a:t>ингибиторы ренина</a:t>
            </a:r>
          </a:p>
          <a:p>
            <a:pPr lvl="2" eaLnBrk="0" hangingPunct="0"/>
            <a:endParaRPr lang="ru-RU" sz="2400" b="1">
              <a:latin typeface="Times New Roman" charset="0"/>
            </a:endParaRP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0" y="0"/>
          <a:ext cx="1476375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Фотография Photo Editor" r:id="rId3" imgW="2857899" imgH="3238952" progId="">
                  <p:embed/>
                </p:oleObj>
              </mc:Choice>
              <mc:Fallback>
                <p:oleObj name="Фотография Photo Editor" r:id="rId3" imgW="2857899" imgH="3238952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76375" cy="170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15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autoUpdateAnimBg="0"/>
      <p:bldP spid="242691" grpId="0" animBg="1" autoUpdateAnimBg="0"/>
      <p:bldP spid="24269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6096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905000"/>
            <a:ext cx="175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876800" y="2743200"/>
            <a:ext cx="3733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    Единовременное лечение </a:t>
            </a:r>
          </a:p>
          <a:p>
            <a:r>
              <a:rPr lang="ru-RU" sz="2000" dirty="0"/>
              <a:t>нескольких болезней требует </a:t>
            </a:r>
          </a:p>
          <a:p>
            <a:r>
              <a:rPr lang="ru-RU" sz="2000" dirty="0"/>
              <a:t>строгого учёта сочетаемости </a:t>
            </a:r>
          </a:p>
          <a:p>
            <a:r>
              <a:rPr lang="ru-RU" sz="2000" dirty="0"/>
              <a:t>препаратов и досконального </a:t>
            </a:r>
          </a:p>
          <a:p>
            <a:r>
              <a:rPr lang="ru-RU" sz="2000" dirty="0"/>
              <a:t>соблюдения правил рациональной </a:t>
            </a:r>
          </a:p>
          <a:p>
            <a:r>
              <a:rPr lang="ru-RU" sz="2000" dirty="0"/>
              <a:t>фармакотерапии, основанной </a:t>
            </a:r>
          </a:p>
          <a:p>
            <a:r>
              <a:rPr lang="ru-RU" sz="2000" dirty="0"/>
              <a:t>на постулатах.</a:t>
            </a:r>
          </a:p>
          <a:p>
            <a:endParaRPr lang="ru-RU" dirty="0"/>
          </a:p>
          <a:p>
            <a:r>
              <a:rPr lang="ru-RU" i="1" dirty="0"/>
              <a:t>Евгений Михайлович </a:t>
            </a:r>
            <a:r>
              <a:rPr lang="ru-RU" i="1" dirty="0" err="1"/>
              <a:t>Тареев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47244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     «Каждое непоказанное </a:t>
            </a:r>
          </a:p>
          <a:p>
            <a:r>
              <a:rPr lang="ru-RU" sz="2000" dirty="0"/>
              <a:t>лекарство противопоказано»</a:t>
            </a:r>
          </a:p>
          <a:p>
            <a:endParaRPr lang="ru-RU" sz="2000" dirty="0"/>
          </a:p>
          <a:p>
            <a:r>
              <a:rPr lang="ru-RU" i="1" dirty="0"/>
              <a:t>Борис Евгеньевич </a:t>
            </a:r>
            <a:r>
              <a:rPr lang="ru-RU" i="1" dirty="0" err="1"/>
              <a:t>Вотчал</a:t>
            </a:r>
            <a:r>
              <a:rPr lang="ru-RU" i="1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азвание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Препараты, предпочтительные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конкретных обстоятельствах у больных с АГ: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сердечно-сосудистое событие,</a:t>
            </a:r>
            <a:r>
              <a:rPr lang="ru-RU" sz="2000" dirty="0"/>
              <a:t>  ЕСС - 2013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14338" y="1866900"/>
          <a:ext cx="8526462" cy="4025900"/>
        </p:xfrm>
        <a:graphic>
          <a:graphicData uri="http://schemas.openxmlformats.org/drawingml/2006/table">
            <a:tbl>
              <a:tblPr/>
              <a:tblGrid>
                <a:gridCol w="387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6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Инсульт в анамнезе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Любой препарат, эффективно снижающий АД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Инфаркт миокарда в анамнезе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Бета-блокатор, ингибитор АПФ, БРА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Стенокардия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Бета-блокатор, антагонист кальция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Сердечная недостаточность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Диуретик, бета-блокатор, ингибитор АПФ, БРА, антагонисты минералокортикоидных рецепторов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Аневризма аорты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Бета-блокаторы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Фибрилляция предсердий, профилактика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БРА, ингибитор АПФ, бета-блокатор или антагонист минералокортикоидных рецепторов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269875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ТСБП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протеинурия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Ингибитор АПФ, БРА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269875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Периферическое поражение артерий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Ингибитор АПФ, антагонист кальция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655" name="TextBox 6"/>
          <p:cNvSpPr txBox="1">
            <a:spLocks noChangeArrowheads="1"/>
          </p:cNvSpPr>
          <p:nvPr/>
        </p:nvSpPr>
        <p:spPr bwMode="auto">
          <a:xfrm>
            <a:off x="5340350" y="5932488"/>
            <a:ext cx="3543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АПФ – ангиотензинпревращающий фермента, </a:t>
            </a:r>
          </a:p>
          <a:p>
            <a:r>
              <a:rPr lang="ru-RU" sz="1200">
                <a:latin typeface="Calibri" pitchFamily="34" charset="0"/>
              </a:rPr>
              <a:t>БРА – блокатор рецептора ангиотензина, </a:t>
            </a:r>
          </a:p>
          <a:p>
            <a:r>
              <a:rPr lang="ru-RU" sz="1200">
                <a:latin typeface="Calibri" pitchFamily="34" charset="0"/>
              </a:rPr>
              <a:t>АД  - артериальное давление, </a:t>
            </a:r>
          </a:p>
          <a:p>
            <a:r>
              <a:rPr lang="ru-RU" sz="1200">
                <a:latin typeface="Calibri" pitchFamily="34" charset="0"/>
              </a:rPr>
              <a:t>ТСБП – терминальная стадия болезни почек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азвание 3"/>
          <p:cNvSpPr>
            <a:spLocks noGrp="1"/>
          </p:cNvSpPr>
          <p:nvPr>
            <p:ph type="title"/>
          </p:nvPr>
        </p:nvSpPr>
        <p:spPr>
          <a:xfrm>
            <a:off x="427038" y="6619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Препараты, предпочтительные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конкретных обстоятельствах у больных АГ: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бессимптомное поражение органов-мишеней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ЕСС-2013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14325" y="2462213"/>
          <a:ext cx="8310563" cy="2407920"/>
        </p:xfrm>
        <a:graphic>
          <a:graphicData uri="http://schemas.openxmlformats.org/drawingml/2006/table">
            <a:tbl>
              <a:tblPr/>
              <a:tblGrid>
                <a:gridCol w="419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ГЛЖ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Ингибитор АПФ, антагонист кальция, БРА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Бессимптомный атеросклероз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Антагонист кальция, ингибитор АПФ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Микроальбуминурия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Ингибитор АПФ, БРА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Нарушение функции почек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Ингибитор АПФ, БРА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691" name="TextBox 10"/>
          <p:cNvSpPr txBox="1">
            <a:spLocks noChangeArrowheads="1"/>
          </p:cNvSpPr>
          <p:nvPr/>
        </p:nvSpPr>
        <p:spPr bwMode="auto">
          <a:xfrm>
            <a:off x="3911600" y="5221288"/>
            <a:ext cx="37211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alibri" pitchFamily="34" charset="0"/>
              </a:rPr>
              <a:t>ГЛЖ – гипертрофия левого желудочка,</a:t>
            </a:r>
          </a:p>
          <a:p>
            <a:r>
              <a:rPr lang="ru-RU" sz="1400">
                <a:latin typeface="Calibri" pitchFamily="34" charset="0"/>
              </a:rPr>
              <a:t>АПФ – ангиотензинпревращающий фермента, </a:t>
            </a:r>
          </a:p>
          <a:p>
            <a:r>
              <a:rPr lang="ru-RU" sz="1400">
                <a:latin typeface="Calibri" pitchFamily="34" charset="0"/>
              </a:rPr>
              <a:t>БРА – блокатор рецептора ангиотензина </a:t>
            </a:r>
          </a:p>
          <a:p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азвание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Препараты, предпочтительные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конкретных обстоятельствах у больных АГ: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прочее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ЕСС - 2013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4138" y="1530350"/>
          <a:ext cx="8813800" cy="3979865"/>
        </p:xfrm>
        <a:graphic>
          <a:graphicData uri="http://schemas.openxmlformats.org/drawingml/2006/table">
            <a:tbl>
              <a:tblPr/>
              <a:tblGrid>
                <a:gridCol w="440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5363">
                <a:tc>
                  <a:txBody>
                    <a:bodyPr/>
                    <a:lstStyle/>
                    <a:p>
                      <a:pPr marL="269875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ИСАГ (пожилой и старческий возраст)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Диуретик, антагонист кальция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363">
                <a:tc>
                  <a:txBody>
                    <a:bodyPr/>
                    <a:lstStyle/>
                    <a:p>
                      <a:pPr marL="269875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Метаболический синдром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Ингибитор АПФ, БРА,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антагонист кальция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269875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Сахарный диабет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Ингибитор АПФ, БРА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363">
                <a:tc>
                  <a:txBody>
                    <a:bodyPr/>
                    <a:lstStyle/>
                    <a:p>
                      <a:pPr marL="269875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Беременность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Метилдопа, бета-блокатор,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антагонист кальция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269875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Негроидная раса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Диуретик, антагонист кальция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4294" name="Прямоугольник 5"/>
          <p:cNvSpPr>
            <a:spLocks noChangeArrowheads="1"/>
          </p:cNvSpPr>
          <p:nvPr/>
        </p:nvSpPr>
        <p:spPr bwMode="auto">
          <a:xfrm>
            <a:off x="5638800" y="5657850"/>
            <a:ext cx="3395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АПФ – ангиотензинпревращающий фермента, </a:t>
            </a:r>
          </a:p>
          <a:p>
            <a:r>
              <a:rPr lang="ru-RU" sz="1200">
                <a:latin typeface="Calibri" pitchFamily="34" charset="0"/>
              </a:rPr>
              <a:t>БРА – блокатор рецептора ангиотензина, </a:t>
            </a:r>
          </a:p>
          <a:p>
            <a:r>
              <a:rPr lang="ru-RU" sz="1200">
                <a:latin typeface="Calibri" pitchFamily="34" charset="0"/>
              </a:rPr>
              <a:t>ИСАГ – изолированная систолическая артериальная гипертония, </a:t>
            </a:r>
          </a:p>
          <a:p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03200" y="149225"/>
            <a:ext cx="871378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АГ и </a:t>
            </a:r>
            <a:r>
              <a:rPr lang="ru-RU" sz="3600" dirty="0" err="1"/>
              <a:t>гиперурикемия</a:t>
            </a:r>
            <a:br>
              <a:rPr lang="ru-RU" sz="3600" dirty="0"/>
            </a:br>
            <a:r>
              <a:rPr lang="ru-RU" sz="3600" dirty="0"/>
              <a:t> ( подагра, мочекислый диатез)</a:t>
            </a:r>
            <a:endParaRPr lang="ru-RU" sz="2700" dirty="0"/>
          </a:p>
        </p:txBody>
      </p:sp>
      <p:sp>
        <p:nvSpPr>
          <p:cNvPr id="54274" name="Содержимое 4"/>
          <p:cNvSpPr>
            <a:spLocks noGrp="1"/>
          </p:cNvSpPr>
          <p:nvPr>
            <p:ph idx="1"/>
          </p:nvPr>
        </p:nvSpPr>
        <p:spPr>
          <a:xfrm>
            <a:off x="695325" y="16002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err="1">
                <a:solidFill>
                  <a:srgbClr val="FF0000"/>
                </a:solidFill>
              </a:rPr>
              <a:t>Лозартан</a:t>
            </a:r>
            <a:r>
              <a:rPr lang="ru-RU" sz="2400" dirty="0"/>
              <a:t>-</a:t>
            </a:r>
            <a:r>
              <a:rPr lang="ru-RU" sz="1600" dirty="0"/>
              <a:t>блокатор рецепторов </a:t>
            </a:r>
            <a:r>
              <a:rPr lang="ru-RU" sz="1600" dirty="0" err="1"/>
              <a:t>ангиотензина</a:t>
            </a:r>
            <a:r>
              <a:rPr lang="ru-RU" sz="1600" dirty="0"/>
              <a:t>-</a:t>
            </a:r>
            <a:r>
              <a:rPr lang="en-US" sz="1600" dirty="0"/>
              <a:t>II</a:t>
            </a:r>
            <a:endParaRPr lang="ru-RU" sz="16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600" dirty="0"/>
              <a:t>       Препарат обладает отчетливым </a:t>
            </a:r>
            <a:r>
              <a:rPr lang="ru-RU" sz="1600" dirty="0" err="1">
                <a:solidFill>
                  <a:srgbClr val="008000"/>
                </a:solidFill>
              </a:rPr>
              <a:t>гиперурикемическим</a:t>
            </a:r>
            <a:r>
              <a:rPr lang="ru-RU" sz="1600" dirty="0">
                <a:solidFill>
                  <a:srgbClr val="008000"/>
                </a:solidFill>
              </a:rPr>
              <a:t> действием </a:t>
            </a:r>
            <a:r>
              <a:rPr lang="ru-RU" sz="1600" dirty="0"/>
              <a:t>(до 30%), потенцирует эффект </a:t>
            </a:r>
            <a:r>
              <a:rPr lang="ru-RU" sz="1600" dirty="0" err="1"/>
              <a:t>гипоурикемических</a:t>
            </a:r>
            <a:r>
              <a:rPr lang="ru-RU" sz="1600" dirty="0"/>
              <a:t> препаратов. Обладает </a:t>
            </a:r>
            <a:r>
              <a:rPr lang="ru-RU" sz="1600" dirty="0" err="1"/>
              <a:t>нефропротекторным</a:t>
            </a:r>
            <a:r>
              <a:rPr lang="ru-RU" sz="1600" dirty="0"/>
              <a:t> действием.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600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2200" dirty="0" err="1">
                <a:solidFill>
                  <a:srgbClr val="FF0000"/>
                </a:solidFill>
              </a:rPr>
              <a:t>Трандолаприл</a:t>
            </a:r>
            <a:r>
              <a:rPr lang="ru-RU" sz="1600" dirty="0"/>
              <a:t>-</a:t>
            </a:r>
            <a:r>
              <a:rPr lang="ru-RU" sz="1600" dirty="0">
                <a:solidFill>
                  <a:srgbClr val="008000"/>
                </a:solidFill>
              </a:rPr>
              <a:t>уменьшает </a:t>
            </a:r>
            <a:r>
              <a:rPr lang="ru-RU" sz="1600" dirty="0" err="1">
                <a:solidFill>
                  <a:srgbClr val="008000"/>
                </a:solidFill>
              </a:rPr>
              <a:t>гиперурикемию</a:t>
            </a:r>
            <a:r>
              <a:rPr lang="ru-RU" sz="1600" dirty="0">
                <a:solidFill>
                  <a:srgbClr val="008000"/>
                </a:solidFill>
              </a:rPr>
              <a:t>, повышает ЛПВП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600" dirty="0">
                <a:solidFill>
                  <a:srgbClr val="008000"/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err="1">
                <a:solidFill>
                  <a:srgbClr val="FF0000"/>
                </a:solidFill>
              </a:rPr>
              <a:t>Моксонидин</a:t>
            </a:r>
            <a:r>
              <a:rPr lang="ru-RU" sz="1800" dirty="0"/>
              <a:t>-</a:t>
            </a:r>
            <a:r>
              <a:rPr lang="ru-RU" sz="1600" dirty="0"/>
              <a:t>антагонист </a:t>
            </a:r>
            <a:r>
              <a:rPr lang="en-US" sz="1600" dirty="0"/>
              <a:t>i1-</a:t>
            </a:r>
            <a:r>
              <a:rPr lang="ru-RU" sz="1600" dirty="0" err="1"/>
              <a:t>имидазолиновых</a:t>
            </a:r>
            <a:r>
              <a:rPr lang="ru-RU" sz="1600" dirty="0"/>
              <a:t> рецепторов ЦНС.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600" dirty="0"/>
              <a:t>       Препарат уменьшает центральную и периферическую симпатическую активность, активность РААС, </a:t>
            </a:r>
            <a:r>
              <a:rPr lang="ru-RU" sz="1600" dirty="0" err="1">
                <a:solidFill>
                  <a:srgbClr val="008000"/>
                </a:solidFill>
              </a:rPr>
              <a:t>коррегирует</a:t>
            </a:r>
            <a:r>
              <a:rPr lang="ru-RU" sz="1600" dirty="0">
                <a:solidFill>
                  <a:srgbClr val="008000"/>
                </a:solidFill>
              </a:rPr>
              <a:t> </a:t>
            </a:r>
            <a:r>
              <a:rPr lang="ru-RU" sz="1600" dirty="0" err="1">
                <a:solidFill>
                  <a:srgbClr val="008000"/>
                </a:solidFill>
              </a:rPr>
              <a:t>инсулинорезистентность</a:t>
            </a:r>
            <a:r>
              <a:rPr lang="ru-RU" sz="1600" dirty="0">
                <a:solidFill>
                  <a:srgbClr val="008000"/>
                </a:solidFill>
              </a:rPr>
              <a:t>, липидный обмен, повышает чувствительность к инсулину, уменьшает гипергликемию</a:t>
            </a:r>
            <a:r>
              <a:rPr lang="ru-RU" sz="1600" dirty="0"/>
              <a:t>, уменьшает экскрецию альбумина с мочой. Не влияет на СВ, ЧСС и легочную гемодинамику.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6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err="1">
                <a:solidFill>
                  <a:srgbClr val="FF0000"/>
                </a:solidFill>
              </a:rPr>
              <a:t>Амлодипин</a:t>
            </a:r>
            <a:r>
              <a:rPr lang="ru-RU" sz="2400" dirty="0"/>
              <a:t>-</a:t>
            </a:r>
            <a:r>
              <a:rPr lang="ru-RU" sz="1800" dirty="0"/>
              <a:t>антагонист кальция </a:t>
            </a:r>
            <a:r>
              <a:rPr lang="en-US" sz="1800" dirty="0"/>
              <a:t>III</a:t>
            </a:r>
            <a:r>
              <a:rPr lang="ru-RU" sz="1800" dirty="0"/>
              <a:t> поколения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/>
              <a:t>       Препарата </a:t>
            </a:r>
            <a:r>
              <a:rPr lang="ru-RU" sz="1800" dirty="0" err="1"/>
              <a:t>метаболически</a:t>
            </a:r>
            <a:r>
              <a:rPr lang="ru-RU" sz="1800" dirty="0"/>
              <a:t> нейтрален </a:t>
            </a:r>
            <a:r>
              <a:rPr lang="ru-RU" sz="900" dirty="0"/>
              <a:t>(</a:t>
            </a:r>
            <a:r>
              <a:rPr lang="ru-RU" sz="900" dirty="0">
                <a:hlinkClick r:id="rId3"/>
              </a:rPr>
              <a:t>А. П. Ребров, </a:t>
            </a:r>
            <a:r>
              <a:rPr lang="ru-RU" sz="900" dirty="0">
                <a:hlinkClick r:id="rId4"/>
              </a:rPr>
              <a:t>Н. А. Магдеева, </a:t>
            </a:r>
            <a:r>
              <a:rPr lang="ru-RU" sz="900" dirty="0"/>
              <a:t>ж. Лечащий врач, 2008, №4)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2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err="1">
                <a:solidFill>
                  <a:srgbClr val="FF0000"/>
                </a:solidFill>
              </a:rPr>
              <a:t>Доксазозин</a:t>
            </a:r>
            <a:r>
              <a:rPr lang="ru-RU" sz="1800" dirty="0"/>
              <a:t> – а1-адреноблокатор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/>
              <a:t>      </a:t>
            </a:r>
            <a:r>
              <a:rPr lang="ru-RU" sz="1600" dirty="0"/>
              <a:t> Препарат не обладает </a:t>
            </a:r>
            <a:r>
              <a:rPr lang="ru-RU" sz="1600" dirty="0" err="1"/>
              <a:t>гиперурикемическим</a:t>
            </a:r>
            <a:r>
              <a:rPr lang="ru-RU" sz="1600" dirty="0"/>
              <a:t> </a:t>
            </a:r>
            <a:r>
              <a:rPr lang="ru-RU" sz="1600" dirty="0" err="1"/>
              <a:t>дествием</a:t>
            </a:r>
            <a:r>
              <a:rPr lang="ru-RU" sz="1600" dirty="0"/>
              <a:t>, снижает концентрацию липидов, отрицательно </a:t>
            </a:r>
            <a:r>
              <a:rPr lang="ru-RU" sz="1600" dirty="0">
                <a:solidFill>
                  <a:srgbClr val="008000"/>
                </a:solidFill>
              </a:rPr>
              <a:t>не </a:t>
            </a:r>
            <a:r>
              <a:rPr lang="ru-RU" sz="1600" dirty="0" err="1">
                <a:solidFill>
                  <a:srgbClr val="008000"/>
                </a:solidFill>
              </a:rPr>
              <a:t>взаимодеййствует</a:t>
            </a:r>
            <a:r>
              <a:rPr lang="ru-RU" sz="1600" dirty="0">
                <a:solidFill>
                  <a:srgbClr val="008000"/>
                </a:solidFill>
              </a:rPr>
              <a:t> с с </a:t>
            </a:r>
            <a:r>
              <a:rPr lang="ru-RU" sz="1600" dirty="0" err="1">
                <a:solidFill>
                  <a:srgbClr val="008000"/>
                </a:solidFill>
              </a:rPr>
              <a:t>аллопуринолом</a:t>
            </a:r>
            <a:r>
              <a:rPr lang="ru-RU" sz="1600" dirty="0">
                <a:solidFill>
                  <a:srgbClr val="008000"/>
                </a:solidFill>
              </a:rPr>
              <a:t>, </a:t>
            </a:r>
            <a:r>
              <a:rPr lang="ru-RU" sz="1600" dirty="0" err="1">
                <a:solidFill>
                  <a:srgbClr val="008000"/>
                </a:solidFill>
              </a:rPr>
              <a:t>урикозурическими</a:t>
            </a:r>
            <a:r>
              <a:rPr lang="ru-RU" sz="1600" dirty="0">
                <a:solidFill>
                  <a:srgbClr val="008000"/>
                </a:solidFill>
              </a:rPr>
              <a:t> средствами и НПВС.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4025" y="52546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Предпочтительные препараты при АГ </a:t>
            </a:r>
            <a:br>
              <a:rPr lang="ru-RU" sz="2800" dirty="0"/>
            </a:br>
            <a:r>
              <a:rPr lang="ru-RU" sz="2800" dirty="0"/>
              <a:t>в сочетании с ХОБЛ</a:t>
            </a:r>
            <a:br>
              <a:rPr lang="ru-RU" sz="2800" dirty="0"/>
            </a:br>
            <a:r>
              <a:rPr lang="ru-RU" sz="1800" dirty="0"/>
              <a:t>(Распространенность сочетания от 6,8% до 76,3%, составляя в среднем 34,3%)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4025" y="1668463"/>
            <a:ext cx="8229600" cy="50006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2000" dirty="0"/>
              <a:t>    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sz="2000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dirty="0"/>
              <a:t>      </a:t>
            </a:r>
            <a:r>
              <a:rPr lang="ru-RU" sz="7200" dirty="0"/>
              <a:t>Антагонисты кальция прорл</a:t>
            </a:r>
            <a:r>
              <a:rPr lang="ru-RU" sz="4800" dirty="0"/>
              <a:t>0</a:t>
            </a:r>
            <a:r>
              <a:rPr lang="ru-RU" sz="7200" dirty="0"/>
              <a:t>нгированного </a:t>
            </a:r>
            <a:r>
              <a:rPr lang="ru-RU" sz="7200" dirty="0" err="1"/>
              <a:t>действаия</a:t>
            </a:r>
            <a:r>
              <a:rPr lang="ru-RU" sz="7200" dirty="0"/>
              <a:t> (</a:t>
            </a:r>
            <a:r>
              <a:rPr lang="ru-RU" sz="7200" dirty="0" err="1"/>
              <a:t>Амлодипин</a:t>
            </a:r>
            <a:r>
              <a:rPr lang="ru-RU" sz="7200" dirty="0"/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7200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7200" dirty="0"/>
              <a:t>     </a:t>
            </a:r>
            <a:r>
              <a:rPr lang="ru-RU" sz="7200" dirty="0" err="1"/>
              <a:t>Вальсартан</a:t>
            </a:r>
            <a:r>
              <a:rPr lang="ru-RU" sz="7200" dirty="0"/>
              <a:t>-</a:t>
            </a:r>
            <a:r>
              <a:rPr lang="ru-RU" sz="4800" dirty="0"/>
              <a:t>антагонист рецепторов </a:t>
            </a:r>
            <a:r>
              <a:rPr lang="ru-RU" sz="4800" dirty="0" err="1"/>
              <a:t>ангиотензина</a:t>
            </a:r>
            <a:r>
              <a:rPr lang="ru-RU" sz="4800" dirty="0"/>
              <a:t> </a:t>
            </a:r>
            <a:r>
              <a:rPr lang="en-US" sz="4800" dirty="0"/>
              <a:t>II</a:t>
            </a:r>
            <a:r>
              <a:rPr lang="ru-RU" sz="4000" dirty="0"/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sz="4000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4800" dirty="0"/>
              <a:t>       </a:t>
            </a:r>
            <a:r>
              <a:rPr lang="ru-RU" sz="7200" dirty="0"/>
              <a:t>Диуретик </a:t>
            </a:r>
            <a:r>
              <a:rPr lang="ru-RU" sz="4800" dirty="0"/>
              <a:t>– </a:t>
            </a:r>
            <a:r>
              <a:rPr lang="ru-RU" sz="7200" dirty="0" err="1"/>
              <a:t>индапамид</a:t>
            </a:r>
            <a:r>
              <a:rPr lang="ru-RU" sz="7200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sz="7200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7200" dirty="0"/>
              <a:t>    </a:t>
            </a:r>
            <a:r>
              <a:rPr lang="ru-RU" sz="7200" dirty="0" err="1"/>
              <a:t>К</a:t>
            </a:r>
            <a:r>
              <a:rPr lang="ru-RU" sz="7200" b="1" i="1" dirty="0" err="1"/>
              <a:t>ардиоселективные</a:t>
            </a:r>
            <a:r>
              <a:rPr lang="ru-RU" sz="7200" b="1" i="1" dirty="0"/>
              <a:t> </a:t>
            </a:r>
            <a:r>
              <a:rPr lang="ru-RU" sz="7200" b="1" i="1" dirty="0" err="1"/>
              <a:t>b</a:t>
            </a:r>
            <a:r>
              <a:rPr lang="ru-RU" sz="7200" b="1" i="1" dirty="0"/>
              <a:t>-блокаторы</a:t>
            </a:r>
            <a:r>
              <a:rPr lang="ru-RU" sz="7200" dirty="0"/>
              <a:t> </a:t>
            </a:r>
            <a:r>
              <a:rPr lang="ru-RU" sz="4800" dirty="0"/>
              <a:t>могут применяться в малых дозах (</a:t>
            </a:r>
            <a:r>
              <a:rPr lang="ru-RU" sz="4800" dirty="0" err="1"/>
              <a:t>метопролол</a:t>
            </a:r>
            <a:r>
              <a:rPr lang="ru-RU" sz="4800" dirty="0"/>
              <a:t>, </a:t>
            </a:r>
            <a:r>
              <a:rPr lang="ru-RU" sz="4800" dirty="0" err="1"/>
              <a:t>бисопролол</a:t>
            </a:r>
            <a:r>
              <a:rPr lang="ru-RU" sz="4800" dirty="0"/>
              <a:t>, </a:t>
            </a:r>
            <a:r>
              <a:rPr lang="ru-RU" sz="4800" dirty="0" err="1"/>
              <a:t>бетаксолол</a:t>
            </a:r>
            <a:r>
              <a:rPr lang="ru-RU" sz="4800" dirty="0"/>
              <a:t>). Наибольшей </a:t>
            </a:r>
            <a:r>
              <a:rPr lang="ru-RU" sz="4800" dirty="0" err="1"/>
              <a:t>кардиоселективностью</a:t>
            </a:r>
            <a:r>
              <a:rPr lang="ru-RU" sz="4800" dirty="0"/>
              <a:t> обладает </a:t>
            </a:r>
            <a:r>
              <a:rPr lang="ru-RU" sz="7200" dirty="0" err="1"/>
              <a:t>бисопролол</a:t>
            </a:r>
            <a:r>
              <a:rPr lang="ru-RU" sz="4800" dirty="0"/>
              <a:t>, причем показано его преимущество с точки зрения влияния на бронхиальную проходимость по сравнению с другими препаратами этой группы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sz="4800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4000" dirty="0"/>
              <a:t>     </a:t>
            </a:r>
            <a:r>
              <a:rPr lang="ru-RU" sz="4800" dirty="0"/>
              <a:t>   </a:t>
            </a:r>
            <a:endParaRPr lang="ru-RU" sz="4800" b="1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sz="2400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sz="2400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sz="2400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2400" dirty="0"/>
              <a:t>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sz="2400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2400" dirty="0"/>
              <a:t>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8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2800" dirty="0"/>
              <a:t>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sz="2800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2800" dirty="0"/>
              <a:t>                                                                                                                                                                                          Дворецкий Л.И., </a:t>
            </a:r>
            <a:r>
              <a:rPr lang="ru-RU" sz="2800" u="sng" dirty="0">
                <a:hlinkClick r:id="rId3"/>
              </a:rPr>
              <a:t>Кардиология ,13-04-2006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2800" dirty="0"/>
              <a:t>                                                                                                                                                                                          Задионченко В.С.  и </a:t>
            </a:r>
            <a:r>
              <a:rPr lang="ru-RU" sz="2800" dirty="0" err="1"/>
              <a:t>соавт</a:t>
            </a:r>
            <a:r>
              <a:rPr lang="ru-RU" sz="2800" dirty="0"/>
              <a:t>. РМЖ, 2003, 9,535–538; Лечащий врач, 7, 2012;      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2800" dirty="0"/>
              <a:t>                                                                                                                                                                                                                                                 Российский кардиологический   журнал. 2009; 6: 62–69.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2800" dirty="0"/>
              <a:t>                                                                                                                                                                                            Карпов </a:t>
            </a:r>
            <a:r>
              <a:rPr lang="ru-RU" sz="2800" dirty="0" err="1"/>
              <a:t>Ю.А.и</a:t>
            </a:r>
            <a:r>
              <a:rPr lang="ru-RU" sz="2800" dirty="0"/>
              <a:t> </a:t>
            </a:r>
            <a:r>
              <a:rPr lang="ru-RU" sz="2800" dirty="0" err="1"/>
              <a:t>соавт</a:t>
            </a:r>
            <a:r>
              <a:rPr lang="ru-RU" sz="2800" dirty="0"/>
              <a:t>. РМЖ 2003, 19 1048–1051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2800" dirty="0"/>
              <a:t>                                                                                                                                                                                            Малыш Е.Ю., Канд. дисс.2007)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sz="3600" b="1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sz="2800" b="1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sz="2300" b="1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1800" dirty="0"/>
              <a:t> </a:t>
            </a:r>
            <a:endParaRPr lang="ru-RU" sz="1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13982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ИБС, АГ и </a:t>
            </a:r>
            <a:r>
              <a:rPr lang="ru-RU" dirty="0" err="1"/>
              <a:t>гиперурикемическая</a:t>
            </a:r>
            <a:r>
              <a:rPr lang="ru-RU" dirty="0"/>
              <a:t> нефропатия</a:t>
            </a: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392113" y="2951163"/>
            <a:ext cx="8229600" cy="4525962"/>
          </a:xfrm>
        </p:spPr>
        <p:txBody>
          <a:bodyPr/>
          <a:lstStyle/>
          <a:p>
            <a:pPr eaLnBrk="1" hangingPunct="1"/>
            <a:r>
              <a:rPr lang="ru-RU"/>
              <a:t>Рекоменбуется применить Антагонисты кальция 3-го поколения и иАПФ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Предпочтительные препараты при АГ </a:t>
            </a:r>
            <a:br>
              <a:rPr lang="ru-RU" sz="2800" dirty="0"/>
            </a:br>
            <a:r>
              <a:rPr lang="ru-RU" sz="2800" dirty="0"/>
              <a:t>в сочетании с аденомой простаты</a:t>
            </a:r>
            <a:br>
              <a:rPr lang="ru-RU" sz="2800" dirty="0"/>
            </a:br>
            <a:r>
              <a:rPr lang="ru-RU" sz="2000" dirty="0"/>
              <a:t>(Распространенность сочетания до 84%)</a:t>
            </a:r>
          </a:p>
        </p:txBody>
      </p:sp>
      <p:sp>
        <p:nvSpPr>
          <p:cNvPr id="34818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dirty="0"/>
              <a:t>     Антагонисты α1-адренорецепторов (возможна опасность ортостатической гипотонии)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dirty="0"/>
              <a:t>               </a:t>
            </a:r>
            <a:r>
              <a:rPr lang="ru-RU" sz="3600" dirty="0"/>
              <a:t>  </a:t>
            </a:r>
            <a:r>
              <a:rPr lang="ru-RU" sz="3600" dirty="0" err="1"/>
              <a:t>Доксазозин</a:t>
            </a:r>
            <a:endParaRPr lang="ru-RU" sz="3600" dirty="0"/>
          </a:p>
          <a:p>
            <a:pPr marL="0" indent="0" eaLnBrk="1" hangingPunct="1">
              <a:buFont typeface="Arial" charset="0"/>
              <a:buNone/>
            </a:pPr>
            <a:r>
              <a:rPr lang="ru-RU" sz="3600" dirty="0"/>
              <a:t>                </a:t>
            </a:r>
            <a:r>
              <a:rPr lang="ru-RU" sz="3600" dirty="0" err="1"/>
              <a:t>Празозин</a:t>
            </a:r>
            <a:r>
              <a:rPr lang="ru-RU" sz="3600" dirty="0"/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3600" dirty="0"/>
              <a:t>	       </a:t>
            </a:r>
            <a:r>
              <a:rPr lang="ru-RU" sz="3600" dirty="0" err="1"/>
              <a:t>Теразозин</a:t>
            </a:r>
            <a:r>
              <a:rPr lang="ru-RU" sz="3600" dirty="0"/>
              <a:t> (</a:t>
            </a:r>
            <a:r>
              <a:rPr lang="ru-RU" sz="3600" dirty="0" err="1"/>
              <a:t>Сетегис</a:t>
            </a:r>
            <a:r>
              <a:rPr lang="ru-RU" sz="3600" dirty="0"/>
              <a:t>) </a:t>
            </a:r>
          </a:p>
          <a:p>
            <a:pPr marL="0" indent="0" eaLnBrk="1" hangingPunct="1">
              <a:buFont typeface="Arial" charset="0"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559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Коррекция АД у больных ИБС с подагрой и ожирением </a:t>
            </a:r>
            <a:r>
              <a:rPr lang="en-US" sz="4000" dirty="0"/>
              <a:t>c </a:t>
            </a:r>
            <a:r>
              <a:rPr lang="ru-RU" sz="4000" dirty="0"/>
              <a:t>нарушением толерантности к глюкозе</a:t>
            </a:r>
            <a:br>
              <a:rPr lang="ru-RU" dirty="0"/>
            </a:br>
            <a:endParaRPr lang="ru-RU" dirty="0"/>
          </a:p>
        </p:txBody>
      </p:sp>
      <p:sp>
        <p:nvSpPr>
          <p:cNvPr id="40962" name="Содержимое 4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525962"/>
          </a:xfrm>
        </p:spPr>
        <p:txBody>
          <a:bodyPr/>
          <a:lstStyle/>
          <a:p>
            <a:pPr eaLnBrk="1" hangingPunct="1"/>
            <a:r>
              <a:rPr lang="ru-RU" b="1" i="1" dirty="0" err="1"/>
              <a:t>Агонист</a:t>
            </a:r>
            <a:r>
              <a:rPr lang="ru-RU" b="1" i="1" dirty="0"/>
              <a:t> i1-имидазольных рецепторов </a:t>
            </a:r>
            <a:r>
              <a:rPr lang="ru-RU" b="1" i="1" dirty="0" err="1"/>
              <a:t>моксонидин</a:t>
            </a:r>
            <a:endParaRPr lang="en-US" b="1" i="1" dirty="0"/>
          </a:p>
          <a:p>
            <a:pPr eaLnBrk="1" hangingPunct="1"/>
            <a:r>
              <a:rPr lang="ru-RU" b="1" i="1" dirty="0"/>
              <a:t>a1-адреноблокатор </a:t>
            </a:r>
            <a:r>
              <a:rPr lang="ru-RU" b="1" i="1" dirty="0" err="1"/>
              <a:t>доксазозин</a:t>
            </a:r>
            <a:endParaRPr lang="ru-RU" b="1" i="1" dirty="0"/>
          </a:p>
          <a:p>
            <a:pPr eaLnBrk="1" hangingPunct="1"/>
            <a:r>
              <a:rPr lang="ru-RU" b="1" i="1" dirty="0" err="1"/>
              <a:t>иАПФ</a:t>
            </a:r>
            <a:r>
              <a:rPr lang="ru-RU" b="1" i="1" dirty="0"/>
              <a:t> </a:t>
            </a:r>
            <a:r>
              <a:rPr lang="ru-RU" b="1" i="1" dirty="0" err="1"/>
              <a:t>трандолаприл</a:t>
            </a:r>
            <a:r>
              <a:rPr lang="ru-RU" b="1" i="1" dirty="0"/>
              <a:t> </a:t>
            </a:r>
            <a:endParaRPr lang="en-US" b="1" i="1" dirty="0"/>
          </a:p>
          <a:p>
            <a:pPr eaLnBrk="1" hangingPunct="1"/>
            <a:r>
              <a:rPr lang="ru-RU" b="1" i="1" dirty="0"/>
              <a:t>БРАТ</a:t>
            </a:r>
            <a:r>
              <a:rPr lang="en-US" b="1" i="1" dirty="0"/>
              <a:t>II</a:t>
            </a:r>
            <a:r>
              <a:rPr lang="ru-RU" b="1" i="1" dirty="0"/>
              <a:t> </a:t>
            </a:r>
            <a:r>
              <a:rPr lang="ru-RU" b="1" i="1" dirty="0" err="1"/>
              <a:t>лозартан</a:t>
            </a:r>
            <a:r>
              <a:rPr lang="ru-RU" b="1" i="1" dirty="0"/>
              <a:t>, </a:t>
            </a:r>
            <a:r>
              <a:rPr lang="ru-RU" b="1" i="1" dirty="0" err="1"/>
              <a:t>ирбесартан</a:t>
            </a:r>
            <a:r>
              <a:rPr lang="ru-RU" b="1" i="1" dirty="0"/>
              <a:t>, </a:t>
            </a:r>
            <a:r>
              <a:rPr lang="ru-RU" b="1" i="1" dirty="0" err="1"/>
              <a:t>телмисартан</a:t>
            </a:r>
            <a:r>
              <a:rPr lang="ru-RU" b="1" i="1" dirty="0"/>
              <a:t> или </a:t>
            </a:r>
            <a:r>
              <a:rPr lang="ru-RU" b="1" i="1" dirty="0" err="1"/>
              <a:t>эпросартан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Возрастные периоды взрослого человека ( годы )</a:t>
            </a:r>
          </a:p>
        </p:txBody>
      </p:sp>
      <p:graphicFrame>
        <p:nvGraphicFramePr>
          <p:cNvPr id="5123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685800" y="1752600"/>
          <a:ext cx="149352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7" name="Документ" r:id="rId3" imgW="6082867" imgH="1271206" progId="">
                  <p:embed/>
                </p:oleObj>
              </mc:Choice>
              <mc:Fallback>
                <p:oleObj name="Документ" r:id="rId3" imgW="6082867" imgH="1271206" progId="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2600"/>
                        <a:ext cx="14935200" cy="464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063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Тучные больные с жировой дистрофией печени и АГ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14788"/>
            <a:ext cx="8229600" cy="27511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2800" dirty="0"/>
              <a:t>     Препарат выбора (первой линии) – </a:t>
            </a:r>
            <a:r>
              <a:rPr lang="ru-RU" sz="2800" dirty="0" err="1"/>
              <a:t>лизиноприл</a:t>
            </a:r>
            <a:r>
              <a:rPr lang="ru-RU" sz="2800" dirty="0"/>
              <a:t>. Почему?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2800" dirty="0"/>
              <a:t>     Потому что, это </a:t>
            </a:r>
            <a:r>
              <a:rPr lang="ru-RU" sz="2400" dirty="0">
                <a:latin typeface="Arial" charset="0"/>
              </a:rPr>
              <a:t>единственный ингибитор АПФ длительного действия </a:t>
            </a:r>
            <a:r>
              <a:rPr lang="en-US" sz="2400" dirty="0">
                <a:latin typeface="Arial" charset="0"/>
              </a:rPr>
              <a:t> </a:t>
            </a:r>
            <a:r>
              <a:rPr lang="ru-RU" sz="2400" dirty="0">
                <a:latin typeface="Arial" charset="0"/>
              </a:rPr>
              <a:t>без «утечки» в жировую ткань и не </a:t>
            </a:r>
            <a:r>
              <a:rPr lang="ru-RU" sz="2400" dirty="0" err="1">
                <a:latin typeface="Arial" charset="0"/>
              </a:rPr>
              <a:t>метаболизирующийся</a:t>
            </a:r>
            <a:r>
              <a:rPr lang="ru-RU" sz="2400" dirty="0">
                <a:latin typeface="Arial" charset="0"/>
              </a:rPr>
              <a:t> в печени.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u-RU" sz="2800" dirty="0"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u-RU" dirty="0"/>
          </a:p>
        </p:txBody>
      </p:sp>
      <p:pic>
        <p:nvPicPr>
          <p:cNvPr id="39939" name="Picture 6" descr="Кустодиев - Купчих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" y="1724025"/>
            <a:ext cx="14827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6713" y="1724025"/>
            <a:ext cx="14827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 descr="hm00307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97788" y="2011363"/>
            <a:ext cx="1152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5" descr="bd00026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119688" y="2160588"/>
            <a:ext cx="106521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 descr="fd01070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288088" y="2011363"/>
            <a:ext cx="131603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1524000" y="2057400"/>
            <a:ext cx="7010400" cy="403860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1828800" y="2057400"/>
            <a:ext cx="533400" cy="609600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7588" name="Rectangle 6"/>
          <p:cNvSpPr>
            <a:spLocks noChangeArrowheads="1"/>
          </p:cNvSpPr>
          <p:nvPr/>
        </p:nvSpPr>
        <p:spPr bwMode="auto">
          <a:xfrm>
            <a:off x="3657600" y="2057400"/>
            <a:ext cx="457200" cy="1219200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5410200" y="2057400"/>
            <a:ext cx="533400" cy="990600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perspectiveRight"/>
            <a:lightRig rig="threePt" dir="t"/>
          </a:scene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t-EE" sz="1800" b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7590" name="Rectangle 8"/>
          <p:cNvSpPr>
            <a:spLocks noChangeArrowheads="1"/>
          </p:cNvSpPr>
          <p:nvPr/>
        </p:nvSpPr>
        <p:spPr bwMode="auto">
          <a:xfrm>
            <a:off x="7162800" y="2057400"/>
            <a:ext cx="533400" cy="2819400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7591" name="Rectangle 9"/>
          <p:cNvSpPr>
            <a:spLocks noChangeArrowheads="1"/>
          </p:cNvSpPr>
          <p:nvPr/>
        </p:nvSpPr>
        <p:spPr bwMode="auto">
          <a:xfrm>
            <a:off x="2362200" y="2057400"/>
            <a:ext cx="533400" cy="365760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7592" name="Rectangle 10"/>
          <p:cNvSpPr>
            <a:spLocks noChangeArrowheads="1"/>
          </p:cNvSpPr>
          <p:nvPr/>
        </p:nvSpPr>
        <p:spPr bwMode="auto">
          <a:xfrm>
            <a:off x="4114800" y="2057400"/>
            <a:ext cx="533400" cy="228600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7593" name="Rectangle 11"/>
          <p:cNvSpPr>
            <a:spLocks noChangeArrowheads="1"/>
          </p:cNvSpPr>
          <p:nvPr/>
        </p:nvSpPr>
        <p:spPr bwMode="auto">
          <a:xfrm>
            <a:off x="5943600" y="2057400"/>
            <a:ext cx="457200" cy="99060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7594" name="Rectangle 12"/>
          <p:cNvSpPr>
            <a:spLocks noChangeArrowheads="1"/>
          </p:cNvSpPr>
          <p:nvPr/>
        </p:nvSpPr>
        <p:spPr bwMode="auto">
          <a:xfrm>
            <a:off x="7696200" y="2057400"/>
            <a:ext cx="457200" cy="312420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7595" name="Rectangle 13"/>
          <p:cNvSpPr>
            <a:spLocks noChangeArrowheads="1"/>
          </p:cNvSpPr>
          <p:nvPr/>
        </p:nvSpPr>
        <p:spPr bwMode="auto">
          <a:xfrm>
            <a:off x="3733800" y="5334000"/>
            <a:ext cx="533400" cy="22860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9390" name="Text Box 14"/>
          <p:cNvSpPr txBox="1">
            <a:spLocks noChangeArrowheads="1"/>
          </p:cNvSpPr>
          <p:nvPr/>
        </p:nvSpPr>
        <p:spPr bwMode="auto">
          <a:xfrm>
            <a:off x="4343400" y="4800600"/>
            <a:ext cx="35718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Строгий контроль уровня глюкозы</a:t>
            </a:r>
            <a:endParaRPr lang="en-US" sz="1800" b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29391" name="Text Box 15"/>
          <p:cNvSpPr txBox="1">
            <a:spLocks noChangeArrowheads="1"/>
          </p:cNvSpPr>
          <p:nvPr/>
        </p:nvSpPr>
        <p:spPr bwMode="auto">
          <a:xfrm>
            <a:off x="4343400" y="5257800"/>
            <a:ext cx="22669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Строгий контроль АД</a:t>
            </a:r>
            <a:endParaRPr lang="en-US" sz="1800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29392" name="Text Box 16"/>
          <p:cNvSpPr txBox="1">
            <a:spLocks noChangeArrowheads="1"/>
          </p:cNvSpPr>
          <p:nvPr/>
        </p:nvSpPr>
        <p:spPr bwMode="auto">
          <a:xfrm>
            <a:off x="4267200" y="5715000"/>
            <a:ext cx="11318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*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P </a:t>
            </a:r>
            <a:r>
              <a:rPr lang="en-US" sz="1800" b="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&lt; 0.05</a:t>
            </a:r>
            <a:endParaRPr lang="en-US" sz="18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29393" name="Rectangle 17"/>
          <p:cNvSpPr>
            <a:spLocks noChangeArrowheads="1"/>
          </p:cNvSpPr>
          <p:nvPr/>
        </p:nvSpPr>
        <p:spPr bwMode="auto">
          <a:xfrm>
            <a:off x="1138238" y="5897563"/>
            <a:ext cx="385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rgbClr val="FFFFFF"/>
                </a:solidFill>
                <a:latin typeface="Arial Narrow" pitchFamily="34" charset="0"/>
                <a:ea typeface="+mn-ea"/>
              </a:rPr>
              <a:t>-50 -</a:t>
            </a:r>
            <a:endParaRPr lang="en-US" sz="18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ea typeface="+mn-ea"/>
            </a:endParaRPr>
          </a:p>
        </p:txBody>
      </p:sp>
      <p:sp>
        <p:nvSpPr>
          <p:cNvPr id="229394" name="Rectangle 18"/>
          <p:cNvSpPr>
            <a:spLocks noChangeArrowheads="1"/>
          </p:cNvSpPr>
          <p:nvPr/>
        </p:nvSpPr>
        <p:spPr bwMode="auto">
          <a:xfrm>
            <a:off x="1138238" y="5154613"/>
            <a:ext cx="385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+mn-ea"/>
              </a:rPr>
              <a:t>-40 -</a:t>
            </a:r>
            <a:endParaRPr lang="en-US" sz="18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ea typeface="+mn-ea"/>
            </a:endParaRPr>
          </a:p>
        </p:txBody>
      </p:sp>
      <p:sp>
        <p:nvSpPr>
          <p:cNvPr id="229395" name="Rectangle 19"/>
          <p:cNvSpPr>
            <a:spLocks noChangeArrowheads="1"/>
          </p:cNvSpPr>
          <p:nvPr/>
        </p:nvSpPr>
        <p:spPr bwMode="auto">
          <a:xfrm>
            <a:off x="1138238" y="4344988"/>
            <a:ext cx="385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rgbClr val="FFFFFF"/>
                </a:solidFill>
                <a:latin typeface="Arial Narrow" pitchFamily="34" charset="0"/>
                <a:ea typeface="+mn-ea"/>
              </a:rPr>
              <a:t>-30 -</a:t>
            </a:r>
            <a:endParaRPr lang="en-US" sz="18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ea typeface="+mn-ea"/>
            </a:endParaRPr>
          </a:p>
        </p:txBody>
      </p:sp>
      <p:sp>
        <p:nvSpPr>
          <p:cNvPr id="229396" name="Rectangle 20"/>
          <p:cNvSpPr>
            <a:spLocks noChangeArrowheads="1"/>
          </p:cNvSpPr>
          <p:nvPr/>
        </p:nvSpPr>
        <p:spPr bwMode="auto">
          <a:xfrm>
            <a:off x="1252538" y="1885950"/>
            <a:ext cx="2714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rgbClr val="FFFFFF"/>
                </a:solidFill>
                <a:latin typeface="Arial Narrow" pitchFamily="34" charset="0"/>
                <a:ea typeface="+mn-ea"/>
              </a:rPr>
              <a:t>0  -</a:t>
            </a:r>
            <a:endParaRPr lang="en-US" sz="18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ea typeface="+mn-ea"/>
            </a:endParaRPr>
          </a:p>
        </p:txBody>
      </p:sp>
      <p:sp>
        <p:nvSpPr>
          <p:cNvPr id="229397" name="Rectangle 21"/>
          <p:cNvSpPr>
            <a:spLocks noChangeArrowheads="1"/>
          </p:cNvSpPr>
          <p:nvPr/>
        </p:nvSpPr>
        <p:spPr bwMode="auto">
          <a:xfrm>
            <a:off x="1946275" y="1782763"/>
            <a:ext cx="8064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FFFFFF"/>
                </a:solidFill>
                <a:latin typeface="+mn-lt"/>
                <a:ea typeface="+mn-ea"/>
              </a:rPr>
              <a:t>Инсульт	</a:t>
            </a:r>
            <a:endParaRPr lang="en-US" sz="18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29398" name="Rectangle 22"/>
          <p:cNvSpPr>
            <a:spLocks noChangeArrowheads="1"/>
          </p:cNvSpPr>
          <p:nvPr/>
        </p:nvSpPr>
        <p:spPr bwMode="auto">
          <a:xfrm>
            <a:off x="3292475" y="1517650"/>
            <a:ext cx="167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FFFFFF"/>
                </a:solidFill>
                <a:latin typeface="+mn-lt"/>
                <a:ea typeface="+mn-ea"/>
              </a:rPr>
              <a:t>Любая конечная</a:t>
            </a:r>
            <a:endParaRPr lang="en-US" sz="18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29399" name="Rectangle 23"/>
          <p:cNvSpPr>
            <a:spLocks noChangeArrowheads="1"/>
          </p:cNvSpPr>
          <p:nvPr/>
        </p:nvSpPr>
        <p:spPr bwMode="auto">
          <a:xfrm>
            <a:off x="3478213" y="1784350"/>
            <a:ext cx="1312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FFFFFF"/>
                </a:solidFill>
                <a:latin typeface="+mn-lt"/>
                <a:ea typeface="+mn-ea"/>
              </a:rPr>
              <a:t>точка при СД</a:t>
            </a:r>
            <a:endParaRPr lang="en-US" sz="18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29400" name="Rectangle 24"/>
          <p:cNvSpPr>
            <a:spLocks noChangeArrowheads="1"/>
          </p:cNvSpPr>
          <p:nvPr/>
        </p:nvSpPr>
        <p:spPr bwMode="auto">
          <a:xfrm>
            <a:off x="5254625" y="1782763"/>
            <a:ext cx="1327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FFFFFF"/>
                </a:solidFill>
                <a:latin typeface="+mn-lt"/>
                <a:ea typeface="+mn-ea"/>
              </a:rPr>
              <a:t>Смерть от СД</a:t>
            </a:r>
            <a:endParaRPr lang="en-US" sz="18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29401" name="Rectangle 25"/>
          <p:cNvSpPr>
            <a:spLocks noChangeArrowheads="1"/>
          </p:cNvSpPr>
          <p:nvPr/>
        </p:nvSpPr>
        <p:spPr bwMode="auto">
          <a:xfrm>
            <a:off x="6942138" y="1516063"/>
            <a:ext cx="1552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>
                <a:solidFill>
                  <a:srgbClr val="FFFFFF"/>
                </a:solidFill>
                <a:latin typeface="+mn-lt"/>
                <a:ea typeface="+mn-ea"/>
              </a:rPr>
              <a:t>Microvascular</a:t>
            </a:r>
            <a:endParaRPr lang="en-US" sz="18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29402" name="Rectangle 26"/>
          <p:cNvSpPr>
            <a:spLocks noChangeArrowheads="1"/>
          </p:cNvSpPr>
          <p:nvPr/>
        </p:nvSpPr>
        <p:spPr bwMode="auto">
          <a:xfrm>
            <a:off x="7824788" y="1781175"/>
            <a:ext cx="523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Arial Narrow" pitchFamily="34" charset="0"/>
                <a:ea typeface="+mn-ea"/>
              </a:rPr>
              <a:t> </a:t>
            </a:r>
            <a:endParaRPr lang="en-US" sz="18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ea typeface="+mn-ea"/>
            </a:endParaRPr>
          </a:p>
        </p:txBody>
      </p:sp>
      <p:sp>
        <p:nvSpPr>
          <p:cNvPr id="229403" name="Rectangle 27"/>
          <p:cNvSpPr>
            <a:spLocks noChangeArrowheads="1"/>
          </p:cNvSpPr>
          <p:nvPr/>
        </p:nvSpPr>
        <p:spPr bwMode="auto">
          <a:xfrm>
            <a:off x="6867525" y="1782763"/>
            <a:ext cx="1643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+mn-ea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+mn-lt"/>
                <a:ea typeface="+mn-ea"/>
              </a:rPr>
              <a:t>Complications</a:t>
            </a:r>
            <a:endParaRPr lang="en-US" sz="18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29404" name="Rectangle 28"/>
          <p:cNvSpPr>
            <a:spLocks noChangeArrowheads="1"/>
          </p:cNvSpPr>
          <p:nvPr/>
        </p:nvSpPr>
        <p:spPr bwMode="auto">
          <a:xfrm rot="16200000">
            <a:off x="-842168" y="3923506"/>
            <a:ext cx="3024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FF"/>
                </a:solidFill>
                <a:latin typeface="+mn-lt"/>
                <a:ea typeface="+mn-ea"/>
              </a:rPr>
              <a:t>Снижение риска</a:t>
            </a:r>
            <a:r>
              <a:rPr lang="en-US" sz="2000" dirty="0">
                <a:solidFill>
                  <a:srgbClr val="FFFFFF"/>
                </a:solidFill>
                <a:latin typeface="+mn-lt"/>
                <a:ea typeface="+mn-ea"/>
              </a:rPr>
              <a:t> (%)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29405" name="Rectangle 29"/>
          <p:cNvSpPr>
            <a:spLocks noChangeArrowheads="1"/>
          </p:cNvSpPr>
          <p:nvPr/>
        </p:nvSpPr>
        <p:spPr bwMode="auto">
          <a:xfrm>
            <a:off x="63500" y="6524625"/>
            <a:ext cx="21161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>
                <a:solidFill>
                  <a:schemeClr val="tx1"/>
                </a:solidFill>
                <a:latin typeface="+mn-lt"/>
                <a:ea typeface="+mn-ea"/>
              </a:rPr>
              <a:t>UKPDS. </a:t>
            </a:r>
            <a:r>
              <a:rPr lang="en-US" sz="1100" b="0" i="1">
                <a:solidFill>
                  <a:schemeClr val="tx1"/>
                </a:solidFill>
                <a:latin typeface="+mn-lt"/>
                <a:ea typeface="+mn-ea"/>
              </a:rPr>
              <a:t>BMJ.</a:t>
            </a:r>
            <a:r>
              <a:rPr lang="en-US" sz="1100" b="0">
                <a:solidFill>
                  <a:schemeClr val="tx1"/>
                </a:solidFill>
                <a:latin typeface="+mn-lt"/>
                <a:ea typeface="+mn-ea"/>
              </a:rPr>
              <a:t> 1998:317;703-712</a:t>
            </a:r>
            <a:r>
              <a:rPr lang="en-US" sz="1600" b="0">
                <a:solidFill>
                  <a:schemeClr val="tx1"/>
                </a:solidFill>
                <a:latin typeface="Arial Narrow" pitchFamily="34" charset="0"/>
                <a:ea typeface="+mn-ea"/>
              </a:rPr>
              <a:t>.</a:t>
            </a:r>
            <a:endParaRPr lang="en-US" sz="16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ea typeface="+mn-ea"/>
            </a:endParaRPr>
          </a:p>
        </p:txBody>
      </p:sp>
      <p:sp>
        <p:nvSpPr>
          <p:cNvPr id="67612" name="Rectangle 30"/>
          <p:cNvSpPr>
            <a:spLocks noChangeArrowheads="1"/>
          </p:cNvSpPr>
          <p:nvPr/>
        </p:nvSpPr>
        <p:spPr bwMode="auto">
          <a:xfrm>
            <a:off x="3733800" y="4876800"/>
            <a:ext cx="533400" cy="228600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9407" name="Rectangle 31"/>
          <p:cNvSpPr>
            <a:spLocks noChangeArrowheads="1"/>
          </p:cNvSpPr>
          <p:nvPr/>
        </p:nvSpPr>
        <p:spPr bwMode="auto">
          <a:xfrm>
            <a:off x="1138238" y="3535363"/>
            <a:ext cx="385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rgbClr val="FFFFFF"/>
                </a:solidFill>
                <a:latin typeface="Arial Narrow" pitchFamily="34" charset="0"/>
                <a:ea typeface="+mn-ea"/>
              </a:rPr>
              <a:t>-20 -</a:t>
            </a:r>
            <a:endParaRPr lang="en-US" sz="18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ea typeface="+mn-ea"/>
            </a:endParaRPr>
          </a:p>
        </p:txBody>
      </p:sp>
      <p:sp>
        <p:nvSpPr>
          <p:cNvPr id="229408" name="Rectangle 32"/>
          <p:cNvSpPr>
            <a:spLocks noChangeArrowheads="1"/>
          </p:cNvSpPr>
          <p:nvPr/>
        </p:nvSpPr>
        <p:spPr bwMode="auto">
          <a:xfrm>
            <a:off x="1138238" y="2697163"/>
            <a:ext cx="385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rgbClr val="FFFFFF"/>
                </a:solidFill>
                <a:latin typeface="Arial Narrow" pitchFamily="34" charset="0"/>
                <a:ea typeface="+mn-ea"/>
              </a:rPr>
              <a:t>-10 -</a:t>
            </a:r>
            <a:endParaRPr lang="en-US" sz="18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ea typeface="+mn-ea"/>
            </a:endParaRPr>
          </a:p>
        </p:txBody>
      </p:sp>
      <p:sp>
        <p:nvSpPr>
          <p:cNvPr id="229409" name="Rectangle 33"/>
          <p:cNvSpPr>
            <a:spLocks noChangeArrowheads="1"/>
          </p:cNvSpPr>
          <p:nvPr/>
        </p:nvSpPr>
        <p:spPr bwMode="auto">
          <a:xfrm>
            <a:off x="250825" y="620713"/>
            <a:ext cx="8893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Британское </a:t>
            </a:r>
            <a:r>
              <a:rPr lang="ru-RU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проспективное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исследование сахарного диабета (СД)</a:t>
            </a:r>
            <a:r>
              <a:rPr lang="et-EE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: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Строгий контроль АД в сравнении со строгим контролем уровня глюкозы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27"/>
          </a:xfrm>
        </p:grpSpPr>
        <p:sp>
          <p:nvSpPr>
            <p:cNvPr id="67617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5760" cy="482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rgbClr val="0099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u-HU" sz="1800" b="0">
                <a:solidFill>
                  <a:srgbClr val="D1CC00"/>
                </a:solidFill>
                <a:latin typeface="Arial" pitchFamily="34" charset="0"/>
              </a:endParaRPr>
            </a:p>
          </p:txBody>
        </p:sp>
        <p:sp>
          <p:nvSpPr>
            <p:cNvPr id="67618" name="Rectangle 34"/>
            <p:cNvSpPr>
              <a:spLocks noChangeArrowheads="1"/>
            </p:cNvSpPr>
            <p:nvPr/>
          </p:nvSpPr>
          <p:spPr bwMode="auto">
            <a:xfrm>
              <a:off x="0" y="482"/>
              <a:ext cx="5760" cy="45"/>
            </a:xfrm>
            <a:prstGeom prst="rect">
              <a:avLst/>
            </a:prstGeom>
            <a:solidFill>
              <a:srgbClr val="F6F000"/>
            </a:solidFill>
            <a:ln w="9525">
              <a:solidFill>
                <a:srgbClr val="F6F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>
              <a:off x="408" y="119"/>
              <a:ext cx="535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lt-LT" sz="1400" dirty="0">
                <a:solidFill>
                  <a:srgbClr val="F8F8F8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b="1">
                <a:solidFill>
                  <a:schemeClr val="tx2"/>
                </a:solidFill>
              </a:rPr>
              <a:t>		</a:t>
            </a:r>
            <a:r>
              <a:rPr lang="ru-RU" altLang="ru-RU" sz="4000" b="1">
                <a:solidFill>
                  <a:schemeClr val="tx2"/>
                </a:solidFill>
              </a:rPr>
              <a:t>Какой ингибитор АПФ имеет наибольшую доказательную базу у пациентов с высоким риском сердечно-сосудистых осложнений?</a:t>
            </a:r>
            <a:endParaRPr lang="ru-RU" altLang="ru-RU" sz="4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836613"/>
            <a:ext cx="5041900" cy="2079625"/>
          </a:xfrm>
          <a:prstGeom prst="rect">
            <a:avLst/>
          </a:prstGeom>
          <a:noFill/>
          <a:ln>
            <a:noFill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  <a:extLst/>
        </p:spPr>
      </p:pic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852738"/>
            <a:ext cx="5040313" cy="1041400"/>
          </a:xfrm>
          <a:prstGeom prst="rect">
            <a:avLst/>
          </a:prstGeom>
          <a:noFill/>
          <a:ln>
            <a:noFill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  <a:extLst/>
        </p:spPr>
      </p:pic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8025" y="3879850"/>
            <a:ext cx="5041900" cy="1277938"/>
          </a:xfrm>
          <a:prstGeom prst="rect">
            <a:avLst/>
          </a:prstGeom>
          <a:noFill/>
          <a:ln>
            <a:noFill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  <a:extLst/>
        </p:spPr>
      </p:pic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9963" y="5175250"/>
            <a:ext cx="5041900" cy="1062038"/>
          </a:xfrm>
          <a:prstGeom prst="rect">
            <a:avLst/>
          </a:prstGeom>
          <a:noFill/>
          <a:ln>
            <a:noFill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  <a:extLst/>
        </p:spPr>
      </p:pic>
      <p:sp>
        <p:nvSpPr>
          <p:cNvPr id="168966" name="AutoShape 6"/>
          <p:cNvSpPr>
            <a:spLocks noChangeArrowheads="1"/>
          </p:cNvSpPr>
          <p:nvPr/>
        </p:nvSpPr>
        <p:spPr bwMode="auto">
          <a:xfrm>
            <a:off x="1116013" y="188913"/>
            <a:ext cx="6335712" cy="504825"/>
          </a:xfrm>
          <a:prstGeom prst="bevel">
            <a:avLst>
              <a:gd name="adj" fmla="val 5412"/>
            </a:avLst>
          </a:prstGeom>
          <a:solidFill>
            <a:srgbClr val="E0E0E4"/>
          </a:solidFill>
          <a:ln>
            <a:noFill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10" name="WordArt 7"/>
          <p:cNvSpPr>
            <a:spLocks noChangeArrowheads="1" noChangeShapeType="1" noTextEdit="1"/>
          </p:cNvSpPr>
          <p:nvPr/>
        </p:nvSpPr>
        <p:spPr bwMode="auto">
          <a:xfrm>
            <a:off x="1476375" y="333375"/>
            <a:ext cx="56165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ОСОБАЯ РОЛЬ РАМИПРИЛА</a:t>
            </a:r>
          </a:p>
        </p:txBody>
      </p:sp>
      <p:pic>
        <p:nvPicPr>
          <p:cNvPr id="4711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37288"/>
            <a:ext cx="176371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250825" y="1125538"/>
            <a:ext cx="2305050" cy="1076325"/>
          </a:xfrm>
          <a:prstGeom prst="rect">
            <a:avLst/>
          </a:prstGeom>
          <a:solidFill>
            <a:srgbClr val="FF0000">
              <a:alpha val="43921"/>
            </a:srgbClr>
          </a:solidFill>
          <a:ln w="698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Защита всех </a:t>
            </a:r>
          </a:p>
          <a:p>
            <a:r>
              <a:rPr lang="ru-RU" sz="2000" b="1"/>
              <a:t>органов- мишеней</a:t>
            </a: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250825" y="2492375"/>
            <a:ext cx="1717675" cy="895350"/>
          </a:xfrm>
          <a:prstGeom prst="rect">
            <a:avLst/>
          </a:prstGeom>
          <a:solidFill>
            <a:schemeClr val="bg1"/>
          </a:solidFill>
          <a:ln w="69850">
            <a:solidFill>
              <a:srgbClr val="FFCC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Обширнейшая </a:t>
            </a:r>
          </a:p>
          <a:p>
            <a:r>
              <a:rPr lang="ru-RU" sz="1600"/>
              <a:t>доказательная </a:t>
            </a:r>
          </a:p>
          <a:p>
            <a:r>
              <a:rPr lang="ru-RU" sz="1600"/>
              <a:t>база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4"/>
          <p:cNvSpPr>
            <a:spLocks noGrp="1"/>
          </p:cNvSpPr>
          <p:nvPr>
            <p:ph type="title" idx="4294967295"/>
          </p:nvPr>
        </p:nvSpPr>
        <p:spPr>
          <a:xfrm>
            <a:off x="4302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chemeClr val="tx2"/>
                </a:solidFill>
                <a:latin typeface="Arial Black" pitchFamily="34" charset="0"/>
                <a:cs typeface="Arial" charset="0"/>
              </a:rPr>
              <a:t>Почему амлодипин?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36563" y="1557338"/>
            <a:ext cx="8229600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ru-RU" sz="2400" dirty="0" err="1">
                <a:solidFill>
                  <a:schemeClr val="tx2"/>
                </a:solidFill>
                <a:latin typeface="Arial" charset="0"/>
                <a:cs typeface="Arial" pitchFamily="34" charset="0"/>
              </a:rPr>
              <a:t>Антигипертензивное</a:t>
            </a:r>
            <a:r>
              <a:rPr lang="ru-RU" sz="2400" dirty="0">
                <a:solidFill>
                  <a:schemeClr val="tx2"/>
                </a:solidFill>
                <a:latin typeface="Arial" charset="0"/>
                <a:cs typeface="Arial" pitchFamily="34" charset="0"/>
              </a:rPr>
              <a:t> действие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2400" dirty="0">
                <a:solidFill>
                  <a:schemeClr val="tx2"/>
                </a:solidFill>
                <a:latin typeface="Arial" charset="0"/>
                <a:cs typeface="Arial" pitchFamily="34" charset="0"/>
              </a:rPr>
              <a:t>Антиишемическое действие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2400" dirty="0">
                <a:solidFill>
                  <a:schemeClr val="tx2"/>
                </a:solidFill>
                <a:latin typeface="Arial" charset="0"/>
                <a:cs typeface="Arial" pitchFamily="34" charset="0"/>
              </a:rPr>
              <a:t>Антиатеросклеротическое действие</a:t>
            </a:r>
          </a:p>
          <a:p>
            <a:pPr>
              <a:lnSpc>
                <a:spcPct val="150000"/>
              </a:lnSpc>
              <a:buClr>
                <a:srgbClr val="FFFF00"/>
              </a:buClr>
              <a:defRPr/>
            </a:pPr>
            <a:r>
              <a:rPr lang="ru-RU" sz="2400" dirty="0" err="1">
                <a:solidFill>
                  <a:schemeClr val="tx2"/>
                </a:solidFill>
                <a:latin typeface="Arial" charset="0"/>
                <a:cs typeface="Arial" pitchFamily="34" charset="0"/>
              </a:rPr>
              <a:t>Антипролиферативное</a:t>
            </a:r>
            <a:r>
              <a:rPr lang="ru-RU" sz="2400" dirty="0">
                <a:solidFill>
                  <a:schemeClr val="tx2"/>
                </a:solidFill>
                <a:latin typeface="Arial" charset="0"/>
                <a:cs typeface="Arial" pitchFamily="34" charset="0"/>
              </a:rPr>
              <a:t> действие</a:t>
            </a:r>
            <a:r>
              <a:rPr lang="ru-RU" sz="2400" b="1" i="1" dirty="0">
                <a:solidFill>
                  <a:schemeClr val="tx2"/>
                </a:solidFill>
                <a:latin typeface="Arial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FFFF00"/>
              </a:buClr>
              <a:defRPr/>
            </a:pPr>
            <a:endParaRPr lang="ru-RU" sz="2400" b="1" i="1" dirty="0">
              <a:solidFill>
                <a:schemeClr val="tx2"/>
              </a:solidFill>
              <a:latin typeface="Arial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defRPr/>
            </a:pPr>
            <a:endParaRPr lang="ru-RU" sz="2400" b="1" i="1" dirty="0">
              <a:solidFill>
                <a:schemeClr val="tx2"/>
              </a:solidFill>
              <a:latin typeface="Arial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2400" dirty="0">
              <a:solidFill>
                <a:schemeClr val="tx2"/>
              </a:solidFill>
              <a:latin typeface="Arial" charset="0"/>
              <a:cs typeface="Arial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endParaRPr lang="ru-RU" sz="2400" kern="0" dirty="0">
              <a:solidFill>
                <a:schemeClr val="tx2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19100" y="509428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kern="0" dirty="0"/>
              <a:t>«…</a:t>
            </a:r>
            <a:r>
              <a:rPr lang="ru-RU" altLang="ru-RU" sz="2400" kern="0" dirty="0" err="1"/>
              <a:t>Амлодипин</a:t>
            </a:r>
            <a:r>
              <a:rPr lang="ru-RU" altLang="ru-RU" sz="2400" kern="0" dirty="0"/>
              <a:t> – вершина клинической фармакологии блокаторов кальциевых каналов…»</a:t>
            </a:r>
            <a:br>
              <a:rPr lang="ru-RU" altLang="ru-RU" sz="2400" kern="0" dirty="0"/>
            </a:br>
            <a:r>
              <a:rPr lang="ru-RU" altLang="ru-RU" sz="2400" kern="0" dirty="0"/>
              <a:t>		</a:t>
            </a:r>
            <a:r>
              <a:rPr lang="en-US" altLang="ru-RU" sz="2400" kern="0" dirty="0"/>
              <a:t>		</a:t>
            </a:r>
            <a:r>
              <a:rPr lang="en-US" altLang="ru-RU" sz="2400" kern="0" dirty="0" err="1"/>
              <a:t>B.Opie</a:t>
            </a:r>
            <a:r>
              <a:rPr lang="en-US" altLang="ru-RU" sz="2400" kern="0" dirty="0"/>
              <a:t>, 2010</a:t>
            </a:r>
            <a:endParaRPr lang="ru-RU" altLang="ru-RU" sz="2400" kern="0" dirty="0"/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err="1">
                <a:solidFill>
                  <a:schemeClr val="tx2"/>
                </a:solidFill>
                <a:latin typeface="+mn-lt"/>
                <a:cs typeface="Times New Roman" pitchFamily="18" charset="0"/>
              </a:rPr>
              <a:t>Амлодипин</a:t>
            </a:r>
            <a:r>
              <a:rPr lang="ru-RU" sz="32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.</a:t>
            </a:r>
            <a:r>
              <a:rPr lang="ru-RU" sz="32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32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Доказательная база</a:t>
            </a:r>
          </a:p>
        </p:txBody>
      </p:sp>
      <p:sp>
        <p:nvSpPr>
          <p:cNvPr id="65538" name="Rectangle 3"/>
          <p:cNvSpPr>
            <a:spLocks noChangeArrowheads="1"/>
          </p:cNvSpPr>
          <p:nvPr/>
        </p:nvSpPr>
        <p:spPr bwMode="ltGray">
          <a:xfrm>
            <a:off x="657225" y="2063750"/>
            <a:ext cx="8153400" cy="12985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ltGray">
          <a:xfrm>
            <a:off x="685800" y="3911600"/>
            <a:ext cx="8124825" cy="14017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ru-RU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2057400"/>
            <a:ext cx="1219200" cy="619125"/>
            <a:chOff x="404" y="1980"/>
            <a:chExt cx="1294" cy="298"/>
          </a:xfrm>
          <a:solidFill>
            <a:schemeClr val="accent2"/>
          </a:solidFill>
        </p:grpSpPr>
        <p:sp>
          <p:nvSpPr>
            <p:cNvPr id="10290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291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47" name="AutoShape 14"/>
          <p:cNvSpPr>
            <a:spLocks noChangeArrowheads="1"/>
          </p:cNvSpPr>
          <p:nvPr/>
        </p:nvSpPr>
        <p:spPr bwMode="gray">
          <a:xfrm rot="18956667">
            <a:off x="3397567" y="2405968"/>
            <a:ext cx="1114425" cy="1114425"/>
          </a:xfrm>
          <a:prstGeom prst="diamond">
            <a:avLst/>
          </a:prstGeom>
          <a:noFill/>
          <a:ln w="9525">
            <a:miter lim="800000"/>
            <a:headEnd/>
            <a:tailEnd/>
          </a:ln>
          <a:scene3d>
            <a:camera prst="legacyPerspectiveBottom">
              <a:rot lat="20999991" lon="0" rev="0"/>
            </a:camera>
            <a:lightRig rig="legacyFlat4" dir="b"/>
          </a:scene3d>
          <a:sp3d extrusionH="163500" prstMaterial="legacyMatte"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99">
                    <a:lumMod val="75000"/>
                  </a:srgbClr>
                </a:solidFill>
                <a:latin typeface="Arial" charset="0"/>
              </a:rPr>
              <a:t>1996</a:t>
            </a:r>
            <a:endParaRPr lang="ru-RU" b="1" dirty="0">
              <a:solidFill>
                <a:srgbClr val="000099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10248" name="AutoShape 14"/>
          <p:cNvSpPr>
            <a:spLocks noChangeArrowheads="1"/>
          </p:cNvSpPr>
          <p:nvPr/>
        </p:nvSpPr>
        <p:spPr bwMode="gray">
          <a:xfrm rot="18941816">
            <a:off x="4881880" y="2382520"/>
            <a:ext cx="1114425" cy="1114425"/>
          </a:xfrm>
          <a:prstGeom prst="diamond">
            <a:avLst/>
          </a:prstGeom>
          <a:noFill/>
          <a:ln w="9525">
            <a:miter lim="800000"/>
            <a:headEnd/>
            <a:tailEnd/>
          </a:ln>
          <a:scene3d>
            <a:camera prst="legacyPerspectiveBottom">
              <a:rot lat="20999991" lon="0" rev="0"/>
            </a:camera>
            <a:lightRig rig="legacyFlat4" dir="b"/>
          </a:scene3d>
          <a:sp3d extrusionH="163500" prstMaterial="legacyMatte"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99">
                    <a:lumMod val="75000"/>
                  </a:srgbClr>
                </a:solidFill>
                <a:latin typeface="Arial" charset="0"/>
              </a:rPr>
              <a:t>2000</a:t>
            </a:r>
            <a:endParaRPr lang="ru-RU" b="1" dirty="0">
              <a:solidFill>
                <a:srgbClr val="000099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10249" name="AutoShape 14"/>
          <p:cNvSpPr>
            <a:spLocks noChangeArrowheads="1"/>
          </p:cNvSpPr>
          <p:nvPr/>
        </p:nvSpPr>
        <p:spPr bwMode="gray">
          <a:xfrm rot="18840964">
            <a:off x="6289040" y="2402840"/>
            <a:ext cx="1114425" cy="1114425"/>
          </a:xfrm>
          <a:prstGeom prst="diamond">
            <a:avLst/>
          </a:prstGeom>
          <a:noFill/>
          <a:ln w="9525">
            <a:miter lim="800000"/>
            <a:headEnd/>
            <a:tailEnd/>
          </a:ln>
          <a:scene3d>
            <a:camera prst="legacyPerspectiveBottom">
              <a:rot lat="20999991" lon="0" rev="0"/>
            </a:camera>
            <a:lightRig rig="legacyFlat4" dir="b"/>
          </a:scene3d>
          <a:sp3d extrusionH="163500" prstMaterial="legacyMatte"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b="1">
                <a:solidFill>
                  <a:srgbClr val="000099">
                    <a:lumMod val="75000"/>
                  </a:srgbClr>
                </a:solidFill>
                <a:latin typeface="Arial" charset="0"/>
              </a:rPr>
              <a:t>2002</a:t>
            </a:r>
            <a:endParaRPr lang="ru-RU" b="1">
              <a:solidFill>
                <a:srgbClr val="000099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65550" name="AutoShape 14"/>
          <p:cNvSpPr>
            <a:spLocks noChangeArrowheads="1"/>
          </p:cNvSpPr>
          <p:nvPr/>
        </p:nvSpPr>
        <p:spPr bwMode="gray">
          <a:xfrm rot="-2714689">
            <a:off x="625475" y="4344988"/>
            <a:ext cx="1114425" cy="1114425"/>
          </a:xfrm>
          <a:prstGeom prst="diamond">
            <a:avLst/>
          </a:prstGeom>
          <a:solidFill>
            <a:srgbClr val="00D600"/>
          </a:solidFill>
          <a:ln w="9525">
            <a:miter lim="800000"/>
            <a:headEnd/>
            <a:tailEnd/>
          </a:ln>
          <a:scene3d>
            <a:camera prst="legacyPerspectiveBottom">
              <a:rot lat="20999986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ru-RU" b="1">
                <a:solidFill>
                  <a:srgbClr val="000099"/>
                </a:solidFill>
                <a:latin typeface="Arial" charset="0"/>
              </a:rPr>
              <a:t>2004</a:t>
            </a:r>
            <a:endParaRPr lang="ru-RU" altLang="ru-RU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5551" name="AutoShape 14"/>
          <p:cNvSpPr>
            <a:spLocks noChangeArrowheads="1"/>
          </p:cNvSpPr>
          <p:nvPr/>
        </p:nvSpPr>
        <p:spPr bwMode="gray">
          <a:xfrm rot="-2664541">
            <a:off x="1905000" y="4322763"/>
            <a:ext cx="1114425" cy="1114425"/>
          </a:xfrm>
          <a:prstGeom prst="diamond">
            <a:avLst/>
          </a:prstGeom>
          <a:solidFill>
            <a:srgbClr val="00D600"/>
          </a:solidFill>
          <a:ln w="9525">
            <a:miter lim="800000"/>
            <a:headEnd/>
            <a:tailEnd/>
          </a:ln>
          <a:scene3d>
            <a:camera prst="legacyPerspectiveBottom">
              <a:rot lat="20999986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ru-RU" b="1">
                <a:solidFill>
                  <a:srgbClr val="000099"/>
                </a:solidFill>
                <a:latin typeface="Arial" charset="0"/>
              </a:rPr>
              <a:t>2005</a:t>
            </a:r>
            <a:endParaRPr lang="ru-RU" altLang="ru-RU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0252" name="AutoShape 14"/>
          <p:cNvSpPr>
            <a:spLocks noChangeArrowheads="1"/>
          </p:cNvSpPr>
          <p:nvPr/>
        </p:nvSpPr>
        <p:spPr bwMode="gray">
          <a:xfrm rot="18876716">
            <a:off x="2028047" y="2405871"/>
            <a:ext cx="1114425" cy="1114425"/>
          </a:xfrm>
          <a:prstGeom prst="diamond">
            <a:avLst/>
          </a:prstGeom>
          <a:noFill/>
          <a:ln w="9525">
            <a:miter lim="800000"/>
            <a:headEnd/>
            <a:tailEnd/>
          </a:ln>
          <a:scene3d>
            <a:camera prst="legacyPerspectiveBottom">
              <a:rot lat="20999991" lon="0" rev="0"/>
            </a:camera>
            <a:lightRig rig="legacyFlat4" dir="b"/>
          </a:scene3d>
          <a:sp3d extrusionH="163500" prstMaterial="legacyMatte"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99">
                    <a:lumMod val="75000"/>
                  </a:srgbClr>
                </a:solidFill>
                <a:latin typeface="Arial" charset="0"/>
              </a:rPr>
              <a:t>1994</a:t>
            </a:r>
            <a:endParaRPr lang="ru-RU" b="1" dirty="0">
              <a:solidFill>
                <a:srgbClr val="000099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10253" name="AutoShape 14"/>
          <p:cNvSpPr>
            <a:spLocks noChangeArrowheads="1"/>
          </p:cNvSpPr>
          <p:nvPr/>
        </p:nvSpPr>
        <p:spPr bwMode="gray">
          <a:xfrm rot="18896283">
            <a:off x="7579360" y="2392680"/>
            <a:ext cx="1114425" cy="1114425"/>
          </a:xfrm>
          <a:prstGeom prst="diamond">
            <a:avLst/>
          </a:prstGeom>
          <a:noFill/>
          <a:ln w="9525">
            <a:miter lim="800000"/>
            <a:headEnd/>
            <a:tailEnd/>
          </a:ln>
          <a:scene3d>
            <a:camera prst="legacyPerspectiveBottom">
              <a:rot lat="20999991" lon="0" rev="0"/>
            </a:camera>
            <a:lightRig rig="legacyFlat4" dir="b"/>
          </a:scene3d>
          <a:sp3d extrusionH="163500" prstMaterial="legacyMatte"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b="1">
                <a:solidFill>
                  <a:srgbClr val="000099">
                    <a:lumMod val="75000"/>
                  </a:srgbClr>
                </a:solidFill>
                <a:latin typeface="Arial" charset="0"/>
              </a:rPr>
              <a:t>2003</a:t>
            </a:r>
            <a:endParaRPr lang="ru-RU" b="1">
              <a:solidFill>
                <a:srgbClr val="000099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11287" name="Rectangle 8"/>
          <p:cNvSpPr>
            <a:spLocks noChangeArrowheads="1"/>
          </p:cNvSpPr>
          <p:nvPr/>
        </p:nvSpPr>
        <p:spPr bwMode="gray">
          <a:xfrm>
            <a:off x="665163" y="2133600"/>
            <a:ext cx="1143000" cy="400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/>
            </a:out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2000" b="1">
                <a:solidFill>
                  <a:srgbClr val="FFFFFF"/>
                </a:solidFill>
              </a:rPr>
              <a:t>TOMHS</a:t>
            </a:r>
          </a:p>
        </p:txBody>
      </p:sp>
      <p:sp>
        <p:nvSpPr>
          <p:cNvPr id="11288" name="Rectangle 8"/>
          <p:cNvSpPr>
            <a:spLocks noChangeArrowheads="1"/>
          </p:cNvSpPr>
          <p:nvPr/>
        </p:nvSpPr>
        <p:spPr bwMode="gray">
          <a:xfrm>
            <a:off x="2011363" y="2133600"/>
            <a:ext cx="1143000" cy="400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/>
            </a:out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2000" b="1">
                <a:solidFill>
                  <a:srgbClr val="FFFFFF"/>
                </a:solidFill>
              </a:rPr>
              <a:t>CAPE</a:t>
            </a:r>
          </a:p>
        </p:txBody>
      </p:sp>
      <p:sp>
        <p:nvSpPr>
          <p:cNvPr id="11289" name="Rectangle 8"/>
          <p:cNvSpPr>
            <a:spLocks noChangeArrowheads="1"/>
          </p:cNvSpPr>
          <p:nvPr/>
        </p:nvSpPr>
        <p:spPr bwMode="gray">
          <a:xfrm>
            <a:off x="3357563" y="2133600"/>
            <a:ext cx="1143000" cy="400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/>
            </a:out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2000" b="1">
                <a:solidFill>
                  <a:srgbClr val="FFFFFF"/>
                </a:solidFill>
              </a:rPr>
              <a:t>PRAISE</a:t>
            </a:r>
          </a:p>
        </p:txBody>
      </p:sp>
      <p:sp>
        <p:nvSpPr>
          <p:cNvPr id="11290" name="Rectangle 8"/>
          <p:cNvSpPr>
            <a:spLocks noChangeArrowheads="1"/>
          </p:cNvSpPr>
          <p:nvPr/>
        </p:nvSpPr>
        <p:spPr bwMode="gray">
          <a:xfrm>
            <a:off x="4714875" y="2133600"/>
            <a:ext cx="1447800" cy="400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/>
            </a:out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2000" b="1">
                <a:solidFill>
                  <a:srgbClr val="FFFFFF"/>
                </a:solidFill>
              </a:rPr>
              <a:t>PREVENT</a:t>
            </a:r>
          </a:p>
        </p:txBody>
      </p:sp>
      <p:sp>
        <p:nvSpPr>
          <p:cNvPr id="11291" name="Rectangle 8"/>
          <p:cNvSpPr>
            <a:spLocks noChangeArrowheads="1"/>
          </p:cNvSpPr>
          <p:nvPr/>
        </p:nvSpPr>
        <p:spPr bwMode="gray">
          <a:xfrm>
            <a:off x="6248400" y="2133600"/>
            <a:ext cx="1219200" cy="400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/>
            </a:out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2000" b="1">
                <a:solidFill>
                  <a:srgbClr val="FFFFFF"/>
                </a:solidFill>
              </a:rPr>
              <a:t>ALLHAT</a:t>
            </a:r>
          </a:p>
        </p:txBody>
      </p:sp>
      <p:sp>
        <p:nvSpPr>
          <p:cNvPr id="11292" name="Rectangle 8"/>
          <p:cNvSpPr>
            <a:spLocks noChangeArrowheads="1"/>
          </p:cNvSpPr>
          <p:nvPr/>
        </p:nvSpPr>
        <p:spPr bwMode="gray">
          <a:xfrm>
            <a:off x="7502525" y="2133600"/>
            <a:ext cx="1143000" cy="400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/>
            </a:out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2000" b="1">
                <a:solidFill>
                  <a:srgbClr val="FFFFFF"/>
                </a:solidFill>
              </a:rPr>
              <a:t>IDNT</a:t>
            </a:r>
          </a:p>
        </p:txBody>
      </p:sp>
      <p:sp>
        <p:nvSpPr>
          <p:cNvPr id="11293" name="Rectangle 8"/>
          <p:cNvSpPr>
            <a:spLocks noChangeArrowheads="1"/>
          </p:cNvSpPr>
          <p:nvPr/>
        </p:nvSpPr>
        <p:spPr bwMode="gray">
          <a:xfrm>
            <a:off x="609600" y="4114800"/>
            <a:ext cx="1143000" cy="400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/>
            </a:out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2000" b="1">
                <a:solidFill>
                  <a:srgbClr val="FFFFFF"/>
                </a:solidFill>
              </a:rPr>
              <a:t>VALUE</a:t>
            </a:r>
          </a:p>
        </p:txBody>
      </p:sp>
      <p:sp>
        <p:nvSpPr>
          <p:cNvPr id="11294" name="Rectangle 8"/>
          <p:cNvSpPr>
            <a:spLocks noChangeArrowheads="1"/>
          </p:cNvSpPr>
          <p:nvPr/>
        </p:nvSpPr>
        <p:spPr bwMode="gray">
          <a:xfrm>
            <a:off x="1905000" y="4114800"/>
            <a:ext cx="1143000" cy="400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/>
            </a:out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2000" b="1">
                <a:solidFill>
                  <a:srgbClr val="FFFFFF"/>
                </a:solidFill>
              </a:rPr>
              <a:t>ASCOT</a:t>
            </a:r>
          </a:p>
        </p:txBody>
      </p:sp>
      <p:sp>
        <p:nvSpPr>
          <p:cNvPr id="11295" name="Rectangle 8"/>
          <p:cNvSpPr>
            <a:spLocks noChangeArrowheads="1"/>
          </p:cNvSpPr>
          <p:nvPr/>
        </p:nvSpPr>
        <p:spPr bwMode="gray">
          <a:xfrm>
            <a:off x="3251200" y="3978275"/>
            <a:ext cx="1143000" cy="584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/>
            </a:out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1600" b="1">
                <a:solidFill>
                  <a:srgbClr val="FFFFFF"/>
                </a:solidFill>
              </a:rPr>
              <a:t>ASCOT CAFE</a:t>
            </a:r>
          </a:p>
        </p:txBody>
      </p:sp>
      <p:sp>
        <p:nvSpPr>
          <p:cNvPr id="11296" name="Rectangle 8"/>
          <p:cNvSpPr>
            <a:spLocks noChangeArrowheads="1"/>
          </p:cNvSpPr>
          <p:nvPr/>
        </p:nvSpPr>
        <p:spPr bwMode="gray">
          <a:xfrm>
            <a:off x="5934075" y="4114800"/>
            <a:ext cx="1143000" cy="400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/>
            </a:out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2000" b="1">
                <a:solidFill>
                  <a:srgbClr val="FFFFFF"/>
                </a:solidFill>
              </a:rPr>
              <a:t>CASEJ</a:t>
            </a:r>
          </a:p>
        </p:txBody>
      </p:sp>
      <p:sp>
        <p:nvSpPr>
          <p:cNvPr id="11297" name="Rectangle 8"/>
          <p:cNvSpPr>
            <a:spLocks noChangeArrowheads="1"/>
          </p:cNvSpPr>
          <p:nvPr/>
        </p:nvSpPr>
        <p:spPr bwMode="gray">
          <a:xfrm>
            <a:off x="7077075" y="4114800"/>
            <a:ext cx="1828800" cy="3698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/>
            </a:out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1800" b="1">
                <a:solidFill>
                  <a:srgbClr val="FFFFFF"/>
                </a:solidFill>
              </a:rPr>
              <a:t>ACCOMPLISH</a:t>
            </a:r>
          </a:p>
        </p:txBody>
      </p:sp>
      <p:sp>
        <p:nvSpPr>
          <p:cNvPr id="11298" name="Rectangle 8"/>
          <p:cNvSpPr>
            <a:spLocks noChangeArrowheads="1"/>
          </p:cNvSpPr>
          <p:nvPr/>
        </p:nvSpPr>
        <p:spPr bwMode="gray">
          <a:xfrm>
            <a:off x="4465638" y="4114800"/>
            <a:ext cx="1371600" cy="400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/>
            </a:out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2000" b="1">
                <a:solidFill>
                  <a:srgbClr val="FFFFFF"/>
                </a:solidFill>
              </a:rPr>
              <a:t>GENRES</a:t>
            </a:r>
          </a:p>
        </p:txBody>
      </p:sp>
      <p:sp>
        <p:nvSpPr>
          <p:cNvPr id="65570" name="AutoShape 14"/>
          <p:cNvSpPr>
            <a:spLocks noChangeArrowheads="1"/>
          </p:cNvSpPr>
          <p:nvPr/>
        </p:nvSpPr>
        <p:spPr bwMode="gray">
          <a:xfrm rot="-2683638">
            <a:off x="3281363" y="4333875"/>
            <a:ext cx="1114425" cy="1114425"/>
          </a:xfrm>
          <a:prstGeom prst="diamond">
            <a:avLst/>
          </a:prstGeom>
          <a:solidFill>
            <a:srgbClr val="00D600"/>
          </a:solidFill>
          <a:ln w="9525">
            <a:miter lim="800000"/>
            <a:headEnd/>
            <a:tailEnd/>
          </a:ln>
          <a:scene3d>
            <a:camera prst="legacyPerspectiveBottom">
              <a:rot lat="20999986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ru-RU" b="1">
                <a:solidFill>
                  <a:srgbClr val="000099"/>
                </a:solidFill>
                <a:latin typeface="Arial" charset="0"/>
              </a:rPr>
              <a:t>2006</a:t>
            </a:r>
            <a:endParaRPr lang="ru-RU" altLang="ru-RU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5571" name="AutoShape 14"/>
          <p:cNvSpPr>
            <a:spLocks noChangeArrowheads="1"/>
          </p:cNvSpPr>
          <p:nvPr/>
        </p:nvSpPr>
        <p:spPr bwMode="gray">
          <a:xfrm rot="-2659739">
            <a:off x="4648200" y="4333875"/>
            <a:ext cx="1114425" cy="1114425"/>
          </a:xfrm>
          <a:prstGeom prst="diamond">
            <a:avLst/>
          </a:prstGeom>
          <a:solidFill>
            <a:srgbClr val="00D600"/>
          </a:solidFill>
          <a:ln w="9525">
            <a:miter lim="800000"/>
            <a:headEnd/>
            <a:tailEnd/>
          </a:ln>
          <a:scene3d>
            <a:camera prst="legacyPerspectiveBottom">
              <a:rot lat="20999986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ru-RU" b="1">
                <a:solidFill>
                  <a:srgbClr val="000099"/>
                </a:solidFill>
                <a:latin typeface="Arial" charset="0"/>
              </a:rPr>
              <a:t>2007</a:t>
            </a:r>
            <a:endParaRPr lang="ru-RU" altLang="ru-RU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5572" name="AutoShape 14"/>
          <p:cNvSpPr>
            <a:spLocks noChangeArrowheads="1"/>
          </p:cNvSpPr>
          <p:nvPr/>
        </p:nvSpPr>
        <p:spPr bwMode="gray">
          <a:xfrm rot="-2671297">
            <a:off x="5989638" y="4333875"/>
            <a:ext cx="1114425" cy="1114425"/>
          </a:xfrm>
          <a:prstGeom prst="diamond">
            <a:avLst/>
          </a:prstGeom>
          <a:solidFill>
            <a:srgbClr val="00D600"/>
          </a:solidFill>
          <a:ln w="9525">
            <a:miter lim="800000"/>
            <a:headEnd/>
            <a:tailEnd/>
          </a:ln>
          <a:scene3d>
            <a:camera prst="legacyPerspectiveBottom">
              <a:rot lat="20999986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ru-RU" b="1">
                <a:solidFill>
                  <a:srgbClr val="000099"/>
                </a:solidFill>
                <a:latin typeface="Arial" charset="0"/>
              </a:rPr>
              <a:t>2008</a:t>
            </a:r>
            <a:endParaRPr lang="ru-RU" altLang="ru-RU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5573" name="AutoShape 14"/>
          <p:cNvSpPr>
            <a:spLocks noChangeArrowheads="1"/>
          </p:cNvSpPr>
          <p:nvPr/>
        </p:nvSpPr>
        <p:spPr bwMode="gray">
          <a:xfrm rot="-2694448">
            <a:off x="7413625" y="4344988"/>
            <a:ext cx="1114425" cy="1114425"/>
          </a:xfrm>
          <a:prstGeom prst="diamond">
            <a:avLst/>
          </a:prstGeom>
          <a:solidFill>
            <a:srgbClr val="00D600"/>
          </a:solidFill>
          <a:ln w="9525">
            <a:miter lim="800000"/>
            <a:headEnd/>
            <a:tailEnd/>
          </a:ln>
          <a:scene3d>
            <a:camera prst="legacyPerspectiveBottom">
              <a:rot lat="20999986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ru-RU" b="1">
                <a:solidFill>
                  <a:srgbClr val="000099"/>
                </a:solidFill>
                <a:latin typeface="Arial" charset="0"/>
              </a:rPr>
              <a:t>2008</a:t>
            </a:r>
            <a:endParaRPr lang="ru-RU" altLang="ru-RU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7" name="Прямоугольник 12"/>
          <p:cNvSpPr>
            <a:spLocks noChangeArrowheads="1"/>
          </p:cNvSpPr>
          <p:nvPr/>
        </p:nvSpPr>
        <p:spPr bwMode="auto">
          <a:xfrm>
            <a:off x="838200" y="1447800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kern="0" dirty="0">
                <a:solidFill>
                  <a:schemeClr val="tx2"/>
                </a:solidFill>
                <a:latin typeface="Arial" charset="0"/>
              </a:rPr>
              <a:t>Более </a:t>
            </a:r>
            <a:r>
              <a:rPr lang="ru-RU" sz="2000" b="1" u="sng" kern="0" dirty="0">
                <a:solidFill>
                  <a:schemeClr val="tx2"/>
                </a:solidFill>
                <a:latin typeface="Arial" charset="0"/>
              </a:rPr>
              <a:t>700</a:t>
            </a:r>
            <a:r>
              <a:rPr lang="ru-RU" sz="2000" kern="0" dirty="0">
                <a:solidFill>
                  <a:schemeClr val="tx2"/>
                </a:solidFill>
                <a:latin typeface="Arial" charset="0"/>
              </a:rPr>
              <a:t> исследований с участием более </a:t>
            </a:r>
            <a:r>
              <a:rPr lang="ru-RU" sz="2000" b="1" u="sng" kern="0" dirty="0">
                <a:solidFill>
                  <a:schemeClr val="tx2"/>
                </a:solidFill>
                <a:latin typeface="Arial" charset="0"/>
              </a:rPr>
              <a:t>600</a:t>
            </a:r>
            <a:r>
              <a:rPr lang="en-US" sz="2000" b="1" u="sng" kern="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000" b="1" u="sng" kern="0" dirty="0">
                <a:solidFill>
                  <a:schemeClr val="tx2"/>
                </a:solidFill>
                <a:latin typeface="Arial" charset="0"/>
              </a:rPr>
              <a:t>000</a:t>
            </a:r>
            <a:r>
              <a:rPr lang="ru-RU" sz="2000" kern="0" dirty="0">
                <a:solidFill>
                  <a:schemeClr val="tx2"/>
                </a:solidFill>
                <a:latin typeface="Arial" charset="0"/>
              </a:rPr>
              <a:t> пациентов </a:t>
            </a:r>
            <a:endParaRPr lang="ru-RU" sz="2000" baseline="30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5575" name="Text Box 5"/>
          <p:cNvSpPr txBox="1">
            <a:spLocks noChangeArrowheads="1"/>
          </p:cNvSpPr>
          <p:nvPr/>
        </p:nvSpPr>
        <p:spPr bwMode="auto">
          <a:xfrm>
            <a:off x="304800" y="6096000"/>
            <a:ext cx="6629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 i="1">
                <a:solidFill>
                  <a:schemeClr val="tx2"/>
                </a:solidFill>
                <a:latin typeface="Calibri" pitchFamily="34" charset="0"/>
              </a:rPr>
              <a:t>Neaton J. D. </a:t>
            </a:r>
            <a:r>
              <a:rPr lang="en-US" altLang="ru-RU" sz="1100" i="1">
                <a:solidFill>
                  <a:schemeClr val="tx2"/>
                </a:solidFill>
                <a:latin typeface="Calibri" pitchFamily="34" charset="0"/>
              </a:rPr>
              <a:t>et al, </a:t>
            </a:r>
            <a:r>
              <a:rPr lang="ru-RU" altLang="ru-RU" sz="1100" i="1">
                <a:solidFill>
                  <a:schemeClr val="tx2"/>
                </a:solidFill>
                <a:latin typeface="Calibri" pitchFamily="34" charset="0"/>
              </a:rPr>
              <a:t>JAMA. 1993;270</a:t>
            </a:r>
            <a:r>
              <a:rPr lang="en-US" altLang="ru-RU" sz="1100" i="1">
                <a:solidFill>
                  <a:schemeClr val="tx2"/>
                </a:solidFill>
                <a:latin typeface="Calibri" pitchFamily="34" charset="0"/>
              </a:rPr>
              <a:t> (6)</a:t>
            </a:r>
            <a:r>
              <a:rPr lang="ru-RU" altLang="ru-RU" sz="1100" i="1">
                <a:solidFill>
                  <a:schemeClr val="tx2"/>
                </a:solidFill>
                <a:latin typeface="Calibri" pitchFamily="34" charset="0"/>
              </a:rPr>
              <a:t>:713-24; </a:t>
            </a:r>
            <a:r>
              <a:rPr lang="en-US" altLang="ru-RU" sz="1100" i="1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Pitt et al. Circulation. 2000;102:1503-1510. </a:t>
            </a:r>
            <a:endParaRPr lang="ru-RU" altLang="ru-RU" sz="1100" i="1">
              <a:solidFill>
                <a:schemeClr val="tx2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altLang="zh-TW" sz="1100" i="1">
                <a:solidFill>
                  <a:schemeClr val="tx2"/>
                </a:solidFill>
                <a:latin typeface="Calibri" pitchFamily="34" charset="0"/>
                <a:cs typeface="新細明體"/>
              </a:rPr>
              <a:t>Neaton et al. JAMA. 1993;270:713-724</a:t>
            </a:r>
            <a:r>
              <a:rPr lang="ru-RU" altLang="zh-TW" sz="1100" i="1">
                <a:solidFill>
                  <a:schemeClr val="tx2"/>
                </a:solidFill>
                <a:latin typeface="Calibri" pitchFamily="34" charset="0"/>
                <a:cs typeface="新細明體"/>
              </a:rPr>
              <a:t>; </a:t>
            </a:r>
            <a:r>
              <a:rPr lang="en-US" altLang="ru-RU" sz="1100" i="1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Hiltunen</a:t>
            </a:r>
            <a:r>
              <a:rPr lang="ru-RU" altLang="ru-RU" sz="1100" i="1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ru-RU" sz="1100" i="1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T.P.Am J Hypertens 2007;20:311–318</a:t>
            </a:r>
          </a:p>
          <a:p>
            <a:endParaRPr lang="ru-RU" altLang="ru-RU" sz="1100" i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2" name="AutoShape 14"/>
          <p:cNvSpPr>
            <a:spLocks noChangeArrowheads="1"/>
          </p:cNvSpPr>
          <p:nvPr/>
        </p:nvSpPr>
        <p:spPr bwMode="gray">
          <a:xfrm rot="18885226">
            <a:off x="646287" y="2405871"/>
            <a:ext cx="1114425" cy="1114425"/>
          </a:xfrm>
          <a:prstGeom prst="diamond">
            <a:avLst/>
          </a:prstGeom>
          <a:noFill/>
          <a:ln w="9525">
            <a:miter lim="800000"/>
            <a:headEnd/>
            <a:tailEnd/>
          </a:ln>
          <a:scene3d>
            <a:camera prst="legacyPerspectiveBottom">
              <a:rot lat="20999991" lon="0" rev="0"/>
            </a:camera>
            <a:lightRig rig="legacyFlat4" dir="b"/>
          </a:scene3d>
          <a:sp3d extrusionH="163500" prstMaterial="legacyMatte"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99">
                    <a:lumMod val="75000"/>
                  </a:srgbClr>
                </a:solidFill>
                <a:latin typeface="Arial" charset="0"/>
              </a:rPr>
              <a:t>1993</a:t>
            </a:r>
            <a:endParaRPr lang="ru-RU" b="1" dirty="0">
              <a:solidFill>
                <a:srgbClr val="000099">
                  <a:lumMod val="75000"/>
                </a:srgbClr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 txBox="1">
            <a:spLocks noChangeArrowheads="1"/>
          </p:cNvSpPr>
          <p:nvPr/>
        </p:nvSpPr>
        <p:spPr bwMode="auto">
          <a:xfrm>
            <a:off x="323850" y="-26988"/>
            <a:ext cx="8569325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FFFFFF"/>
                </a:solidFill>
                <a:latin typeface="Trade Gothic LT Std"/>
              </a:rPr>
              <a:t>Доказательная база комбинаций антигипертензивных препаратов</a:t>
            </a:r>
            <a:endParaRPr lang="en-US" sz="2800" b="1">
              <a:solidFill>
                <a:srgbClr val="FFFFFF"/>
              </a:solidFill>
              <a:latin typeface="Trade Gothic LT Std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6551613"/>
            <a:ext cx="70199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latin typeface="Trade Gothic LT Std"/>
              </a:rPr>
              <a:t>J Hypertens </a:t>
            </a:r>
            <a:r>
              <a:rPr lang="ru-RU" sz="1100" b="1">
                <a:solidFill>
                  <a:srgbClr val="FFFFFF"/>
                </a:solidFill>
                <a:latin typeface="Trade Gothic LT Std"/>
              </a:rPr>
              <a:t>2013 </a:t>
            </a:r>
            <a:r>
              <a:rPr lang="en-US" sz="1100" b="1">
                <a:solidFill>
                  <a:srgbClr val="FFFFFF"/>
                </a:solidFill>
                <a:latin typeface="Trade Gothic LT Std"/>
              </a:rPr>
              <a:t>31:1281–1357</a:t>
            </a:r>
            <a:endParaRPr lang="ru-RU" sz="1100" b="1">
              <a:solidFill>
                <a:srgbClr val="FFFFFF"/>
              </a:solidFill>
              <a:latin typeface="Trade Gothic LT Std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 l="24754" t="23508" r="18289" b="10439"/>
          <a:stretch>
            <a:fillRect/>
          </a:stretch>
        </p:blipFill>
        <p:spPr bwMode="auto">
          <a:xfrm>
            <a:off x="323850" y="990600"/>
            <a:ext cx="84201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16966" r="17904"/>
          <a:stretch/>
        </p:blipFill>
        <p:spPr bwMode="auto">
          <a:xfrm>
            <a:off x="6156176" y="4753427"/>
            <a:ext cx="1584176" cy="2059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Straight Connector 2"/>
          <p:cNvCxnSpPr/>
          <p:nvPr/>
        </p:nvCxnSpPr>
        <p:spPr>
          <a:xfrm>
            <a:off x="5795963" y="1341438"/>
            <a:ext cx="100806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4"/>
          <p:cNvSpPr txBox="1">
            <a:spLocks noChangeArrowheads="1"/>
          </p:cNvSpPr>
          <p:nvPr/>
        </p:nvSpPr>
        <p:spPr bwMode="auto">
          <a:xfrm>
            <a:off x="6926263" y="1138238"/>
            <a:ext cx="2484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prstClr val="black"/>
                </a:solidFill>
                <a:latin typeface="Calibri" pitchFamily="34" charset="0"/>
              </a:rPr>
              <a:t>Предпочтительные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795963" y="1628775"/>
            <a:ext cx="100806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Box 30"/>
          <p:cNvSpPr txBox="1">
            <a:spLocks noChangeArrowheads="1"/>
          </p:cNvSpPr>
          <p:nvPr/>
        </p:nvSpPr>
        <p:spPr bwMode="auto">
          <a:xfrm>
            <a:off x="6948488" y="1433513"/>
            <a:ext cx="2484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prstClr val="black"/>
                </a:solidFill>
                <a:latin typeface="Calibri" pitchFamily="34" charset="0"/>
              </a:rPr>
              <a:t>Менее изученные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795963" y="1844675"/>
            <a:ext cx="10080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0" name="TextBox 32"/>
          <p:cNvSpPr txBox="1">
            <a:spLocks noChangeArrowheads="1"/>
          </p:cNvSpPr>
          <p:nvPr/>
        </p:nvSpPr>
        <p:spPr bwMode="auto">
          <a:xfrm>
            <a:off x="6948488" y="1651000"/>
            <a:ext cx="2484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prstClr val="black"/>
                </a:solidFill>
                <a:latin typeface="Calibri" pitchFamily="34" charset="0"/>
              </a:rPr>
              <a:t>Не рекомендуется</a:t>
            </a:r>
          </a:p>
        </p:txBody>
      </p:sp>
      <p:sp>
        <p:nvSpPr>
          <p:cNvPr id="7" name="Down Arrow 6"/>
          <p:cNvSpPr/>
          <p:nvPr/>
        </p:nvSpPr>
        <p:spPr>
          <a:xfrm rot="8070675">
            <a:off x="5174456" y="4663282"/>
            <a:ext cx="792163" cy="8636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Trade Gothic LT St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6325" y="4752975"/>
            <a:ext cx="1116013" cy="34131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Trade Gothic LT Std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64050" y="4264025"/>
            <a:ext cx="1657350" cy="909637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2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2133600"/>
            <a:ext cx="4643438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00" tIns="50800" rIns="101600" bIns="50800"/>
          <a:lstStyle/>
          <a:p>
            <a:pPr marL="377825" indent="-377825" defTabSz="1069975" eaLnBrk="0" hangingPunct="0">
              <a:spcAft>
                <a:spcPct val="40000"/>
              </a:spcAft>
            </a:pPr>
            <a:r>
              <a:rPr lang="en-US" sz="2400" b="1">
                <a:solidFill>
                  <a:srgbClr val="FFFFFF"/>
                </a:solidFill>
                <a:latin typeface="Helvetica"/>
              </a:rPr>
              <a:t>	</a:t>
            </a:r>
            <a:r>
              <a:rPr lang="ru-RU" sz="2400" b="1">
                <a:solidFill>
                  <a:srgbClr val="FFFF00"/>
                </a:solidFill>
                <a:latin typeface="Helvetica"/>
              </a:rPr>
              <a:t>Амлодипин</a:t>
            </a:r>
            <a:r>
              <a:rPr lang="en-US" sz="2400" b="1">
                <a:solidFill>
                  <a:srgbClr val="FFFF00"/>
                </a:solidFill>
                <a:latin typeface="Helvetica"/>
              </a:rPr>
              <a:t>	</a:t>
            </a:r>
          </a:p>
          <a:p>
            <a:pPr marL="377825" indent="-377825" defTabSz="1069975" eaLnBrk="0" hangingPunct="0">
              <a:buClr>
                <a:srgbClr val="FFCCFF"/>
              </a:buClr>
              <a:buSzPct val="75000"/>
              <a:buFont typeface="Wingdings" pitchFamily="2" charset="2"/>
              <a:buChar char="«"/>
            </a:pPr>
            <a:r>
              <a:rPr lang="ru-RU" sz="2400">
                <a:solidFill>
                  <a:srgbClr val="FFFFFF"/>
                </a:solidFill>
                <a:latin typeface="Helvetica"/>
              </a:rPr>
              <a:t>Снижает потребность миокарда в О</a:t>
            </a:r>
            <a:r>
              <a:rPr lang="ru-RU" sz="1600">
                <a:solidFill>
                  <a:srgbClr val="FFFFFF"/>
                </a:solidFill>
                <a:latin typeface="Helvetica"/>
              </a:rPr>
              <a:t>2</a:t>
            </a:r>
            <a:r>
              <a:rPr lang="ru-RU" sz="2400">
                <a:solidFill>
                  <a:srgbClr val="FFFFFF"/>
                </a:solidFill>
                <a:latin typeface="Helvetica"/>
              </a:rPr>
              <a:t> и увеличивает коронарный кровоток</a:t>
            </a:r>
            <a:endParaRPr lang="en-US" sz="2400">
              <a:solidFill>
                <a:srgbClr val="FFFFFF"/>
              </a:solidFill>
              <a:latin typeface="Helvetica"/>
            </a:endParaRPr>
          </a:p>
          <a:p>
            <a:pPr marL="377825" indent="-377825" defTabSz="1069975" eaLnBrk="0" hangingPunct="0">
              <a:buClr>
                <a:srgbClr val="FFCCFF"/>
              </a:buClr>
              <a:buSzPct val="75000"/>
              <a:buFont typeface="Wingdings" pitchFamily="2" charset="2"/>
              <a:buChar char="«"/>
            </a:pPr>
            <a:r>
              <a:rPr lang="ru-RU" sz="2400">
                <a:solidFill>
                  <a:srgbClr val="FFFFFF"/>
                </a:solidFill>
                <a:latin typeface="Helvetica"/>
              </a:rPr>
              <a:t>Увеличивает кровоток по коллатералям</a:t>
            </a:r>
            <a:r>
              <a:rPr lang="en-US" sz="2400">
                <a:solidFill>
                  <a:srgbClr val="FFFFFF"/>
                </a:solidFill>
                <a:latin typeface="Helvetica"/>
              </a:rPr>
              <a:t> </a:t>
            </a:r>
          </a:p>
          <a:p>
            <a:pPr marL="377825" indent="-377825" defTabSz="1069975" eaLnBrk="0" hangingPunct="0">
              <a:spcAft>
                <a:spcPct val="40000"/>
              </a:spcAft>
              <a:buClr>
                <a:srgbClr val="FFCCFF"/>
              </a:buClr>
              <a:buSzPct val="75000"/>
              <a:buFont typeface="Wingdings" pitchFamily="2" charset="2"/>
              <a:buChar char="«"/>
            </a:pPr>
            <a:r>
              <a:rPr lang="ru-RU" sz="2400">
                <a:solidFill>
                  <a:srgbClr val="FFFFFF"/>
                </a:solidFill>
                <a:latin typeface="Helvetica"/>
              </a:rPr>
              <a:t>Уменьшает гипертрофию миокарда</a:t>
            </a:r>
            <a:endParaRPr lang="en-US" sz="240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572000" y="2133600"/>
            <a:ext cx="4243388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00" tIns="50800" rIns="101600" bIns="50800"/>
          <a:lstStyle/>
          <a:p>
            <a:pPr marL="377825" indent="-377825" defTabSz="1069975" eaLnBrk="0" hangingPunct="0">
              <a:buClr>
                <a:srgbClr val="FFCCFF"/>
              </a:buClr>
              <a:buSzPct val="75000"/>
              <a:buFont typeface="Wingdings" pitchFamily="2" charset="2"/>
              <a:buChar char="«"/>
            </a:pPr>
            <a:r>
              <a:rPr lang="ru-RU" sz="2400" b="1">
                <a:solidFill>
                  <a:srgbClr val="FFFF00"/>
                </a:solidFill>
                <a:latin typeface="Helvetica"/>
              </a:rPr>
              <a:t>Рамиприл</a:t>
            </a:r>
          </a:p>
          <a:p>
            <a:pPr marL="377825" indent="-377825" defTabSz="1069975" eaLnBrk="0" hangingPunct="0">
              <a:buClr>
                <a:srgbClr val="FFCCFF"/>
              </a:buClr>
              <a:buSzPct val="75000"/>
              <a:buFont typeface="Wingdings" pitchFamily="2" charset="2"/>
              <a:buChar char="«"/>
            </a:pPr>
            <a:endParaRPr lang="ru-RU" sz="2000">
              <a:solidFill>
                <a:srgbClr val="FFFFFF"/>
              </a:solidFill>
              <a:latin typeface="Helvetica"/>
            </a:endParaRPr>
          </a:p>
          <a:p>
            <a:pPr marL="377825" indent="-377825" defTabSz="1069975" eaLnBrk="0" hangingPunct="0">
              <a:buClr>
                <a:srgbClr val="FFCCFF"/>
              </a:buClr>
              <a:buSzPct val="75000"/>
              <a:buFont typeface="Wingdings" pitchFamily="2" charset="2"/>
              <a:buChar char="«"/>
            </a:pPr>
            <a:r>
              <a:rPr lang="ru-RU" sz="2000">
                <a:solidFill>
                  <a:srgbClr val="FFFFFF"/>
                </a:solidFill>
                <a:latin typeface="Helvetica"/>
              </a:rPr>
              <a:t>Снижает посленагрузку и преднагрузку</a:t>
            </a:r>
            <a:r>
              <a:rPr lang="en-US" sz="2000">
                <a:solidFill>
                  <a:srgbClr val="FFFFFF"/>
                </a:solidFill>
                <a:latin typeface="Helvetica"/>
              </a:rPr>
              <a:t> </a:t>
            </a:r>
          </a:p>
          <a:p>
            <a:pPr marL="377825" indent="-377825" defTabSz="1069975" eaLnBrk="0" hangingPunct="0">
              <a:buClr>
                <a:srgbClr val="FFCCFF"/>
              </a:buClr>
              <a:buSzPct val="75000"/>
              <a:buFont typeface="Wingdings" pitchFamily="2" charset="2"/>
              <a:buChar char="«"/>
            </a:pPr>
            <a:r>
              <a:rPr lang="ru-RU" sz="2000">
                <a:solidFill>
                  <a:srgbClr val="FFFFFF"/>
                </a:solidFill>
                <a:latin typeface="Helvetica"/>
              </a:rPr>
              <a:t>Не допускает ремоделирование миокарда</a:t>
            </a:r>
            <a:r>
              <a:rPr lang="en-US" sz="2000">
                <a:solidFill>
                  <a:srgbClr val="FFFFFF"/>
                </a:solidFill>
                <a:latin typeface="Helvetica"/>
              </a:rPr>
              <a:t> </a:t>
            </a:r>
          </a:p>
          <a:p>
            <a:pPr marL="377825" indent="-377825" defTabSz="1069975" eaLnBrk="0" hangingPunct="0">
              <a:buClr>
                <a:srgbClr val="FFCCFF"/>
              </a:buClr>
              <a:buSzPct val="75000"/>
              <a:buFont typeface="Wingdings" pitchFamily="2" charset="2"/>
              <a:buChar char="«"/>
            </a:pPr>
            <a:r>
              <a:rPr lang="ru-RU" sz="2000">
                <a:solidFill>
                  <a:srgbClr val="FFFFFF"/>
                </a:solidFill>
                <a:latin typeface="Helvetica"/>
              </a:rPr>
              <a:t>Способствует брадикинин-обусловленной вазодилятаци</a:t>
            </a:r>
            <a:r>
              <a:rPr lang="en-US" sz="2000">
                <a:solidFill>
                  <a:srgbClr val="FFFFFF"/>
                </a:solidFill>
                <a:latin typeface="Helvetica"/>
              </a:rPr>
              <a:t>u</a:t>
            </a:r>
          </a:p>
          <a:p>
            <a:pPr marL="377825" indent="-377825" defTabSz="1069975" eaLnBrk="0" hangingPunct="0">
              <a:buClr>
                <a:srgbClr val="FFCCFF"/>
              </a:buClr>
              <a:buSzPct val="75000"/>
              <a:buFont typeface="Wingdings" pitchFamily="2" charset="2"/>
              <a:buChar char="«"/>
            </a:pPr>
            <a:r>
              <a:rPr lang="ru-RU" sz="2000">
                <a:solidFill>
                  <a:srgbClr val="FFFFFF"/>
                </a:solidFill>
                <a:latin typeface="Helvetica"/>
              </a:rPr>
              <a:t>Вызывает регресс гипертрофии миокарда</a:t>
            </a:r>
            <a:endParaRPr lang="en-US" sz="2000">
              <a:solidFill>
                <a:srgbClr val="FFFFFF"/>
              </a:solidFill>
              <a:latin typeface="Helvetica"/>
            </a:endParaRPr>
          </a:p>
        </p:txBody>
      </p:sp>
      <p:pic>
        <p:nvPicPr>
          <p:cNvPr id="5222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953000"/>
            <a:ext cx="1579563" cy="19050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/>
            <a:tailEnd/>
          </a:ln>
        </p:spPr>
      </p:pic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596900" y="2676525"/>
            <a:ext cx="80962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596900" y="2109788"/>
            <a:ext cx="81057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609600" y="6019800"/>
            <a:ext cx="641191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685800" y="1125538"/>
            <a:ext cx="75739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  <a:tabLst>
                <a:tab pos="514350" algn="l"/>
              </a:tabLst>
            </a:pPr>
            <a:r>
              <a:rPr lang="ru-RU" sz="2600" b="1">
                <a:solidFill>
                  <a:srgbClr val="FF9900"/>
                </a:solidFill>
                <a:latin typeface="Helvetica"/>
              </a:rPr>
              <a:t>кардиопротекция</a:t>
            </a:r>
            <a:endParaRPr lang="en-US" sz="2600" b="1">
              <a:solidFill>
                <a:srgbClr val="FF9900"/>
              </a:solidFill>
              <a:latin typeface="Helvetica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139700" y="412750"/>
            <a:ext cx="88741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00" tIns="50800" rIns="101600" bIns="50800" anchor="ctr"/>
          <a:lstStyle/>
          <a:p>
            <a:pPr algn="ctr" defTabSz="1069975" eaLnBrk="0" hangingPunct="0"/>
            <a:r>
              <a:rPr lang="en-US" sz="3200" b="1">
                <a:solidFill>
                  <a:srgbClr val="FFFF00"/>
                </a:solidFill>
                <a:latin typeface="Helvetica"/>
              </a:rPr>
              <a:t> </a:t>
            </a:r>
            <a:r>
              <a:rPr lang="ru-RU" sz="3200" b="1" i="1">
                <a:solidFill>
                  <a:srgbClr val="FFFF00"/>
                </a:solidFill>
                <a:latin typeface="Times New Roman" pitchFamily="18" charset="0"/>
              </a:rPr>
              <a:t>Органопротективные свойства</a:t>
            </a:r>
            <a:endParaRPr lang="en-US" sz="2000" i="1">
              <a:solidFill>
                <a:srgbClr val="FFFF00"/>
              </a:solidFill>
              <a:latin typeface="Helvetica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582613" y="6057900"/>
            <a:ext cx="60134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200" i="1">
                <a:solidFill>
                  <a:srgbClr val="FFFFFF"/>
                </a:solidFill>
                <a:latin typeface="Helvetica"/>
              </a:rPr>
              <a:t>- 6th Int. Symp. on “Pharmacological control of calcium and potassium homeostasis : Biological, Therapeutic and Clinical Aspects” Italy, October 1994.</a:t>
            </a:r>
          </a:p>
          <a:p>
            <a:pPr eaLnBrk="0" hangingPunct="0"/>
            <a:r>
              <a:rPr lang="en-US" sz="1200" i="1">
                <a:solidFill>
                  <a:srgbClr val="FFFFFF"/>
                </a:solidFill>
                <a:latin typeface="Helvetica"/>
              </a:rPr>
              <a:t>- Drugs 1995, Drugs 1996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9" name="Rectangle 2"/>
          <p:cNvSpPr>
            <a:spLocks noChangeArrowheads="1"/>
          </p:cNvSpPr>
          <p:nvPr/>
        </p:nvSpPr>
        <p:spPr bwMode="auto">
          <a:xfrm>
            <a:off x="63500" y="412750"/>
            <a:ext cx="90662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00" tIns="50800" rIns="101600" bIns="50800" anchor="ctr"/>
          <a:lstStyle/>
          <a:p>
            <a:pPr algn="ctr" defTabSz="1069975" eaLnBrk="0" hangingPunct="0"/>
            <a:r>
              <a:rPr lang="en-US" sz="3200" b="1" i="1">
                <a:solidFill>
                  <a:srgbClr val="FFFF00"/>
                </a:solidFill>
                <a:latin typeface="Helvetica"/>
              </a:rPr>
              <a:t> </a:t>
            </a:r>
            <a:r>
              <a:rPr lang="ru-RU" sz="3200" b="1" i="1">
                <a:solidFill>
                  <a:srgbClr val="FFFF00"/>
                </a:solidFill>
                <a:latin typeface="Helvetica"/>
              </a:rPr>
              <a:t>Органопротективные свойства</a:t>
            </a:r>
            <a:endParaRPr lang="en-US" sz="3200" b="1" i="1">
              <a:solidFill>
                <a:srgbClr val="FFFF00"/>
              </a:solidFill>
              <a:latin typeface="Helvetica"/>
            </a:endParaRPr>
          </a:p>
        </p:txBody>
      </p:sp>
      <p:sp>
        <p:nvSpPr>
          <p:cNvPr id="29710" name="Rectangle 3"/>
          <p:cNvSpPr>
            <a:spLocks noChangeArrowheads="1"/>
          </p:cNvSpPr>
          <p:nvPr/>
        </p:nvSpPr>
        <p:spPr bwMode="auto">
          <a:xfrm>
            <a:off x="250825" y="1916113"/>
            <a:ext cx="4344988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00" tIns="50800" rIns="101600" bIns="50800"/>
          <a:lstStyle/>
          <a:p>
            <a:pPr marL="377825" indent="-377825" defTabSz="1069975" eaLnBrk="0" hangingPunct="0">
              <a:spcAft>
                <a:spcPct val="80000"/>
              </a:spcAft>
            </a:pPr>
            <a:r>
              <a:rPr lang="en-US" sz="2600" b="1">
                <a:solidFill>
                  <a:srgbClr val="FFFFFF"/>
                </a:solidFill>
                <a:latin typeface="Helvetica"/>
              </a:rPr>
              <a:t>	</a:t>
            </a:r>
            <a:r>
              <a:rPr lang="ru-RU" sz="2600" b="1">
                <a:solidFill>
                  <a:srgbClr val="FFFF00"/>
                </a:solidFill>
                <a:latin typeface="Helvetica"/>
              </a:rPr>
              <a:t>Рамиприл</a:t>
            </a:r>
            <a:endParaRPr lang="en-US" sz="2600" b="1">
              <a:solidFill>
                <a:srgbClr val="FFFF00"/>
              </a:solidFill>
              <a:latin typeface="Helvetica"/>
            </a:endParaRPr>
          </a:p>
          <a:p>
            <a:pPr marL="377825" indent="-377825" defTabSz="1069975" eaLnBrk="0" hangingPunct="0">
              <a:spcAft>
                <a:spcPct val="40000"/>
              </a:spcAft>
              <a:buClr>
                <a:srgbClr val="FFCCFF"/>
              </a:buClr>
              <a:buSzPct val="75000"/>
              <a:buFont typeface="Wingdings" pitchFamily="2" charset="2"/>
              <a:buChar char="«"/>
            </a:pPr>
            <a:r>
              <a:rPr lang="ru-RU" sz="2400">
                <a:solidFill>
                  <a:srgbClr val="FFFFFF"/>
                </a:solidFill>
                <a:latin typeface="Helvetica"/>
              </a:rPr>
              <a:t>Блокада РААС</a:t>
            </a:r>
            <a:endParaRPr lang="en-US" sz="2400">
              <a:solidFill>
                <a:srgbClr val="FFFFFF"/>
              </a:solidFill>
              <a:latin typeface="Helvetica"/>
            </a:endParaRPr>
          </a:p>
          <a:p>
            <a:pPr marL="377825" indent="-377825" defTabSz="1069975" eaLnBrk="0" hangingPunct="0">
              <a:spcAft>
                <a:spcPct val="40000"/>
              </a:spcAft>
              <a:buClr>
                <a:srgbClr val="FFCCFF"/>
              </a:buClr>
              <a:buSzPct val="75000"/>
              <a:buFont typeface="Wingdings" pitchFamily="2" charset="2"/>
              <a:buChar char="«"/>
            </a:pPr>
            <a:r>
              <a:rPr lang="ru-RU" sz="2400">
                <a:solidFill>
                  <a:srgbClr val="FFFFFF"/>
                </a:solidFill>
                <a:latin typeface="Helvetica"/>
              </a:rPr>
              <a:t>Уменьшает протеиурию</a:t>
            </a:r>
            <a:r>
              <a:rPr lang="en-US" sz="2400">
                <a:solidFill>
                  <a:srgbClr val="FFFFFF"/>
                </a:solidFill>
                <a:latin typeface="Helvetica"/>
              </a:rPr>
              <a:t> </a:t>
            </a:r>
          </a:p>
          <a:p>
            <a:pPr marL="377825" indent="-377825" defTabSz="1069975" eaLnBrk="0" hangingPunct="0">
              <a:spcAft>
                <a:spcPct val="40000"/>
              </a:spcAft>
              <a:buClr>
                <a:srgbClr val="FFCCFF"/>
              </a:buClr>
              <a:buSzPct val="75000"/>
              <a:buFont typeface="Wingdings" pitchFamily="2" charset="2"/>
              <a:buChar char="«"/>
            </a:pPr>
            <a:r>
              <a:rPr lang="ru-RU" sz="2400">
                <a:solidFill>
                  <a:srgbClr val="FFFFFF"/>
                </a:solidFill>
                <a:latin typeface="Helvetica"/>
              </a:rPr>
              <a:t>Увекличивает почечный кровоток</a:t>
            </a:r>
            <a:r>
              <a:rPr lang="en-US" sz="2400">
                <a:solidFill>
                  <a:srgbClr val="FFFFFF"/>
                </a:solidFill>
                <a:latin typeface="Helvetica"/>
              </a:rPr>
              <a:t> </a:t>
            </a:r>
          </a:p>
          <a:p>
            <a:pPr marL="377825" indent="-377825" defTabSz="1069975" eaLnBrk="0" hangingPunct="0">
              <a:spcAft>
                <a:spcPct val="40000"/>
              </a:spcAft>
              <a:buClr>
                <a:srgbClr val="FFCCFF"/>
              </a:buClr>
              <a:buSzPct val="75000"/>
              <a:buFont typeface="Wingdings" pitchFamily="2" charset="2"/>
              <a:buChar char="«"/>
            </a:pPr>
            <a:r>
              <a:rPr lang="ru-RU" sz="2400">
                <a:solidFill>
                  <a:srgbClr val="FFFFFF"/>
                </a:solidFill>
                <a:latin typeface="Helvetica"/>
              </a:rPr>
              <a:t>Улучшает натрийурез</a:t>
            </a:r>
            <a:endParaRPr lang="en-US" sz="2400">
              <a:solidFill>
                <a:srgbClr val="FFFFFF"/>
              </a:solidFill>
              <a:latin typeface="Helvetica"/>
            </a:endParaRPr>
          </a:p>
          <a:p>
            <a:pPr marL="377825" indent="-377825" defTabSz="1069975" eaLnBrk="0" hangingPunct="0">
              <a:spcAft>
                <a:spcPct val="40000"/>
              </a:spcAft>
              <a:buClr>
                <a:srgbClr val="FFCCFF"/>
              </a:buClr>
              <a:buSzPct val="75000"/>
              <a:buFont typeface="Wingdings" pitchFamily="2" charset="2"/>
              <a:buChar char="«"/>
            </a:pPr>
            <a:r>
              <a:rPr lang="ru-RU" sz="2400">
                <a:solidFill>
                  <a:srgbClr val="FFFFFF"/>
                </a:solidFill>
                <a:latin typeface="Helvetica"/>
              </a:rPr>
              <a:t>Уменьшает прогрессирование сниженной функции почек</a:t>
            </a:r>
            <a:endParaRPr lang="en-US" sz="260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9711" name="Rectangle 4"/>
          <p:cNvSpPr>
            <a:spLocks noChangeArrowheads="1"/>
          </p:cNvSpPr>
          <p:nvPr/>
        </p:nvSpPr>
        <p:spPr bwMode="auto">
          <a:xfrm>
            <a:off x="4719638" y="2024063"/>
            <a:ext cx="3973512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00" tIns="50800" rIns="101600" bIns="50800"/>
          <a:lstStyle/>
          <a:p>
            <a:pPr marL="377825" indent="-377825" defTabSz="1069975" eaLnBrk="0" hangingPunct="0">
              <a:spcAft>
                <a:spcPct val="80000"/>
              </a:spcAft>
            </a:pPr>
            <a:r>
              <a:rPr lang="en-US" sz="2600" b="1">
                <a:solidFill>
                  <a:srgbClr val="99FF99"/>
                </a:solidFill>
                <a:latin typeface="Helvetica"/>
              </a:rPr>
              <a:t>	</a:t>
            </a:r>
            <a:r>
              <a:rPr lang="ru-RU" sz="2800" b="1">
                <a:solidFill>
                  <a:srgbClr val="FFFF00"/>
                </a:solidFill>
                <a:latin typeface="Helvetica"/>
              </a:rPr>
              <a:t>Амлодипин</a:t>
            </a:r>
            <a:endParaRPr lang="en-US" sz="2800" b="1">
              <a:solidFill>
                <a:srgbClr val="FFFF00"/>
              </a:solidFill>
              <a:latin typeface="Helvetica"/>
            </a:endParaRPr>
          </a:p>
          <a:p>
            <a:pPr marL="377825" indent="-377825" defTabSz="1069975" eaLnBrk="0" hangingPunct="0">
              <a:spcAft>
                <a:spcPct val="60000"/>
              </a:spcAft>
              <a:buClr>
                <a:srgbClr val="FFCCFF"/>
              </a:buClr>
              <a:buSzPct val="75000"/>
              <a:buFont typeface="Wingdings" pitchFamily="2" charset="2"/>
              <a:buChar char="«"/>
            </a:pPr>
            <a:r>
              <a:rPr lang="ru-RU" sz="2400">
                <a:solidFill>
                  <a:srgbClr val="FFFFFF"/>
                </a:solidFill>
                <a:latin typeface="Helvetica"/>
              </a:rPr>
              <a:t>Уменьшает протеинурию</a:t>
            </a:r>
            <a:endParaRPr lang="en-US" sz="2400">
              <a:solidFill>
                <a:srgbClr val="FFFFFF"/>
              </a:solidFill>
              <a:latin typeface="Helvetica"/>
            </a:endParaRPr>
          </a:p>
          <a:p>
            <a:pPr marL="377825" indent="-377825" defTabSz="1069975" eaLnBrk="0" hangingPunct="0">
              <a:spcAft>
                <a:spcPct val="60000"/>
              </a:spcAft>
              <a:buClr>
                <a:srgbClr val="FFCCFF"/>
              </a:buClr>
              <a:buSzPct val="75000"/>
              <a:buFont typeface="Wingdings" pitchFamily="2" charset="2"/>
              <a:buChar char="«"/>
            </a:pPr>
            <a:r>
              <a:rPr lang="ru-RU" sz="2400">
                <a:solidFill>
                  <a:srgbClr val="FFFFFF"/>
                </a:solidFill>
                <a:latin typeface="Helvetica"/>
              </a:rPr>
              <a:t>Увеличивает почечный кровоток</a:t>
            </a:r>
            <a:r>
              <a:rPr lang="en-US" sz="2400">
                <a:solidFill>
                  <a:srgbClr val="FFFFFF"/>
                </a:solidFill>
                <a:latin typeface="Helvetica"/>
              </a:rPr>
              <a:t> </a:t>
            </a:r>
          </a:p>
          <a:p>
            <a:pPr marL="377825" indent="-377825" defTabSz="1069975" eaLnBrk="0" hangingPunct="0">
              <a:spcAft>
                <a:spcPct val="60000"/>
              </a:spcAft>
              <a:buClr>
                <a:srgbClr val="FFCCFF"/>
              </a:buClr>
              <a:buSzPct val="75000"/>
              <a:buFont typeface="Wingdings" pitchFamily="2" charset="2"/>
              <a:buChar char="«"/>
            </a:pPr>
            <a:r>
              <a:rPr lang="ru-RU" sz="2400">
                <a:solidFill>
                  <a:srgbClr val="FFFFFF"/>
                </a:solidFill>
                <a:latin typeface="Helvetica"/>
              </a:rPr>
              <a:t>Способствует натрийурезу</a:t>
            </a:r>
            <a:r>
              <a:rPr lang="en-US" sz="2600">
                <a:solidFill>
                  <a:srgbClr val="FFFFFF"/>
                </a:solidFill>
                <a:latin typeface="Helvetica"/>
              </a:rPr>
              <a:t> </a:t>
            </a:r>
          </a:p>
        </p:txBody>
      </p:sp>
      <p:sp>
        <p:nvSpPr>
          <p:cNvPr id="29712" name="Rectangle 5"/>
          <p:cNvSpPr>
            <a:spLocks noChangeArrowheads="1"/>
          </p:cNvSpPr>
          <p:nvPr/>
        </p:nvSpPr>
        <p:spPr bwMode="auto">
          <a:xfrm>
            <a:off x="671513" y="1125538"/>
            <a:ext cx="79454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  <a:tabLst>
                <a:tab pos="514350" algn="l"/>
              </a:tabLst>
            </a:pPr>
            <a:r>
              <a:rPr lang="en-US" sz="2600" b="1">
                <a:solidFill>
                  <a:srgbClr val="99FFFF"/>
                </a:solidFill>
                <a:latin typeface="Helvetica"/>
              </a:rPr>
              <a:t> </a:t>
            </a:r>
            <a:r>
              <a:rPr lang="ru-RU" sz="2600" b="1">
                <a:solidFill>
                  <a:srgbClr val="FFC000"/>
                </a:solidFill>
                <a:latin typeface="Helvetica"/>
              </a:rPr>
              <a:t>ренопротекция</a:t>
            </a:r>
            <a:endParaRPr lang="en-US" sz="2600" b="1">
              <a:solidFill>
                <a:srgbClr val="FFC000"/>
              </a:solidFill>
              <a:latin typeface="Helvetica"/>
            </a:endParaRPr>
          </a:p>
        </p:txBody>
      </p:sp>
      <p:sp>
        <p:nvSpPr>
          <p:cNvPr id="29713" name="Line 6"/>
          <p:cNvSpPr>
            <a:spLocks noChangeShapeType="1"/>
          </p:cNvSpPr>
          <p:nvPr/>
        </p:nvSpPr>
        <p:spPr bwMode="auto">
          <a:xfrm>
            <a:off x="733425" y="1897063"/>
            <a:ext cx="76930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4" name="Line 7"/>
          <p:cNvSpPr>
            <a:spLocks noChangeShapeType="1"/>
          </p:cNvSpPr>
          <p:nvPr/>
        </p:nvSpPr>
        <p:spPr bwMode="auto">
          <a:xfrm>
            <a:off x="733425" y="2624138"/>
            <a:ext cx="76930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5" name="Line 8"/>
          <p:cNvSpPr>
            <a:spLocks noChangeShapeType="1"/>
          </p:cNvSpPr>
          <p:nvPr/>
        </p:nvSpPr>
        <p:spPr bwMode="auto">
          <a:xfrm>
            <a:off x="762000" y="6172200"/>
            <a:ext cx="623411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6" name="Rectangle 9"/>
          <p:cNvSpPr>
            <a:spLocks noChangeArrowheads="1"/>
          </p:cNvSpPr>
          <p:nvPr/>
        </p:nvSpPr>
        <p:spPr bwMode="auto">
          <a:xfrm>
            <a:off x="704850" y="6176963"/>
            <a:ext cx="574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endParaRPr lang="en-US" sz="1600" i="1">
              <a:solidFill>
                <a:srgbClr val="FFFFFF"/>
              </a:solidFill>
              <a:latin typeface="Helvetica"/>
            </a:endParaRPr>
          </a:p>
          <a:p>
            <a:pPr defTabSz="762000" eaLnBrk="0" hangingPunct="0"/>
            <a:r>
              <a:rPr lang="en-US" sz="1600" i="1">
                <a:solidFill>
                  <a:srgbClr val="FFFFFF"/>
                </a:solidFill>
                <a:latin typeface="Helvetica"/>
              </a:rPr>
              <a:t>Drugs 1995, Drugs 1988, Am. J. Cardiol. 1988, Diabetes 1996</a:t>
            </a:r>
          </a:p>
        </p:txBody>
      </p:sp>
      <p:graphicFrame>
        <p:nvGraphicFramePr>
          <p:cNvPr id="29707" name="Object 11"/>
          <p:cNvGraphicFramePr>
            <a:graphicFrameLocks/>
          </p:cNvGraphicFramePr>
          <p:nvPr/>
        </p:nvGraphicFramePr>
        <p:xfrm>
          <a:off x="7391400" y="4800600"/>
          <a:ext cx="1235075" cy="186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CorelDRAW 6.0" r:id="rId3" imgW="5076825" imgH="7658100" progId="">
                  <p:embed/>
                </p:oleObj>
              </mc:Choice>
              <mc:Fallback>
                <p:oleObj name="CorelDRAW 6.0" r:id="rId3" imgW="5076825" imgH="7658100" progId="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800600"/>
                        <a:ext cx="1235075" cy="186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69888" y="334963"/>
            <a:ext cx="8555037" cy="730250"/>
          </a:xfrm>
        </p:spPr>
        <p:txBody>
          <a:bodyPr lIns="101600" tIns="50800" rIns="101600" bIns="5080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err="1">
                <a:solidFill>
                  <a:srgbClr val="FFFF00"/>
                </a:solidFill>
                <a:latin typeface="Helvetica" charset="0"/>
              </a:rPr>
              <a:t>Рмиприл-амлодипин</a:t>
            </a:r>
            <a:r>
              <a:rPr lang="ru-RU" sz="3200" b="1" dirty="0">
                <a:solidFill>
                  <a:srgbClr val="FFFF00"/>
                </a:solidFill>
                <a:latin typeface="Helvetica" charset="0"/>
              </a:rPr>
              <a:t>: влияние на диабетическую нефропатию</a:t>
            </a:r>
            <a:r>
              <a:rPr lang="en-US" sz="3200" b="1" dirty="0">
                <a:solidFill>
                  <a:srgbClr val="FFFF00"/>
                </a:solidFill>
                <a:latin typeface="Helvetica" charset="0"/>
              </a:rPr>
              <a:t> </a:t>
            </a:r>
            <a:endParaRPr lang="en-US" sz="5400" b="1" dirty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4838" y="2097088"/>
            <a:ext cx="2665412" cy="460375"/>
          </a:xfrm>
          <a:ln w="12700" cap="flat">
            <a:solidFill>
              <a:srgbClr val="FFFFFF"/>
            </a:solidFill>
          </a:ln>
        </p:spPr>
        <p:txBody>
          <a:bodyPr lIns="101600" tIns="50800" rIns="101600" bIns="50800"/>
          <a:lstStyle/>
          <a:p>
            <a:pPr algn="ctr" eaLnBrk="1" hangingPunct="1">
              <a:spcBef>
                <a:spcPct val="0"/>
              </a:spcBef>
              <a:spcAft>
                <a:spcPct val="60000"/>
              </a:spcAft>
              <a:buFont typeface="Wingdings" pitchFamily="2" charset="2"/>
              <a:buNone/>
            </a:pPr>
            <a:r>
              <a:rPr lang="ru-RU" sz="2200" b="1">
                <a:solidFill>
                  <a:srgbClr val="99FF99"/>
                </a:solidFill>
                <a:latin typeface="Arial" charset="0"/>
              </a:rPr>
              <a:t>Амлодипин</a:t>
            </a:r>
            <a:endParaRPr lang="en-US" sz="2200" b="1">
              <a:solidFill>
                <a:srgbClr val="99FF99"/>
              </a:solidFill>
              <a:latin typeface="Arial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838825" y="2097088"/>
            <a:ext cx="2238375" cy="452437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101600" tIns="50800" rIns="101600" bIns="50800"/>
          <a:lstStyle/>
          <a:p>
            <a:pPr marL="377825" indent="-377825" algn="ctr" defTabSz="1069975" eaLnBrk="0" hangingPunct="0">
              <a:spcAft>
                <a:spcPct val="60000"/>
              </a:spcAft>
            </a:pPr>
            <a:r>
              <a:rPr lang="ru-RU" sz="2000" b="1">
                <a:solidFill>
                  <a:srgbClr val="FFFFFF"/>
                </a:solidFill>
                <a:latin typeface="Helvetica"/>
              </a:rPr>
              <a:t>Рамиприл</a:t>
            </a:r>
            <a:endParaRPr lang="en-US" sz="2000" b="1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79388" y="3027363"/>
            <a:ext cx="3887787" cy="76835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101600" tIns="50800" rIns="101600" bIns="50800"/>
          <a:lstStyle/>
          <a:p>
            <a:pPr marL="377825" indent="-377825" algn="ctr" defTabSz="1069975" eaLnBrk="0" hangingPunct="0"/>
            <a:r>
              <a:rPr lang="en-US" sz="1600" b="1">
                <a:solidFill>
                  <a:srgbClr val="99FF99"/>
                </a:solidFill>
                <a:latin typeface="Symbol" pitchFamily="18" charset="2"/>
              </a:rPr>
              <a:t>¯</a:t>
            </a:r>
            <a:r>
              <a:rPr lang="ru-RU" sz="1600" b="1">
                <a:solidFill>
                  <a:srgbClr val="99FF99"/>
                </a:solidFill>
                <a:latin typeface="Symbol" pitchFamily="18" charset="2"/>
              </a:rPr>
              <a:t> </a:t>
            </a:r>
            <a:r>
              <a:rPr lang="en-US" sz="1600" b="1">
                <a:solidFill>
                  <a:srgbClr val="99FF99"/>
                </a:solidFill>
                <a:latin typeface="Symbol" pitchFamily="18" charset="2"/>
              </a:rPr>
              <a:t> </a:t>
            </a:r>
            <a:r>
              <a:rPr lang="ru-RU" sz="1600" b="1">
                <a:solidFill>
                  <a:srgbClr val="99FF99"/>
                </a:solidFill>
                <a:latin typeface="Helvetica"/>
              </a:rPr>
              <a:t>давление в афферентных артериях почек</a:t>
            </a:r>
            <a:endParaRPr lang="en-US" sz="1600" b="1">
              <a:solidFill>
                <a:srgbClr val="99FF99"/>
              </a:solidFill>
              <a:latin typeface="Helvetica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581275" y="4092575"/>
            <a:ext cx="4071938" cy="407988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101600" tIns="50800" rIns="101600" bIns="50800"/>
          <a:lstStyle/>
          <a:p>
            <a:pPr marL="377825" indent="-377825" algn="ctr" defTabSz="1069975" eaLnBrk="0" hangingPunct="0"/>
            <a:r>
              <a:rPr lang="en-US" sz="2000" b="1">
                <a:solidFill>
                  <a:srgbClr val="FFFF66"/>
                </a:solidFill>
                <a:latin typeface="Symbol" pitchFamily="18" charset="2"/>
              </a:rPr>
              <a:t>¯¯ </a:t>
            </a:r>
            <a:r>
              <a:rPr lang="ru-RU" sz="2000" b="1">
                <a:solidFill>
                  <a:srgbClr val="FFFF66"/>
                </a:solidFill>
                <a:latin typeface="Helvetica"/>
              </a:rPr>
              <a:t>давление в клубочках</a:t>
            </a:r>
            <a:endParaRPr lang="en-US" sz="2000" b="1">
              <a:solidFill>
                <a:srgbClr val="FFFF66"/>
              </a:solidFill>
              <a:latin typeface="Helvetica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4932363" y="3027363"/>
            <a:ext cx="3960812" cy="76835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101600" tIns="50800" rIns="101600" bIns="50800"/>
          <a:lstStyle/>
          <a:p>
            <a:pPr marL="377825" indent="-377825" algn="ctr" defTabSz="1069975" eaLnBrk="0" hangingPunct="0"/>
            <a:r>
              <a:rPr lang="en-US" sz="1600" b="1">
                <a:solidFill>
                  <a:srgbClr val="FFFFFF"/>
                </a:solidFill>
                <a:latin typeface="Symbol" pitchFamily="18" charset="2"/>
              </a:rPr>
              <a:t>¯ </a:t>
            </a:r>
            <a:r>
              <a:rPr lang="ru-RU" sz="1600" b="1">
                <a:solidFill>
                  <a:srgbClr val="FFFFFF"/>
                </a:solidFill>
                <a:latin typeface="Helvetica"/>
              </a:rPr>
              <a:t>давление в афферентных артериях почек</a:t>
            </a:r>
            <a:endParaRPr lang="en-US" sz="1600" b="1">
              <a:solidFill>
                <a:srgbClr val="FFFFFF"/>
              </a:solidFill>
              <a:latin typeface="Helvetica"/>
            </a:endParaRPr>
          </a:p>
          <a:p>
            <a:pPr marL="377825" indent="-377825" algn="ctr" defTabSz="1069975" eaLnBrk="0" hangingPunct="0"/>
            <a:endParaRPr lang="en-US" sz="2000" b="1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419475" y="4724400"/>
            <a:ext cx="2366963" cy="407988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101600" tIns="50800" rIns="101600" bIns="50800"/>
          <a:lstStyle/>
          <a:p>
            <a:pPr marL="377825" indent="-377825" algn="ctr" defTabSz="1069975" eaLnBrk="0" hangingPunct="0"/>
            <a:r>
              <a:rPr lang="en-US" sz="2000" b="1">
                <a:solidFill>
                  <a:srgbClr val="FFFF66"/>
                </a:solidFill>
                <a:latin typeface="Symbol" pitchFamily="18" charset="2"/>
              </a:rPr>
              <a:t>¯¯ </a:t>
            </a:r>
            <a:r>
              <a:rPr lang="ru-RU" sz="2000" b="1">
                <a:solidFill>
                  <a:srgbClr val="FFFF66"/>
                </a:solidFill>
                <a:latin typeface="Helvetica"/>
              </a:rPr>
              <a:t>протеинурия</a:t>
            </a:r>
            <a:endParaRPr lang="en-US" sz="2000" b="1">
              <a:solidFill>
                <a:srgbClr val="FFFF66"/>
              </a:solidFill>
              <a:latin typeface="Helvetica"/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249363" y="5500688"/>
            <a:ext cx="6735762" cy="407987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101600" tIns="50800" rIns="101600" bIns="50800"/>
          <a:lstStyle/>
          <a:p>
            <a:pPr marL="377825" indent="-377825" algn="ctr" defTabSz="1069975" eaLnBrk="0" hangingPunct="0"/>
            <a:r>
              <a:rPr lang="ru-RU" sz="2000" b="1">
                <a:solidFill>
                  <a:srgbClr val="FFFF66"/>
                </a:solidFill>
                <a:latin typeface="Helvetica"/>
              </a:rPr>
              <a:t>Снижение прогрессирования нефропатии</a:t>
            </a:r>
            <a:endParaRPr lang="en-US" sz="2000" b="1">
              <a:solidFill>
                <a:srgbClr val="FFFF66"/>
              </a:solidFill>
              <a:latin typeface="Helvetica"/>
            </a:endParaRP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2016125" y="2590800"/>
            <a:ext cx="0" cy="3651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7099300" y="2592388"/>
            <a:ext cx="0" cy="346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4597400" y="4524375"/>
            <a:ext cx="0" cy="2825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flipH="1">
            <a:off x="6681788" y="4260850"/>
            <a:ext cx="49688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4597400" y="5233988"/>
            <a:ext cx="0" cy="255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2051050" y="4232275"/>
            <a:ext cx="51911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2063750" y="3830638"/>
            <a:ext cx="0" cy="3952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7181850" y="3868738"/>
            <a:ext cx="0" cy="3952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795338" y="6053138"/>
            <a:ext cx="65198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600" i="1">
                <a:solidFill>
                  <a:srgbClr val="FFFFFF"/>
                </a:solidFill>
                <a:latin typeface="Helvetica"/>
              </a:rPr>
              <a:t>- 6th Int. Symp. on “Pharmacological control of calcium and potassium</a:t>
            </a:r>
          </a:p>
          <a:p>
            <a:pPr defTabSz="762000" eaLnBrk="0" hangingPunct="0"/>
            <a:r>
              <a:rPr lang="en-US" sz="1600" i="1">
                <a:solidFill>
                  <a:srgbClr val="FFFFFF"/>
                </a:solidFill>
                <a:latin typeface="Helvetica"/>
              </a:rPr>
              <a:t>homeostasis : Biological, Therapeutic and Clinical Aspects” Italy, October 1994.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07950" y="6511925"/>
            <a:ext cx="5937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622" tIns="42811" rIns="85622" bIns="42811">
            <a:spAutoFit/>
          </a:bodyPr>
          <a:lstStyle>
            <a:lvl1pPr defTabSz="8572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defTabSz="8572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8572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8572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8572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6111 M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-28575"/>
            <a:ext cx="9144000" cy="6886575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85622" tIns="42811" rIns="85622" bIns="42811" anchor="ctr"/>
          <a:lstStyle/>
          <a:p>
            <a:pPr algn="ctr" defTabSz="857250" eaLnBrk="0" hangingPunct="0">
              <a:defRPr/>
            </a:pPr>
            <a:endParaRPr lang="en-GB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881063"/>
            <a:ext cx="6527800" cy="50990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29499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739775"/>
            <a:ext cx="8820150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08037"/>
          </a:xfrm>
        </p:spPr>
        <p:txBody>
          <a:bodyPr/>
          <a:lstStyle/>
          <a:p>
            <a:pPr eaLnBrk="1" hangingPunct="1"/>
            <a:r>
              <a:rPr lang="ru-RU"/>
              <a:t>Эгипрес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255713"/>
            <a:ext cx="88773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>
                <a:solidFill>
                  <a:srgbClr val="002060"/>
                </a:solidFill>
              </a:rPr>
              <a:t>Эгипрес</a:t>
            </a:r>
          </a:p>
        </p:txBody>
      </p:sp>
      <p:sp>
        <p:nvSpPr>
          <p:cNvPr id="872450" name="Объект 2"/>
          <p:cNvSpPr>
            <a:spLocks noGrp="1"/>
          </p:cNvSpPr>
          <p:nvPr>
            <p:ph idx="4294967295"/>
          </p:nvPr>
        </p:nvSpPr>
        <p:spPr>
          <a:xfrm>
            <a:off x="914400" y="1820863"/>
            <a:ext cx="8229600" cy="32035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dirty="0">
                <a:solidFill>
                  <a:srgbClr val="C00000"/>
                </a:solidFill>
              </a:rPr>
              <a:t>4 дозировки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1663" y="2941638"/>
            <a:ext cx="3303587" cy="708025"/>
          </a:xfrm>
          <a:prstGeom prst="rect">
            <a:avLst/>
          </a:prstGeom>
          <a:solidFill>
            <a:schemeClr val="bg1"/>
          </a:solidFill>
          <a:ln w="6350">
            <a:solidFill>
              <a:srgbClr val="C0C0C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9D29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5мг </a:t>
            </a:r>
            <a:r>
              <a:rPr lang="ru-RU" sz="2000" b="1" dirty="0" err="1">
                <a:solidFill>
                  <a:srgbClr val="9D29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рамиприла</a:t>
            </a:r>
            <a:endParaRPr lang="ru-RU" sz="2000" b="1" dirty="0">
              <a:solidFill>
                <a:srgbClr val="9D29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9D29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5мг </a:t>
            </a:r>
            <a:r>
              <a:rPr lang="ru-RU" sz="2000" b="1" dirty="0" err="1">
                <a:solidFill>
                  <a:srgbClr val="9D29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амлодипина</a:t>
            </a:r>
            <a:endParaRPr lang="ru-RU" sz="2000" b="1" dirty="0">
              <a:solidFill>
                <a:srgbClr val="9D29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251325" y="2941638"/>
            <a:ext cx="3348038" cy="708025"/>
          </a:xfrm>
          <a:prstGeom prst="rect">
            <a:avLst/>
          </a:prstGeom>
          <a:solidFill>
            <a:schemeClr val="bg1"/>
          </a:solidFill>
          <a:ln w="6350">
            <a:solidFill>
              <a:srgbClr val="C0C0C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9D29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10мг </a:t>
            </a:r>
            <a:r>
              <a:rPr lang="ru-RU" sz="2000" b="1" dirty="0" err="1">
                <a:solidFill>
                  <a:srgbClr val="9D29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рамиприла</a:t>
            </a:r>
            <a:endParaRPr lang="ru-RU" sz="2000" b="1" dirty="0">
              <a:solidFill>
                <a:srgbClr val="9D29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9D29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5мг </a:t>
            </a:r>
            <a:r>
              <a:rPr lang="ru-RU" sz="2000" b="1" dirty="0" err="1">
                <a:solidFill>
                  <a:srgbClr val="9D29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амлодипина</a:t>
            </a:r>
            <a:endParaRPr lang="ru-RU" sz="2000" b="1" dirty="0">
              <a:solidFill>
                <a:srgbClr val="9D29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57213" y="4146550"/>
            <a:ext cx="3348037" cy="708025"/>
          </a:xfrm>
          <a:prstGeom prst="rect">
            <a:avLst/>
          </a:prstGeom>
          <a:solidFill>
            <a:schemeClr val="bg1"/>
          </a:solidFill>
          <a:ln w="6350">
            <a:solidFill>
              <a:srgbClr val="C0C0C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9D29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10мг </a:t>
            </a:r>
            <a:r>
              <a:rPr lang="ru-RU" sz="2000" b="1" dirty="0" err="1">
                <a:solidFill>
                  <a:srgbClr val="9D29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рамиприла</a:t>
            </a:r>
            <a:endParaRPr lang="ru-RU" sz="2000" b="1" dirty="0">
              <a:solidFill>
                <a:srgbClr val="9D29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9D29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10мг </a:t>
            </a:r>
            <a:r>
              <a:rPr lang="ru-RU" sz="2000" b="1" dirty="0" err="1">
                <a:solidFill>
                  <a:srgbClr val="9D29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амлодипина</a:t>
            </a:r>
            <a:endParaRPr lang="ru-RU" sz="2000" b="1" dirty="0">
              <a:solidFill>
                <a:srgbClr val="9D29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214813" y="4146550"/>
            <a:ext cx="3348037" cy="708025"/>
          </a:xfrm>
          <a:prstGeom prst="rect">
            <a:avLst/>
          </a:prstGeom>
          <a:solidFill>
            <a:schemeClr val="bg1"/>
          </a:solidFill>
          <a:ln w="6350">
            <a:solidFill>
              <a:srgbClr val="C0C0C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9D29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5мг </a:t>
            </a:r>
            <a:r>
              <a:rPr lang="ru-RU" sz="2000" b="1" dirty="0" err="1">
                <a:solidFill>
                  <a:srgbClr val="9D29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рамиприла</a:t>
            </a:r>
            <a:endParaRPr lang="ru-RU" sz="2000" b="1" dirty="0">
              <a:solidFill>
                <a:srgbClr val="9D29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9D29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10мг </a:t>
            </a:r>
            <a:r>
              <a:rPr lang="ru-RU" sz="2000" b="1" dirty="0" err="1">
                <a:solidFill>
                  <a:srgbClr val="9D29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амлодипина</a:t>
            </a:r>
            <a:endParaRPr lang="ru-RU" sz="2000" b="1" dirty="0">
              <a:solidFill>
                <a:srgbClr val="9D29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354138" y="1139825"/>
            <a:ext cx="6484937" cy="400050"/>
          </a:xfrm>
          <a:prstGeom prst="rect">
            <a:avLst/>
          </a:prstGeom>
          <a:solidFill>
            <a:schemeClr val="bg1"/>
          </a:solidFill>
          <a:ln w="6350">
            <a:solidFill>
              <a:srgbClr val="C0C0C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Упаковки по 30 капсул (3 блистера по 10)</a:t>
            </a:r>
          </a:p>
        </p:txBody>
      </p:sp>
      <p:sp>
        <p:nvSpPr>
          <p:cNvPr id="57352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endParaRPr lang="ru-RU">
              <a:latin typeface="Calibri" pitchFamily="34" charset="0"/>
            </a:endParaRPr>
          </a:p>
        </p:txBody>
      </p:sp>
      <p:pic>
        <p:nvPicPr>
          <p:cNvPr id="5735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3188" y="1724025"/>
            <a:ext cx="2857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Содержимое 5"/>
          <p:cNvPicPr>
            <a:picLocks noChangeAspect="1"/>
          </p:cNvPicPr>
          <p:nvPr/>
        </p:nvPicPr>
        <p:blipFill>
          <a:blip r:embed="rId5" cstate="print"/>
          <a:srcRect l="-626" r="-1228" b="71751"/>
          <a:stretch>
            <a:fillRect/>
          </a:stretch>
        </p:blipFill>
        <p:spPr bwMode="auto">
          <a:xfrm>
            <a:off x="53975" y="68263"/>
            <a:ext cx="1300163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ru-RU" sz="3600">
                <a:solidFill>
                  <a:srgbClr val="000099"/>
                </a:solidFill>
              </a:rPr>
              <a:t>Варианты фиксированной комбинации индапамида и периндоприла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ru-RU" sz="3600" dirty="0" err="1"/>
              <a:t>Нолипрел</a:t>
            </a:r>
            <a:r>
              <a:rPr lang="ru-RU" sz="3600" dirty="0"/>
              <a:t> А                2.5мг/0,625 мг</a:t>
            </a:r>
          </a:p>
          <a:p>
            <a:endParaRPr lang="ru-RU" sz="3600" dirty="0"/>
          </a:p>
          <a:p>
            <a:r>
              <a:rPr lang="ru-RU" sz="3600" dirty="0" err="1"/>
              <a:t>Нолипред</a:t>
            </a:r>
            <a:r>
              <a:rPr lang="ru-RU" sz="3600" dirty="0"/>
              <a:t> А форте      5 мг/1,25 мг</a:t>
            </a:r>
          </a:p>
          <a:p>
            <a:endParaRPr lang="ru-RU" sz="3600" dirty="0"/>
          </a:p>
          <a:p>
            <a:r>
              <a:rPr lang="ru-RU" sz="3600" dirty="0" err="1"/>
              <a:t>Нолипрел</a:t>
            </a:r>
            <a:r>
              <a:rPr lang="ru-RU" sz="3600" dirty="0"/>
              <a:t> </a:t>
            </a:r>
            <a:r>
              <a:rPr lang="ru-RU" sz="3600" dirty="0" err="1"/>
              <a:t>Би</a:t>
            </a:r>
            <a:r>
              <a:rPr lang="ru-RU" sz="3600" dirty="0"/>
              <a:t> форте   10 мг/2,5 мг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ru-RU" sz="2800" dirty="0"/>
              <a:t>Комбинированные </a:t>
            </a:r>
            <a:r>
              <a:rPr lang="ru-RU" sz="2800" dirty="0" err="1"/>
              <a:t>антигипертензивные</a:t>
            </a:r>
            <a:r>
              <a:rPr lang="ru-RU" sz="2800" dirty="0"/>
              <a:t> препараты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dirty="0" err="1"/>
              <a:t>Аккузид</a:t>
            </a:r>
            <a:endParaRPr lang="ru-RU" dirty="0"/>
          </a:p>
          <a:p>
            <a:r>
              <a:rPr lang="ru-RU" dirty="0" err="1"/>
              <a:t>Вазотенз</a:t>
            </a:r>
            <a:r>
              <a:rPr lang="ru-RU" dirty="0"/>
              <a:t> Н</a:t>
            </a:r>
          </a:p>
          <a:p>
            <a:r>
              <a:rPr lang="ru-RU" dirty="0" err="1"/>
              <a:t>Гизаар</a:t>
            </a:r>
            <a:endParaRPr lang="ru-RU" dirty="0"/>
          </a:p>
          <a:p>
            <a:r>
              <a:rPr lang="ru-RU" dirty="0" err="1"/>
              <a:t>Диротон</a:t>
            </a:r>
            <a:r>
              <a:rPr lang="ru-RU" dirty="0"/>
              <a:t> Плюс</a:t>
            </a:r>
          </a:p>
          <a:p>
            <a:r>
              <a:rPr lang="ru-RU" dirty="0" err="1"/>
              <a:t>Ирузид</a:t>
            </a:r>
            <a:endParaRPr lang="ru-RU" dirty="0"/>
          </a:p>
          <a:p>
            <a:r>
              <a:rPr lang="ru-RU" dirty="0" err="1"/>
              <a:t>Капозид</a:t>
            </a:r>
            <a:endParaRPr lang="ru-RU" dirty="0"/>
          </a:p>
          <a:p>
            <a:r>
              <a:rPr lang="ru-RU" dirty="0"/>
              <a:t>Ко – </a:t>
            </a:r>
            <a:r>
              <a:rPr lang="ru-RU" dirty="0" err="1"/>
              <a:t>Диован</a:t>
            </a:r>
            <a:endParaRPr lang="ru-RU" dirty="0"/>
          </a:p>
          <a:p>
            <a:r>
              <a:rPr lang="ru-RU" dirty="0"/>
              <a:t>Ко – </a:t>
            </a:r>
            <a:r>
              <a:rPr lang="ru-RU" dirty="0" err="1"/>
              <a:t>диротон</a:t>
            </a:r>
            <a:endParaRPr lang="ru-RU" dirty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dirty="0"/>
              <a:t>Ко – </a:t>
            </a:r>
            <a:r>
              <a:rPr lang="ru-RU" dirty="0" err="1"/>
              <a:t>ренитек</a:t>
            </a:r>
            <a:endParaRPr lang="ru-RU" dirty="0"/>
          </a:p>
          <a:p>
            <a:r>
              <a:rPr lang="ru-RU" dirty="0"/>
              <a:t>Ко – </a:t>
            </a:r>
            <a:r>
              <a:rPr lang="ru-RU" dirty="0" err="1"/>
              <a:t>апровель</a:t>
            </a:r>
            <a:endParaRPr lang="ru-RU" dirty="0"/>
          </a:p>
          <a:p>
            <a:r>
              <a:rPr lang="ru-RU" dirty="0" err="1"/>
              <a:t>Корипрен</a:t>
            </a:r>
            <a:r>
              <a:rPr lang="ru-RU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лерканидипин+эналаприл</a:t>
            </a:r>
            <a:r>
              <a:rPr lang="ru-RU" dirty="0"/>
              <a:t>)</a:t>
            </a:r>
          </a:p>
          <a:p>
            <a:r>
              <a:rPr lang="ru-RU" dirty="0" err="1"/>
              <a:t>Лизинотен</a:t>
            </a:r>
            <a:r>
              <a:rPr lang="ru-RU" dirty="0"/>
              <a:t> Н</a:t>
            </a:r>
          </a:p>
          <a:p>
            <a:r>
              <a:rPr lang="ru-RU" dirty="0" err="1"/>
              <a:t>Лозап</a:t>
            </a:r>
            <a:r>
              <a:rPr lang="ru-RU" dirty="0"/>
              <a:t> АМ</a:t>
            </a:r>
          </a:p>
          <a:p>
            <a:r>
              <a:rPr lang="ru-RU" dirty="0" err="1"/>
              <a:t>Лориста</a:t>
            </a:r>
            <a:r>
              <a:rPr lang="ru-RU" dirty="0"/>
              <a:t> Н</a:t>
            </a:r>
          </a:p>
          <a:p>
            <a:r>
              <a:rPr lang="ru-RU" dirty="0" err="1"/>
              <a:t>Микардис</a:t>
            </a:r>
            <a:r>
              <a:rPr lang="ru-RU" dirty="0"/>
              <a:t> Плюс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634413" cy="4329112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Только нормализация кровяного давления недостаточна</a:t>
            </a:r>
            <a:r>
              <a:rPr lang="et-EE" b="1" dirty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76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>
                <a:solidFill>
                  <a:srgbClr val="0070C0"/>
                </a:solidFill>
              </a:rPr>
              <a:t>Управление ассоциированными факторами риска у больных артериальной гипертензией</a:t>
            </a:r>
            <a:endParaRPr lang="et-EE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124200"/>
            <a:ext cx="8229600" cy="421005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b="1" dirty="0" err="1"/>
              <a:t>Гиполипидемическая</a:t>
            </a:r>
            <a:r>
              <a:rPr lang="ru-RU" b="1" dirty="0"/>
              <a:t> терапия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t-EE" b="1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ru-RU" b="1" dirty="0" err="1"/>
              <a:t>Антиагрегантная</a:t>
            </a:r>
            <a:r>
              <a:rPr lang="ru-RU" b="1" dirty="0"/>
              <a:t> терапия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t-EE" b="1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ru-RU" b="1" dirty="0"/>
              <a:t>Лечение гипергликемии</a:t>
            </a:r>
            <a:endParaRPr lang="et-EE" b="1" dirty="0"/>
          </a:p>
          <a:p>
            <a:pPr eaLnBrk="1" hangingPunct="1">
              <a:buFont typeface="Arial" charset="0"/>
              <a:buChar char="•"/>
              <a:defRPr/>
            </a:pPr>
            <a:endParaRPr lang="et-EE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4105275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Раннее начало лечения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</a:rPr>
              <a:t>статинами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 важно для оптимизации снижения риска ССЗ среди пациентов с гипертонией</a:t>
            </a:r>
            <a:br>
              <a:rPr lang="en-GB" sz="3600" i="1" dirty="0">
                <a:solidFill>
                  <a:srgbClr val="0099CC"/>
                </a:solidFill>
              </a:rPr>
            </a:br>
            <a:endParaRPr lang="et-EE" dirty="0">
              <a:solidFill>
                <a:srgbClr val="0099CC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250825" y="765175"/>
            <a:ext cx="8634413" cy="708025"/>
          </a:xfrm>
        </p:spPr>
        <p:txBody>
          <a:bodyPr/>
          <a:lstStyle/>
          <a:p>
            <a:pPr eaLnBrk="1" hangingPunct="1"/>
            <a:r>
              <a:rPr lang="ru-RU" sz="4000" b="1">
                <a:solidFill>
                  <a:srgbClr val="FFFF00"/>
                </a:solidFill>
              </a:rPr>
              <a:t>ВАЖНО ПОМНИТЬ</a:t>
            </a:r>
            <a:r>
              <a:rPr lang="et-EE" sz="4000" b="1">
                <a:solidFill>
                  <a:srgbClr val="FFFF00"/>
                </a:solidFill>
              </a:rPr>
              <a:t>:</a:t>
            </a:r>
            <a:endParaRPr lang="en-GB" sz="4000" b="1">
              <a:solidFill>
                <a:srgbClr val="FFFF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572000" y="1844675"/>
            <a:ext cx="1992313" cy="1328738"/>
          </a:xfrm>
          <a:custGeom>
            <a:avLst/>
            <a:gdLst>
              <a:gd name="connsiteX0" fmla="*/ 0 w 1992441"/>
              <a:gd name="connsiteY0" fmla="*/ 0 h 1328294"/>
              <a:gd name="connsiteX1" fmla="*/ 1992441 w 1992441"/>
              <a:gd name="connsiteY1" fmla="*/ 0 h 1328294"/>
              <a:gd name="connsiteX2" fmla="*/ 1992441 w 1992441"/>
              <a:gd name="connsiteY2" fmla="*/ 1328294 h 1328294"/>
              <a:gd name="connsiteX3" fmla="*/ 0 w 1992441"/>
              <a:gd name="connsiteY3" fmla="*/ 1328294 h 1328294"/>
              <a:gd name="connsiteX4" fmla="*/ 0 w 1992441"/>
              <a:gd name="connsiteY4" fmla="*/ 0 h 13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441" h="1328294">
                <a:moveTo>
                  <a:pt x="0" y="0"/>
                </a:moveTo>
                <a:lnTo>
                  <a:pt x="1992441" y="0"/>
                </a:lnTo>
                <a:lnTo>
                  <a:pt x="1992441" y="1328294"/>
                </a:lnTo>
                <a:lnTo>
                  <a:pt x="0" y="13282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/>
          <a:lstStyle/>
          <a:p>
            <a:pPr marL="285750" lvl="1" indent="-285750" defTabSz="20447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"/>
              <a:defRPr/>
            </a:pPr>
            <a:endParaRPr lang="en-GB" sz="4600" b="0">
              <a:solidFill>
                <a:srgbClr val="FFFFFF"/>
              </a:solidFill>
            </a:endParaRPr>
          </a:p>
          <a:p>
            <a:pPr marL="285750" lvl="1" indent="-285750" defTabSz="20447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"/>
              <a:defRPr/>
            </a:pPr>
            <a:endParaRPr lang="en-GB" sz="4600" b="0">
              <a:solidFill>
                <a:srgbClr val="FFFFFF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024438" y="5049838"/>
            <a:ext cx="1992312" cy="1328737"/>
          </a:xfrm>
          <a:custGeom>
            <a:avLst/>
            <a:gdLst>
              <a:gd name="connsiteX0" fmla="*/ 0 w 1992441"/>
              <a:gd name="connsiteY0" fmla="*/ 0 h 1328294"/>
              <a:gd name="connsiteX1" fmla="*/ 1992441 w 1992441"/>
              <a:gd name="connsiteY1" fmla="*/ 0 h 1328294"/>
              <a:gd name="connsiteX2" fmla="*/ 1992441 w 1992441"/>
              <a:gd name="connsiteY2" fmla="*/ 1328294 h 1328294"/>
              <a:gd name="connsiteX3" fmla="*/ 0 w 1992441"/>
              <a:gd name="connsiteY3" fmla="*/ 1328294 h 1328294"/>
              <a:gd name="connsiteX4" fmla="*/ 0 w 1992441"/>
              <a:gd name="connsiteY4" fmla="*/ 0 h 13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441" h="1328294">
                <a:moveTo>
                  <a:pt x="0" y="0"/>
                </a:moveTo>
                <a:lnTo>
                  <a:pt x="1992441" y="0"/>
                </a:lnTo>
                <a:lnTo>
                  <a:pt x="1992441" y="1328294"/>
                </a:lnTo>
                <a:lnTo>
                  <a:pt x="0" y="13282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/>
          <a:lstStyle/>
          <a:p>
            <a:pPr marL="285750" lvl="1" indent="-285750" defTabSz="20447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"/>
              <a:defRPr/>
            </a:pPr>
            <a:endParaRPr lang="en-GB" sz="4600" b="0">
              <a:solidFill>
                <a:srgbClr val="FFFFFF"/>
              </a:solidFill>
            </a:endParaRPr>
          </a:p>
          <a:p>
            <a:pPr marL="285750" lvl="1" indent="-285750" defTabSz="20447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"/>
              <a:defRPr/>
            </a:pPr>
            <a:endParaRPr lang="en-GB" sz="4600" b="0">
              <a:solidFill>
                <a:srgbClr val="FFFFFF"/>
              </a:solidFill>
            </a:endParaRPr>
          </a:p>
        </p:txBody>
      </p:sp>
      <p:cxnSp>
        <p:nvCxnSpPr>
          <p:cNvPr id="59397" name="Straight Arrow Connector 20"/>
          <p:cNvCxnSpPr>
            <a:cxnSpLocks noChangeShapeType="1"/>
          </p:cNvCxnSpPr>
          <p:nvPr/>
        </p:nvCxnSpPr>
        <p:spPr bwMode="auto">
          <a:xfrm flipV="1">
            <a:off x="5534025" y="2924175"/>
            <a:ext cx="1341438" cy="763588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26" name="TextBox 25"/>
          <p:cNvSpPr txBox="1"/>
          <p:nvPr/>
        </p:nvSpPr>
        <p:spPr>
          <a:xfrm>
            <a:off x="6350" y="1381919"/>
            <a:ext cx="935069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+mn-ea"/>
              </a:rPr>
              <a:t>Преимущества </a:t>
            </a:r>
            <a:r>
              <a:rPr lang="ru-RU" sz="40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+mn-ea"/>
              </a:rPr>
              <a:t>статинов</a:t>
            </a:r>
            <a:r>
              <a:rPr lang="ru-RU" sz="4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+mn-ea"/>
              </a:rPr>
              <a:t> в лечении АГ</a:t>
            </a:r>
            <a:endParaRPr lang="en-GB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59399" name="Down Arrow 12"/>
          <p:cNvSpPr>
            <a:spLocks noChangeArrowheads="1"/>
          </p:cNvSpPr>
          <p:nvPr/>
        </p:nvSpPr>
        <p:spPr bwMode="auto">
          <a:xfrm>
            <a:off x="1763713" y="4365625"/>
            <a:ext cx="1728787" cy="2016125"/>
          </a:xfrm>
          <a:prstGeom prst="downArrow">
            <a:avLst>
              <a:gd name="adj1" fmla="val 50000"/>
              <a:gd name="adj2" fmla="val 4998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92443" tIns="46222" rIns="92443" bIns="46222"/>
          <a:lstStyle/>
          <a:p>
            <a:endParaRPr lang="en-GB" altLang="et-EE" sz="11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400" name="Down Arrow 13"/>
          <p:cNvSpPr>
            <a:spLocks noChangeArrowheads="1"/>
          </p:cNvSpPr>
          <p:nvPr/>
        </p:nvSpPr>
        <p:spPr bwMode="auto">
          <a:xfrm>
            <a:off x="1547813" y="4652963"/>
            <a:ext cx="1511300" cy="936625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92443" tIns="46222" rIns="92443" bIns="46222"/>
          <a:lstStyle/>
          <a:p>
            <a:endParaRPr lang="en-GB" altLang="et-EE" sz="11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>
            <a:off x="684213" y="4625975"/>
            <a:ext cx="3671887" cy="2232025"/>
          </a:xfrm>
          <a:prstGeom prst="downArrow">
            <a:avLst>
              <a:gd name="adj1" fmla="val 50000"/>
              <a:gd name="adj2" fmla="val 52588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2443" tIns="46222" rIns="92443" bIns="46222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r>
              <a:rPr lang="ru-RU" altLang="et-EE" sz="2000">
                <a:solidFill>
                  <a:srgbClr val="00006A"/>
                </a:solidFill>
                <a:latin typeface="Times New Roman" pitchFamily="18" charset="0"/>
              </a:rPr>
              <a:t>Снижает вероятность коронарных приступов на </a:t>
            </a:r>
            <a:r>
              <a:rPr lang="et-EE" altLang="et-EE" sz="2800">
                <a:solidFill>
                  <a:srgbClr val="00006A"/>
                </a:solidFill>
                <a:latin typeface="Times New Roman" pitchFamily="18" charset="0"/>
              </a:rPr>
              <a:t>1/3</a:t>
            </a:r>
            <a:r>
              <a:rPr lang="en-GB" altLang="et-EE" sz="2000">
                <a:solidFill>
                  <a:srgbClr val="00006A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0" name="Down Arrow 19"/>
          <p:cNvSpPr>
            <a:spLocks noChangeArrowheads="1"/>
          </p:cNvSpPr>
          <p:nvPr/>
        </p:nvSpPr>
        <p:spPr bwMode="auto">
          <a:xfrm>
            <a:off x="5148263" y="4625975"/>
            <a:ext cx="3671887" cy="2232025"/>
          </a:xfrm>
          <a:prstGeom prst="downArrow">
            <a:avLst>
              <a:gd name="adj1" fmla="val 50000"/>
              <a:gd name="adj2" fmla="val 52588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2443" tIns="46222" rIns="92443" bIns="46222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r>
              <a:rPr lang="ru-RU" altLang="et-EE" sz="2000">
                <a:solidFill>
                  <a:srgbClr val="00006A"/>
                </a:solidFill>
                <a:latin typeface="Times New Roman" pitchFamily="18" charset="0"/>
              </a:rPr>
              <a:t>Снижает вероятность инсульта на</a:t>
            </a:r>
            <a:endParaRPr lang="et-EE" altLang="et-EE" sz="2000">
              <a:solidFill>
                <a:srgbClr val="00006A"/>
              </a:solidFill>
              <a:latin typeface="Times New Roman" pitchFamily="18" charset="0"/>
            </a:endParaRPr>
          </a:p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r>
              <a:rPr lang="en-GB" altLang="et-EE" sz="2000">
                <a:solidFill>
                  <a:srgbClr val="00006A"/>
                </a:solidFill>
                <a:latin typeface="Times New Roman" pitchFamily="18" charset="0"/>
              </a:rPr>
              <a:t> </a:t>
            </a:r>
            <a:r>
              <a:rPr lang="et-EE" altLang="et-EE" sz="2800">
                <a:solidFill>
                  <a:srgbClr val="00006A"/>
                </a:solidFill>
                <a:latin typeface="Times New Roman" pitchFamily="18" charset="0"/>
              </a:rPr>
              <a:t>1/4</a:t>
            </a:r>
            <a:endParaRPr lang="en-GB" altLang="et-EE" sz="2800">
              <a:solidFill>
                <a:srgbClr val="00006A"/>
              </a:solidFill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987675" y="2205038"/>
            <a:ext cx="3457575" cy="3167062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411413" y="2492375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et-EE" sz="3600" dirty="0">
                <a:solidFill>
                  <a:schemeClr val="bg1"/>
                </a:solidFill>
                <a:latin typeface="Times New Roman" pitchFamily="18" charset="0"/>
              </a:rPr>
              <a:t>Снижение</a:t>
            </a:r>
          </a:p>
          <a:p>
            <a:pPr algn="ctr"/>
            <a:r>
              <a:rPr lang="ru-RU" altLang="et-EE" sz="3600" dirty="0">
                <a:solidFill>
                  <a:schemeClr val="bg1"/>
                </a:solidFill>
                <a:latin typeface="Times New Roman" pitchFamily="18" charset="0"/>
              </a:rPr>
              <a:t>уровня </a:t>
            </a:r>
          </a:p>
          <a:p>
            <a:pPr algn="ctr"/>
            <a:r>
              <a:rPr lang="ru-RU" altLang="et-EE" sz="3600" dirty="0">
                <a:solidFill>
                  <a:schemeClr val="bg1"/>
                </a:solidFill>
                <a:latin typeface="Times New Roman" pitchFamily="18" charset="0"/>
              </a:rPr>
              <a:t>холестерина на </a:t>
            </a:r>
            <a:r>
              <a:rPr lang="en-GB" altLang="et-EE" sz="36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lang="ru-RU" altLang="et-EE" sz="3600" dirty="0" err="1">
                <a:solidFill>
                  <a:schemeClr val="bg1"/>
                </a:solidFill>
                <a:latin typeface="Times New Roman" pitchFamily="18" charset="0"/>
              </a:rPr>
              <a:t>ммоль</a:t>
            </a:r>
            <a:r>
              <a:rPr lang="et-EE" altLang="et-EE" sz="3600" dirty="0">
                <a:solidFill>
                  <a:schemeClr val="bg1"/>
                </a:solidFill>
                <a:latin typeface="Times New Roman" pitchFamily="18" charset="0"/>
              </a:rPr>
              <a:t>/</a:t>
            </a:r>
            <a:r>
              <a:rPr lang="ru-RU" altLang="et-EE" sz="3600" dirty="0">
                <a:solidFill>
                  <a:schemeClr val="bg1"/>
                </a:solidFill>
                <a:latin typeface="Times New Roman" pitchFamily="18" charset="0"/>
              </a:rPr>
              <a:t>л</a:t>
            </a:r>
            <a:endParaRPr lang="et-EE" altLang="et-EE" sz="36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Статины</a:t>
            </a:r>
            <a:br>
              <a:rPr lang="ru-RU" dirty="0"/>
            </a:br>
            <a:r>
              <a:rPr lang="ru-RU" sz="4000" dirty="0"/>
              <a:t>Препараты выбора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4200" y="2514600"/>
            <a:ext cx="3124200" cy="20574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dirty="0" err="1"/>
              <a:t>Розувастатин</a:t>
            </a:r>
            <a:endParaRPr lang="ru-RU" dirty="0"/>
          </a:p>
          <a:p>
            <a:r>
              <a:rPr lang="ru-RU" dirty="0" err="1"/>
              <a:t>Аторвастатин</a:t>
            </a:r>
            <a:endParaRPr lang="ru-RU" dirty="0"/>
          </a:p>
          <a:p>
            <a:r>
              <a:rPr lang="ru-RU" dirty="0" err="1"/>
              <a:t>Симвастатин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азвание 1"/>
          <p:cNvSpPr>
            <a:spLocks noGrp="1"/>
          </p:cNvSpPr>
          <p:nvPr>
            <p:ph type="title" idx="4294967295"/>
          </p:nvPr>
        </p:nvSpPr>
        <p:spPr>
          <a:xfrm>
            <a:off x="323850" y="528638"/>
            <a:ext cx="8428038" cy="5818187"/>
          </a:xfrm>
        </p:spPr>
        <p:txBody>
          <a:bodyPr/>
          <a:lstStyle/>
          <a:p>
            <a:pPr algn="l" eaLnBrk="1" hangingPunct="1"/>
            <a:r>
              <a:rPr lang="ru-RU" sz="2800" dirty="0">
                <a:latin typeface="Arial" charset="0"/>
              </a:rPr>
              <a:t>   </a:t>
            </a:r>
            <a:r>
              <a:rPr lang="ru-RU" sz="2800" dirty="0"/>
              <a:t>По российским данным, основанным на материалах более трёх тысяч патологоанатомических секций (n=3239) больных с соматической патологией, поступивших в многопрофильный стационар по поводу декомпенсации хронического заболевания (средний возраст 67,8±11,6 лет), </a:t>
            </a:r>
            <a:r>
              <a:rPr lang="ru-RU" sz="2800" dirty="0">
                <a:solidFill>
                  <a:srgbClr val="FF0000"/>
                </a:solidFill>
              </a:rPr>
              <a:t>частота сочетания различных патологических процессор составляет 94,2 %. </a:t>
            </a:r>
            <a:r>
              <a:rPr lang="ru-RU" sz="2800" dirty="0"/>
              <a:t>Наиболее часто в работе врача встречаются комбинации из двух и трёх нозологий, но в единичных случаях (до 3,0 %) у одного пациента сочетаются до 6-8 болезней одновременно.</a:t>
            </a:r>
            <a:r>
              <a:rPr lang="en-US" sz="2800" dirty="0"/>
              <a:t> </a:t>
            </a:r>
            <a:br>
              <a:rPr lang="ru-RU" sz="2800" dirty="0"/>
            </a:br>
            <a:br>
              <a:rPr lang="ru-RU" sz="2800" dirty="0"/>
            </a:br>
            <a:r>
              <a:rPr lang="en-US" sz="2800" dirty="0"/>
              <a:t>                                 </a:t>
            </a:r>
            <a:r>
              <a:rPr lang="ru-RU" sz="1400" dirty="0" err="1"/>
              <a:t>Вёрткин</a:t>
            </a:r>
            <a:r>
              <a:rPr lang="ru-RU" sz="1400" dirty="0"/>
              <a:t> А. Л., Скотников А. С. // </a:t>
            </a:r>
            <a:r>
              <a:rPr lang="ru-RU" sz="1400" dirty="0">
                <a:hlinkClick r:id="rId2"/>
              </a:rPr>
              <a:t>Лечащий врач, 2009; № 4, стр. 61-67</a:t>
            </a:r>
            <a:r>
              <a:rPr lang="ru-RU" sz="1400" dirty="0"/>
              <a:t>   </a:t>
            </a:r>
            <a:r>
              <a:rPr lang="ru-RU" sz="2000" dirty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10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60388" y="1362075"/>
          <a:ext cx="6638925" cy="502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4" imgW="6639119" imgH="5023539" progId="">
                  <p:embed/>
                </p:oleObj>
              </mc:Choice>
              <mc:Fallback>
                <p:oleObj r:id="rId4" imgW="6639119" imgH="5023539" progId="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362075"/>
                        <a:ext cx="6638925" cy="5021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27" name="Rectangle 3"/>
          <p:cNvSpPr>
            <a:spLocks noChangeArrowheads="1"/>
          </p:cNvSpPr>
          <p:nvPr/>
        </p:nvSpPr>
        <p:spPr bwMode="auto">
          <a:xfrm>
            <a:off x="1544638" y="1670050"/>
            <a:ext cx="7151687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18288" tIns="18288" rIns="18288" bIns="1828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t-EE" sz="1800" b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878638" y="2547938"/>
            <a:ext cx="20145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t-EE" dirty="0">
                <a:solidFill>
                  <a:schemeClr val="bg1"/>
                </a:solidFill>
                <a:latin typeface="Times New Roman" pitchFamily="18" charset="0"/>
              </a:rPr>
              <a:t>Снижение риска на </a:t>
            </a:r>
            <a:r>
              <a:rPr lang="en-US" altLang="et-EE" dirty="0">
                <a:solidFill>
                  <a:schemeClr val="bg1"/>
                </a:solidFill>
                <a:latin typeface="Times New Roman" pitchFamily="18" charset="0"/>
              </a:rPr>
              <a:t>36%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575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FFF00"/>
                </a:solidFill>
              </a:rPr>
              <a:t>ASCOT-LLA</a:t>
            </a:r>
            <a:r>
              <a:rPr lang="ru-RU" sz="3200" b="1">
                <a:solidFill>
                  <a:srgbClr val="FFFF00"/>
                </a:solidFill>
              </a:rPr>
              <a:t>*</a:t>
            </a:r>
            <a:r>
              <a:rPr lang="en-US" sz="3200" b="1">
                <a:solidFill>
                  <a:srgbClr val="FFFF00"/>
                </a:solidFill>
              </a:rPr>
              <a:t>: </a:t>
            </a:r>
            <a:r>
              <a:rPr lang="ru-RU" sz="3200" b="1">
                <a:solidFill>
                  <a:srgbClr val="FFFF00"/>
                </a:solidFill>
              </a:rPr>
              <a:t>Первичная конечная точка</a:t>
            </a:r>
            <a:r>
              <a:rPr lang="en-US" sz="3200" b="1">
                <a:solidFill>
                  <a:srgbClr val="FFFF00"/>
                </a:solidFill>
              </a:rPr>
              <a:t>: </a:t>
            </a:r>
            <a:r>
              <a:rPr lang="ru-RU" sz="3200" b="1">
                <a:solidFill>
                  <a:srgbClr val="FFFF00"/>
                </a:solidFill>
              </a:rPr>
              <a:t>ИМ без смертельного исхода и ИБС со смертельным исходом</a:t>
            </a: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503738" y="4706938"/>
            <a:ext cx="24796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t-EE" sz="1100">
                <a:solidFill>
                  <a:schemeClr val="tx1"/>
                </a:solidFill>
                <a:latin typeface="Times New Roman" pitchFamily="18" charset="0"/>
              </a:rPr>
              <a:t>Отношение рисков </a:t>
            </a:r>
            <a:r>
              <a:rPr lang="en-US" altLang="et-EE" sz="1100">
                <a:solidFill>
                  <a:schemeClr val="tx1"/>
                </a:solidFill>
                <a:latin typeface="Times New Roman" pitchFamily="18" charset="0"/>
              </a:rPr>
              <a:t>= 0.64 (0.50-0.83)</a:t>
            </a: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1784350" y="1831975"/>
            <a:ext cx="525463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1784350" y="2187575"/>
            <a:ext cx="5254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2320925" y="1616075"/>
            <a:ext cx="5862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2293938" algn="l"/>
                <a:tab pos="4684713" algn="l"/>
              </a:tabLst>
            </a:pPr>
            <a:r>
              <a:rPr lang="ru-RU" altLang="et-EE" sz="1800" dirty="0" err="1">
                <a:solidFill>
                  <a:schemeClr val="bg1"/>
                </a:solidFill>
                <a:latin typeface="Times New Roman" pitchFamily="18" charset="0"/>
              </a:rPr>
              <a:t>Аторвастатин</a:t>
            </a:r>
            <a:r>
              <a:rPr lang="ru-RU" altLang="et-EE" sz="1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t-EE" sz="1800" dirty="0">
                <a:solidFill>
                  <a:schemeClr val="bg1"/>
                </a:solidFill>
                <a:latin typeface="Times New Roman" pitchFamily="18" charset="0"/>
              </a:rPr>
              <a:t>10</a:t>
            </a:r>
            <a:r>
              <a:rPr lang="ru-RU" altLang="et-EE" sz="1800" dirty="0">
                <a:solidFill>
                  <a:schemeClr val="bg1"/>
                </a:solidFill>
                <a:latin typeface="Times New Roman" pitchFamily="18" charset="0"/>
              </a:rPr>
              <a:t> мг</a:t>
            </a:r>
            <a:r>
              <a:rPr lang="en-US" altLang="et-EE" sz="1800" dirty="0">
                <a:solidFill>
                  <a:schemeClr val="bg1"/>
                </a:solidFill>
                <a:latin typeface="Times New Roman" pitchFamily="18" charset="0"/>
              </a:rPr>
              <a:t>	</a:t>
            </a:r>
          </a:p>
          <a:p>
            <a:pPr>
              <a:tabLst>
                <a:tab pos="2293938" algn="l"/>
                <a:tab pos="4684713" algn="l"/>
              </a:tabLst>
            </a:pPr>
            <a:r>
              <a:rPr lang="ru-RU" altLang="et-EE" sz="1800" dirty="0">
                <a:solidFill>
                  <a:schemeClr val="bg1"/>
                </a:solidFill>
                <a:latin typeface="Times New Roman" pitchFamily="18" charset="0"/>
              </a:rPr>
              <a:t>Плацебо</a:t>
            </a:r>
            <a:r>
              <a:rPr lang="en-US" altLang="et-EE" sz="1100" dirty="0">
                <a:solidFill>
                  <a:schemeClr val="bg1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H="1">
            <a:off x="6865938" y="2547938"/>
            <a:ext cx="1587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7031038" y="470693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t-EE" sz="1100" i="1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en-US" altLang="et-EE" sz="1100">
                <a:solidFill>
                  <a:schemeClr val="tx1"/>
                </a:solidFill>
                <a:latin typeface="Times New Roman" pitchFamily="18" charset="0"/>
              </a:rPr>
              <a:t> = 0.0005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346200" y="2547938"/>
            <a:ext cx="5205413" cy="2738437"/>
            <a:chOff x="960" y="1461"/>
            <a:chExt cx="3279" cy="1725"/>
          </a:xfrm>
        </p:grpSpPr>
        <p:sp>
          <p:nvSpPr>
            <p:cNvPr id="51218" name="Freeform 13"/>
            <p:cNvSpPr>
              <a:spLocks/>
            </p:cNvSpPr>
            <p:nvPr/>
          </p:nvSpPr>
          <p:spPr bwMode="auto">
            <a:xfrm>
              <a:off x="2649" y="1461"/>
              <a:ext cx="1590" cy="795"/>
            </a:xfrm>
            <a:custGeom>
              <a:avLst/>
              <a:gdLst>
                <a:gd name="T0" fmla="*/ 1590 w 1590"/>
                <a:gd name="T1" fmla="*/ 0 h 795"/>
                <a:gd name="T2" fmla="*/ 1563 w 1590"/>
                <a:gd name="T3" fmla="*/ 6 h 795"/>
                <a:gd name="T4" fmla="*/ 1563 w 1590"/>
                <a:gd name="T5" fmla="*/ 24 h 795"/>
                <a:gd name="T6" fmla="*/ 1542 w 1590"/>
                <a:gd name="T7" fmla="*/ 30 h 795"/>
                <a:gd name="T8" fmla="*/ 1542 w 1590"/>
                <a:gd name="T9" fmla="*/ 63 h 795"/>
                <a:gd name="T10" fmla="*/ 1476 w 1590"/>
                <a:gd name="T11" fmla="*/ 63 h 795"/>
                <a:gd name="T12" fmla="*/ 1473 w 1590"/>
                <a:gd name="T13" fmla="*/ 108 h 795"/>
                <a:gd name="T14" fmla="*/ 1362 w 1590"/>
                <a:gd name="T15" fmla="*/ 111 h 795"/>
                <a:gd name="T16" fmla="*/ 1347 w 1590"/>
                <a:gd name="T17" fmla="*/ 141 h 795"/>
                <a:gd name="T18" fmla="*/ 1341 w 1590"/>
                <a:gd name="T19" fmla="*/ 165 h 795"/>
                <a:gd name="T20" fmla="*/ 1323 w 1590"/>
                <a:gd name="T21" fmla="*/ 180 h 795"/>
                <a:gd name="T22" fmla="*/ 1320 w 1590"/>
                <a:gd name="T23" fmla="*/ 207 h 795"/>
                <a:gd name="T24" fmla="*/ 1272 w 1590"/>
                <a:gd name="T25" fmla="*/ 207 h 795"/>
                <a:gd name="T26" fmla="*/ 1257 w 1590"/>
                <a:gd name="T27" fmla="*/ 231 h 795"/>
                <a:gd name="T28" fmla="*/ 1242 w 1590"/>
                <a:gd name="T29" fmla="*/ 243 h 795"/>
                <a:gd name="T30" fmla="*/ 1173 w 1590"/>
                <a:gd name="T31" fmla="*/ 237 h 795"/>
                <a:gd name="T32" fmla="*/ 1161 w 1590"/>
                <a:gd name="T33" fmla="*/ 267 h 795"/>
                <a:gd name="T34" fmla="*/ 1155 w 1590"/>
                <a:gd name="T35" fmla="*/ 294 h 795"/>
                <a:gd name="T36" fmla="*/ 1089 w 1590"/>
                <a:gd name="T37" fmla="*/ 297 h 795"/>
                <a:gd name="T38" fmla="*/ 1074 w 1590"/>
                <a:gd name="T39" fmla="*/ 333 h 795"/>
                <a:gd name="T40" fmla="*/ 1041 w 1590"/>
                <a:gd name="T41" fmla="*/ 336 h 795"/>
                <a:gd name="T42" fmla="*/ 1005 w 1590"/>
                <a:gd name="T43" fmla="*/ 342 h 795"/>
                <a:gd name="T44" fmla="*/ 924 w 1590"/>
                <a:gd name="T45" fmla="*/ 348 h 795"/>
                <a:gd name="T46" fmla="*/ 915 w 1590"/>
                <a:gd name="T47" fmla="*/ 369 h 795"/>
                <a:gd name="T48" fmla="*/ 879 w 1590"/>
                <a:gd name="T49" fmla="*/ 381 h 795"/>
                <a:gd name="T50" fmla="*/ 852 w 1590"/>
                <a:gd name="T51" fmla="*/ 399 h 795"/>
                <a:gd name="T52" fmla="*/ 831 w 1590"/>
                <a:gd name="T53" fmla="*/ 417 h 795"/>
                <a:gd name="T54" fmla="*/ 807 w 1590"/>
                <a:gd name="T55" fmla="*/ 435 h 795"/>
                <a:gd name="T56" fmla="*/ 741 w 1590"/>
                <a:gd name="T57" fmla="*/ 435 h 795"/>
                <a:gd name="T58" fmla="*/ 711 w 1590"/>
                <a:gd name="T59" fmla="*/ 480 h 795"/>
                <a:gd name="T60" fmla="*/ 684 w 1590"/>
                <a:gd name="T61" fmla="*/ 498 h 795"/>
                <a:gd name="T62" fmla="*/ 648 w 1590"/>
                <a:gd name="T63" fmla="*/ 504 h 795"/>
                <a:gd name="T64" fmla="*/ 609 w 1590"/>
                <a:gd name="T65" fmla="*/ 522 h 795"/>
                <a:gd name="T66" fmla="*/ 591 w 1590"/>
                <a:gd name="T67" fmla="*/ 534 h 795"/>
                <a:gd name="T68" fmla="*/ 552 w 1590"/>
                <a:gd name="T69" fmla="*/ 540 h 795"/>
                <a:gd name="T70" fmla="*/ 513 w 1590"/>
                <a:gd name="T71" fmla="*/ 543 h 795"/>
                <a:gd name="T72" fmla="*/ 510 w 1590"/>
                <a:gd name="T73" fmla="*/ 579 h 795"/>
                <a:gd name="T74" fmla="*/ 486 w 1590"/>
                <a:gd name="T75" fmla="*/ 609 h 795"/>
                <a:gd name="T76" fmla="*/ 468 w 1590"/>
                <a:gd name="T77" fmla="*/ 627 h 795"/>
                <a:gd name="T78" fmla="*/ 417 w 1590"/>
                <a:gd name="T79" fmla="*/ 630 h 795"/>
                <a:gd name="T80" fmla="*/ 396 w 1590"/>
                <a:gd name="T81" fmla="*/ 642 h 795"/>
                <a:gd name="T82" fmla="*/ 378 w 1590"/>
                <a:gd name="T83" fmla="*/ 654 h 795"/>
                <a:gd name="T84" fmla="*/ 363 w 1590"/>
                <a:gd name="T85" fmla="*/ 666 h 795"/>
                <a:gd name="T86" fmla="*/ 330 w 1590"/>
                <a:gd name="T87" fmla="*/ 669 h 795"/>
                <a:gd name="T88" fmla="*/ 321 w 1590"/>
                <a:gd name="T89" fmla="*/ 702 h 795"/>
                <a:gd name="T90" fmla="*/ 294 w 1590"/>
                <a:gd name="T91" fmla="*/ 729 h 795"/>
                <a:gd name="T92" fmla="*/ 291 w 1590"/>
                <a:gd name="T93" fmla="*/ 747 h 795"/>
                <a:gd name="T94" fmla="*/ 222 w 1590"/>
                <a:gd name="T95" fmla="*/ 747 h 795"/>
                <a:gd name="T96" fmla="*/ 201 w 1590"/>
                <a:gd name="T97" fmla="*/ 762 h 795"/>
                <a:gd name="T98" fmla="*/ 162 w 1590"/>
                <a:gd name="T99" fmla="*/ 783 h 795"/>
                <a:gd name="T100" fmla="*/ 132 w 1590"/>
                <a:gd name="T101" fmla="*/ 789 h 795"/>
                <a:gd name="T102" fmla="*/ 66 w 1590"/>
                <a:gd name="T103" fmla="*/ 795 h 795"/>
                <a:gd name="T104" fmla="*/ 0 w 1590"/>
                <a:gd name="T105" fmla="*/ 795 h 7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90"/>
                <a:gd name="T160" fmla="*/ 0 h 795"/>
                <a:gd name="T161" fmla="*/ 1590 w 1590"/>
                <a:gd name="T162" fmla="*/ 795 h 7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90" h="795">
                  <a:moveTo>
                    <a:pt x="1590" y="0"/>
                  </a:moveTo>
                  <a:lnTo>
                    <a:pt x="1563" y="6"/>
                  </a:lnTo>
                  <a:lnTo>
                    <a:pt x="1563" y="24"/>
                  </a:lnTo>
                  <a:lnTo>
                    <a:pt x="1542" y="30"/>
                  </a:lnTo>
                  <a:lnTo>
                    <a:pt x="1542" y="63"/>
                  </a:lnTo>
                  <a:lnTo>
                    <a:pt x="1476" y="63"/>
                  </a:lnTo>
                  <a:lnTo>
                    <a:pt x="1473" y="108"/>
                  </a:lnTo>
                  <a:lnTo>
                    <a:pt x="1362" y="111"/>
                  </a:lnTo>
                  <a:lnTo>
                    <a:pt x="1347" y="141"/>
                  </a:lnTo>
                  <a:lnTo>
                    <a:pt x="1341" y="165"/>
                  </a:lnTo>
                  <a:lnTo>
                    <a:pt x="1323" y="180"/>
                  </a:lnTo>
                  <a:lnTo>
                    <a:pt x="1320" y="207"/>
                  </a:lnTo>
                  <a:lnTo>
                    <a:pt x="1272" y="207"/>
                  </a:lnTo>
                  <a:lnTo>
                    <a:pt x="1257" y="231"/>
                  </a:lnTo>
                  <a:lnTo>
                    <a:pt x="1242" y="243"/>
                  </a:lnTo>
                  <a:lnTo>
                    <a:pt x="1173" y="237"/>
                  </a:lnTo>
                  <a:lnTo>
                    <a:pt x="1161" y="267"/>
                  </a:lnTo>
                  <a:lnTo>
                    <a:pt x="1155" y="294"/>
                  </a:lnTo>
                  <a:lnTo>
                    <a:pt x="1089" y="297"/>
                  </a:lnTo>
                  <a:lnTo>
                    <a:pt x="1074" y="333"/>
                  </a:lnTo>
                  <a:lnTo>
                    <a:pt x="1041" y="336"/>
                  </a:lnTo>
                  <a:lnTo>
                    <a:pt x="1005" y="342"/>
                  </a:lnTo>
                  <a:lnTo>
                    <a:pt x="924" y="348"/>
                  </a:lnTo>
                  <a:lnTo>
                    <a:pt x="915" y="369"/>
                  </a:lnTo>
                  <a:lnTo>
                    <a:pt x="879" y="381"/>
                  </a:lnTo>
                  <a:lnTo>
                    <a:pt x="852" y="399"/>
                  </a:lnTo>
                  <a:lnTo>
                    <a:pt x="831" y="417"/>
                  </a:lnTo>
                  <a:lnTo>
                    <a:pt x="807" y="435"/>
                  </a:lnTo>
                  <a:lnTo>
                    <a:pt x="741" y="435"/>
                  </a:lnTo>
                  <a:lnTo>
                    <a:pt x="711" y="480"/>
                  </a:lnTo>
                  <a:lnTo>
                    <a:pt x="684" y="498"/>
                  </a:lnTo>
                  <a:lnTo>
                    <a:pt x="648" y="504"/>
                  </a:lnTo>
                  <a:lnTo>
                    <a:pt x="609" y="522"/>
                  </a:lnTo>
                  <a:lnTo>
                    <a:pt x="591" y="534"/>
                  </a:lnTo>
                  <a:lnTo>
                    <a:pt x="552" y="540"/>
                  </a:lnTo>
                  <a:lnTo>
                    <a:pt x="513" y="543"/>
                  </a:lnTo>
                  <a:lnTo>
                    <a:pt x="510" y="579"/>
                  </a:lnTo>
                  <a:lnTo>
                    <a:pt x="486" y="609"/>
                  </a:lnTo>
                  <a:lnTo>
                    <a:pt x="468" y="627"/>
                  </a:lnTo>
                  <a:lnTo>
                    <a:pt x="417" y="630"/>
                  </a:lnTo>
                  <a:lnTo>
                    <a:pt x="396" y="642"/>
                  </a:lnTo>
                  <a:lnTo>
                    <a:pt x="378" y="654"/>
                  </a:lnTo>
                  <a:lnTo>
                    <a:pt x="363" y="666"/>
                  </a:lnTo>
                  <a:lnTo>
                    <a:pt x="330" y="669"/>
                  </a:lnTo>
                  <a:lnTo>
                    <a:pt x="321" y="702"/>
                  </a:lnTo>
                  <a:lnTo>
                    <a:pt x="294" y="729"/>
                  </a:lnTo>
                  <a:lnTo>
                    <a:pt x="291" y="747"/>
                  </a:lnTo>
                  <a:lnTo>
                    <a:pt x="222" y="747"/>
                  </a:lnTo>
                  <a:lnTo>
                    <a:pt x="201" y="762"/>
                  </a:lnTo>
                  <a:lnTo>
                    <a:pt x="162" y="783"/>
                  </a:lnTo>
                  <a:lnTo>
                    <a:pt x="132" y="789"/>
                  </a:lnTo>
                  <a:lnTo>
                    <a:pt x="66" y="795"/>
                  </a:lnTo>
                  <a:lnTo>
                    <a:pt x="0" y="795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18288" tIns="18288" rIns="18288" bIns="18288" anchor="ctr"/>
            <a:lstStyle/>
            <a:p>
              <a:endParaRPr lang="ru-RU"/>
            </a:p>
          </p:txBody>
        </p:sp>
        <p:sp>
          <p:nvSpPr>
            <p:cNvPr id="51219" name="Freeform 14"/>
            <p:cNvSpPr>
              <a:spLocks/>
            </p:cNvSpPr>
            <p:nvPr/>
          </p:nvSpPr>
          <p:spPr bwMode="auto">
            <a:xfrm>
              <a:off x="960" y="2250"/>
              <a:ext cx="1686" cy="936"/>
            </a:xfrm>
            <a:custGeom>
              <a:avLst/>
              <a:gdLst>
                <a:gd name="T0" fmla="*/ 1686 w 1686"/>
                <a:gd name="T1" fmla="*/ 0 h 936"/>
                <a:gd name="T2" fmla="*/ 1665 w 1686"/>
                <a:gd name="T3" fmla="*/ 48 h 936"/>
                <a:gd name="T4" fmla="*/ 1629 w 1686"/>
                <a:gd name="T5" fmla="*/ 51 h 936"/>
                <a:gd name="T6" fmla="*/ 1611 w 1686"/>
                <a:gd name="T7" fmla="*/ 69 h 936"/>
                <a:gd name="T8" fmla="*/ 1572 w 1686"/>
                <a:gd name="T9" fmla="*/ 84 h 936"/>
                <a:gd name="T10" fmla="*/ 1545 w 1686"/>
                <a:gd name="T11" fmla="*/ 93 h 936"/>
                <a:gd name="T12" fmla="*/ 1512 w 1686"/>
                <a:gd name="T13" fmla="*/ 108 h 936"/>
                <a:gd name="T14" fmla="*/ 1485 w 1686"/>
                <a:gd name="T15" fmla="*/ 111 h 936"/>
                <a:gd name="T16" fmla="*/ 1485 w 1686"/>
                <a:gd name="T17" fmla="*/ 135 h 936"/>
                <a:gd name="T18" fmla="*/ 1431 w 1686"/>
                <a:gd name="T19" fmla="*/ 138 h 936"/>
                <a:gd name="T20" fmla="*/ 1392 w 1686"/>
                <a:gd name="T21" fmla="*/ 153 h 936"/>
                <a:gd name="T22" fmla="*/ 1335 w 1686"/>
                <a:gd name="T23" fmla="*/ 168 h 936"/>
                <a:gd name="T24" fmla="*/ 1329 w 1686"/>
                <a:gd name="T25" fmla="*/ 189 h 936"/>
                <a:gd name="T26" fmla="*/ 1302 w 1686"/>
                <a:gd name="T27" fmla="*/ 189 h 936"/>
                <a:gd name="T28" fmla="*/ 1254 w 1686"/>
                <a:gd name="T29" fmla="*/ 189 h 936"/>
                <a:gd name="T30" fmla="*/ 1245 w 1686"/>
                <a:gd name="T31" fmla="*/ 207 h 936"/>
                <a:gd name="T32" fmla="*/ 1251 w 1686"/>
                <a:gd name="T33" fmla="*/ 225 h 936"/>
                <a:gd name="T34" fmla="*/ 1224 w 1686"/>
                <a:gd name="T35" fmla="*/ 240 h 936"/>
                <a:gd name="T36" fmla="*/ 1218 w 1686"/>
                <a:gd name="T37" fmla="*/ 261 h 936"/>
                <a:gd name="T38" fmla="*/ 1146 w 1686"/>
                <a:gd name="T39" fmla="*/ 258 h 936"/>
                <a:gd name="T40" fmla="*/ 1038 w 1686"/>
                <a:gd name="T41" fmla="*/ 267 h 936"/>
                <a:gd name="T42" fmla="*/ 1029 w 1686"/>
                <a:gd name="T43" fmla="*/ 294 h 936"/>
                <a:gd name="T44" fmla="*/ 1014 w 1686"/>
                <a:gd name="T45" fmla="*/ 312 h 936"/>
                <a:gd name="T46" fmla="*/ 966 w 1686"/>
                <a:gd name="T47" fmla="*/ 318 h 936"/>
                <a:gd name="T48" fmla="*/ 951 w 1686"/>
                <a:gd name="T49" fmla="*/ 336 h 936"/>
                <a:gd name="T50" fmla="*/ 933 w 1686"/>
                <a:gd name="T51" fmla="*/ 378 h 936"/>
                <a:gd name="T52" fmla="*/ 927 w 1686"/>
                <a:gd name="T53" fmla="*/ 411 h 936"/>
                <a:gd name="T54" fmla="*/ 828 w 1686"/>
                <a:gd name="T55" fmla="*/ 429 h 936"/>
                <a:gd name="T56" fmla="*/ 810 w 1686"/>
                <a:gd name="T57" fmla="*/ 456 h 936"/>
                <a:gd name="T58" fmla="*/ 780 w 1686"/>
                <a:gd name="T59" fmla="*/ 462 h 936"/>
                <a:gd name="T60" fmla="*/ 765 w 1686"/>
                <a:gd name="T61" fmla="*/ 477 h 936"/>
                <a:gd name="T62" fmla="*/ 741 w 1686"/>
                <a:gd name="T63" fmla="*/ 486 h 936"/>
                <a:gd name="T64" fmla="*/ 657 w 1686"/>
                <a:gd name="T65" fmla="*/ 498 h 936"/>
                <a:gd name="T66" fmla="*/ 639 w 1686"/>
                <a:gd name="T67" fmla="*/ 519 h 936"/>
                <a:gd name="T68" fmla="*/ 618 w 1686"/>
                <a:gd name="T69" fmla="*/ 525 h 936"/>
                <a:gd name="T70" fmla="*/ 567 w 1686"/>
                <a:gd name="T71" fmla="*/ 534 h 936"/>
                <a:gd name="T72" fmla="*/ 513 w 1686"/>
                <a:gd name="T73" fmla="*/ 555 h 936"/>
                <a:gd name="T74" fmla="*/ 486 w 1686"/>
                <a:gd name="T75" fmla="*/ 588 h 936"/>
                <a:gd name="T76" fmla="*/ 486 w 1686"/>
                <a:gd name="T77" fmla="*/ 609 h 936"/>
                <a:gd name="T78" fmla="*/ 444 w 1686"/>
                <a:gd name="T79" fmla="*/ 615 h 936"/>
                <a:gd name="T80" fmla="*/ 438 w 1686"/>
                <a:gd name="T81" fmla="*/ 633 h 936"/>
                <a:gd name="T82" fmla="*/ 417 w 1686"/>
                <a:gd name="T83" fmla="*/ 639 h 936"/>
                <a:gd name="T84" fmla="*/ 411 w 1686"/>
                <a:gd name="T85" fmla="*/ 660 h 936"/>
                <a:gd name="T86" fmla="*/ 369 w 1686"/>
                <a:gd name="T87" fmla="*/ 669 h 936"/>
                <a:gd name="T88" fmla="*/ 363 w 1686"/>
                <a:gd name="T89" fmla="*/ 687 h 936"/>
                <a:gd name="T90" fmla="*/ 333 w 1686"/>
                <a:gd name="T91" fmla="*/ 690 h 936"/>
                <a:gd name="T92" fmla="*/ 312 w 1686"/>
                <a:gd name="T93" fmla="*/ 687 h 936"/>
                <a:gd name="T94" fmla="*/ 303 w 1686"/>
                <a:gd name="T95" fmla="*/ 708 h 936"/>
                <a:gd name="T96" fmla="*/ 294 w 1686"/>
                <a:gd name="T97" fmla="*/ 726 h 936"/>
                <a:gd name="T98" fmla="*/ 243 w 1686"/>
                <a:gd name="T99" fmla="*/ 741 h 936"/>
                <a:gd name="T100" fmla="*/ 234 w 1686"/>
                <a:gd name="T101" fmla="*/ 765 h 936"/>
                <a:gd name="T102" fmla="*/ 213 w 1686"/>
                <a:gd name="T103" fmla="*/ 786 h 936"/>
                <a:gd name="T104" fmla="*/ 171 w 1686"/>
                <a:gd name="T105" fmla="*/ 801 h 936"/>
                <a:gd name="T106" fmla="*/ 159 w 1686"/>
                <a:gd name="T107" fmla="*/ 828 h 936"/>
                <a:gd name="T108" fmla="*/ 147 w 1686"/>
                <a:gd name="T109" fmla="*/ 861 h 936"/>
                <a:gd name="T110" fmla="*/ 126 w 1686"/>
                <a:gd name="T111" fmla="*/ 876 h 936"/>
                <a:gd name="T112" fmla="*/ 90 w 1686"/>
                <a:gd name="T113" fmla="*/ 912 h 936"/>
                <a:gd name="T114" fmla="*/ 66 w 1686"/>
                <a:gd name="T115" fmla="*/ 930 h 936"/>
                <a:gd name="T116" fmla="*/ 48 w 1686"/>
                <a:gd name="T117" fmla="*/ 936 h 936"/>
                <a:gd name="T118" fmla="*/ 0 w 1686"/>
                <a:gd name="T119" fmla="*/ 933 h 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86"/>
                <a:gd name="T181" fmla="*/ 0 h 936"/>
                <a:gd name="T182" fmla="*/ 1686 w 1686"/>
                <a:gd name="T183" fmla="*/ 936 h 9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86" h="936">
                  <a:moveTo>
                    <a:pt x="1686" y="0"/>
                  </a:moveTo>
                  <a:lnTo>
                    <a:pt x="1665" y="48"/>
                  </a:lnTo>
                  <a:lnTo>
                    <a:pt x="1629" y="51"/>
                  </a:lnTo>
                  <a:lnTo>
                    <a:pt x="1611" y="69"/>
                  </a:lnTo>
                  <a:lnTo>
                    <a:pt x="1572" y="84"/>
                  </a:lnTo>
                  <a:lnTo>
                    <a:pt x="1545" y="93"/>
                  </a:lnTo>
                  <a:lnTo>
                    <a:pt x="1512" y="108"/>
                  </a:lnTo>
                  <a:lnTo>
                    <a:pt x="1485" y="111"/>
                  </a:lnTo>
                  <a:lnTo>
                    <a:pt x="1485" y="135"/>
                  </a:lnTo>
                  <a:lnTo>
                    <a:pt x="1431" y="138"/>
                  </a:lnTo>
                  <a:lnTo>
                    <a:pt x="1392" y="153"/>
                  </a:lnTo>
                  <a:lnTo>
                    <a:pt x="1335" y="168"/>
                  </a:lnTo>
                  <a:lnTo>
                    <a:pt x="1329" y="189"/>
                  </a:lnTo>
                  <a:lnTo>
                    <a:pt x="1302" y="189"/>
                  </a:lnTo>
                  <a:lnTo>
                    <a:pt x="1254" y="189"/>
                  </a:lnTo>
                  <a:lnTo>
                    <a:pt x="1245" y="207"/>
                  </a:lnTo>
                  <a:lnTo>
                    <a:pt x="1251" y="225"/>
                  </a:lnTo>
                  <a:lnTo>
                    <a:pt x="1224" y="240"/>
                  </a:lnTo>
                  <a:lnTo>
                    <a:pt x="1218" y="261"/>
                  </a:lnTo>
                  <a:lnTo>
                    <a:pt x="1146" y="258"/>
                  </a:lnTo>
                  <a:lnTo>
                    <a:pt x="1038" y="267"/>
                  </a:lnTo>
                  <a:lnTo>
                    <a:pt x="1029" y="294"/>
                  </a:lnTo>
                  <a:lnTo>
                    <a:pt x="1014" y="312"/>
                  </a:lnTo>
                  <a:lnTo>
                    <a:pt x="966" y="318"/>
                  </a:lnTo>
                  <a:lnTo>
                    <a:pt x="951" y="336"/>
                  </a:lnTo>
                  <a:lnTo>
                    <a:pt x="933" y="378"/>
                  </a:lnTo>
                  <a:lnTo>
                    <a:pt x="927" y="411"/>
                  </a:lnTo>
                  <a:lnTo>
                    <a:pt x="828" y="429"/>
                  </a:lnTo>
                  <a:lnTo>
                    <a:pt x="810" y="456"/>
                  </a:lnTo>
                  <a:lnTo>
                    <a:pt x="780" y="462"/>
                  </a:lnTo>
                  <a:lnTo>
                    <a:pt x="765" y="477"/>
                  </a:lnTo>
                  <a:lnTo>
                    <a:pt x="741" y="486"/>
                  </a:lnTo>
                  <a:lnTo>
                    <a:pt x="657" y="498"/>
                  </a:lnTo>
                  <a:lnTo>
                    <a:pt x="639" y="519"/>
                  </a:lnTo>
                  <a:lnTo>
                    <a:pt x="618" y="525"/>
                  </a:lnTo>
                  <a:lnTo>
                    <a:pt x="567" y="534"/>
                  </a:lnTo>
                  <a:lnTo>
                    <a:pt x="513" y="555"/>
                  </a:lnTo>
                  <a:lnTo>
                    <a:pt x="486" y="588"/>
                  </a:lnTo>
                  <a:lnTo>
                    <a:pt x="486" y="609"/>
                  </a:lnTo>
                  <a:lnTo>
                    <a:pt x="444" y="615"/>
                  </a:lnTo>
                  <a:lnTo>
                    <a:pt x="438" y="633"/>
                  </a:lnTo>
                  <a:lnTo>
                    <a:pt x="417" y="639"/>
                  </a:lnTo>
                  <a:lnTo>
                    <a:pt x="411" y="660"/>
                  </a:lnTo>
                  <a:lnTo>
                    <a:pt x="369" y="669"/>
                  </a:lnTo>
                  <a:lnTo>
                    <a:pt x="363" y="687"/>
                  </a:lnTo>
                  <a:lnTo>
                    <a:pt x="333" y="690"/>
                  </a:lnTo>
                  <a:lnTo>
                    <a:pt x="312" y="687"/>
                  </a:lnTo>
                  <a:lnTo>
                    <a:pt x="303" y="708"/>
                  </a:lnTo>
                  <a:lnTo>
                    <a:pt x="294" y="726"/>
                  </a:lnTo>
                  <a:lnTo>
                    <a:pt x="243" y="741"/>
                  </a:lnTo>
                  <a:lnTo>
                    <a:pt x="234" y="765"/>
                  </a:lnTo>
                  <a:lnTo>
                    <a:pt x="213" y="786"/>
                  </a:lnTo>
                  <a:lnTo>
                    <a:pt x="171" y="801"/>
                  </a:lnTo>
                  <a:lnTo>
                    <a:pt x="159" y="828"/>
                  </a:lnTo>
                  <a:lnTo>
                    <a:pt x="147" y="861"/>
                  </a:lnTo>
                  <a:lnTo>
                    <a:pt x="126" y="876"/>
                  </a:lnTo>
                  <a:lnTo>
                    <a:pt x="90" y="912"/>
                  </a:lnTo>
                  <a:lnTo>
                    <a:pt x="66" y="930"/>
                  </a:lnTo>
                  <a:lnTo>
                    <a:pt x="48" y="936"/>
                  </a:lnTo>
                  <a:lnTo>
                    <a:pt x="0" y="933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18288" tIns="18288" rIns="18288" bIns="18288" anchor="ctr"/>
            <a:lstStyle/>
            <a:p>
              <a:endParaRPr lang="ru-R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355725" y="3605213"/>
            <a:ext cx="5162550" cy="1714500"/>
            <a:chOff x="966" y="2127"/>
            <a:chExt cx="3252" cy="1080"/>
          </a:xfrm>
        </p:grpSpPr>
        <p:sp>
          <p:nvSpPr>
            <p:cNvPr id="51216" name="Freeform 16"/>
            <p:cNvSpPr>
              <a:spLocks/>
            </p:cNvSpPr>
            <p:nvPr/>
          </p:nvSpPr>
          <p:spPr bwMode="auto">
            <a:xfrm>
              <a:off x="2838" y="2127"/>
              <a:ext cx="1380" cy="483"/>
            </a:xfrm>
            <a:custGeom>
              <a:avLst/>
              <a:gdLst>
                <a:gd name="T0" fmla="*/ 1380 w 1380"/>
                <a:gd name="T1" fmla="*/ 0 h 483"/>
                <a:gd name="T2" fmla="*/ 1293 w 1380"/>
                <a:gd name="T3" fmla="*/ 0 h 483"/>
                <a:gd name="T4" fmla="*/ 1278 w 1380"/>
                <a:gd name="T5" fmla="*/ 27 h 483"/>
                <a:gd name="T6" fmla="*/ 1143 w 1380"/>
                <a:gd name="T7" fmla="*/ 30 h 483"/>
                <a:gd name="T8" fmla="*/ 1110 w 1380"/>
                <a:gd name="T9" fmla="*/ 48 h 483"/>
                <a:gd name="T10" fmla="*/ 1110 w 1380"/>
                <a:gd name="T11" fmla="*/ 66 h 483"/>
                <a:gd name="T12" fmla="*/ 1077 w 1380"/>
                <a:gd name="T13" fmla="*/ 69 h 483"/>
                <a:gd name="T14" fmla="*/ 1065 w 1380"/>
                <a:gd name="T15" fmla="*/ 96 h 483"/>
                <a:gd name="T16" fmla="*/ 1035 w 1380"/>
                <a:gd name="T17" fmla="*/ 105 h 483"/>
                <a:gd name="T18" fmla="*/ 960 w 1380"/>
                <a:gd name="T19" fmla="*/ 117 h 483"/>
                <a:gd name="T20" fmla="*/ 960 w 1380"/>
                <a:gd name="T21" fmla="*/ 135 h 483"/>
                <a:gd name="T22" fmla="*/ 912 w 1380"/>
                <a:gd name="T23" fmla="*/ 132 h 483"/>
                <a:gd name="T24" fmla="*/ 879 w 1380"/>
                <a:gd name="T25" fmla="*/ 153 h 483"/>
                <a:gd name="T26" fmla="*/ 831 w 1380"/>
                <a:gd name="T27" fmla="*/ 168 h 483"/>
                <a:gd name="T28" fmla="*/ 828 w 1380"/>
                <a:gd name="T29" fmla="*/ 195 h 483"/>
                <a:gd name="T30" fmla="*/ 807 w 1380"/>
                <a:gd name="T31" fmla="*/ 201 h 483"/>
                <a:gd name="T32" fmla="*/ 663 w 1380"/>
                <a:gd name="T33" fmla="*/ 213 h 483"/>
                <a:gd name="T34" fmla="*/ 657 w 1380"/>
                <a:gd name="T35" fmla="*/ 231 h 483"/>
                <a:gd name="T36" fmla="*/ 636 w 1380"/>
                <a:gd name="T37" fmla="*/ 234 h 483"/>
                <a:gd name="T38" fmla="*/ 612 w 1380"/>
                <a:gd name="T39" fmla="*/ 243 h 483"/>
                <a:gd name="T40" fmla="*/ 600 w 1380"/>
                <a:gd name="T41" fmla="*/ 258 h 483"/>
                <a:gd name="T42" fmla="*/ 579 w 1380"/>
                <a:gd name="T43" fmla="*/ 261 h 483"/>
                <a:gd name="T44" fmla="*/ 546 w 1380"/>
                <a:gd name="T45" fmla="*/ 267 h 483"/>
                <a:gd name="T46" fmla="*/ 522 w 1380"/>
                <a:gd name="T47" fmla="*/ 273 h 483"/>
                <a:gd name="T48" fmla="*/ 510 w 1380"/>
                <a:gd name="T49" fmla="*/ 300 h 483"/>
                <a:gd name="T50" fmla="*/ 507 w 1380"/>
                <a:gd name="T51" fmla="*/ 327 h 483"/>
                <a:gd name="T52" fmla="*/ 489 w 1380"/>
                <a:gd name="T53" fmla="*/ 348 h 483"/>
                <a:gd name="T54" fmla="*/ 453 w 1380"/>
                <a:gd name="T55" fmla="*/ 339 h 483"/>
                <a:gd name="T56" fmla="*/ 420 w 1380"/>
                <a:gd name="T57" fmla="*/ 372 h 483"/>
                <a:gd name="T58" fmla="*/ 321 w 1380"/>
                <a:gd name="T59" fmla="*/ 366 h 483"/>
                <a:gd name="T60" fmla="*/ 312 w 1380"/>
                <a:gd name="T61" fmla="*/ 393 h 483"/>
                <a:gd name="T62" fmla="*/ 264 w 1380"/>
                <a:gd name="T63" fmla="*/ 396 h 483"/>
                <a:gd name="T64" fmla="*/ 240 w 1380"/>
                <a:gd name="T65" fmla="*/ 417 h 483"/>
                <a:gd name="T66" fmla="*/ 177 w 1380"/>
                <a:gd name="T67" fmla="*/ 417 h 483"/>
                <a:gd name="T68" fmla="*/ 156 w 1380"/>
                <a:gd name="T69" fmla="*/ 441 h 483"/>
                <a:gd name="T70" fmla="*/ 105 w 1380"/>
                <a:gd name="T71" fmla="*/ 438 h 483"/>
                <a:gd name="T72" fmla="*/ 87 w 1380"/>
                <a:gd name="T73" fmla="*/ 447 h 483"/>
                <a:gd name="T74" fmla="*/ 30 w 1380"/>
                <a:gd name="T75" fmla="*/ 444 h 483"/>
                <a:gd name="T76" fmla="*/ 12 w 1380"/>
                <a:gd name="T77" fmla="*/ 459 h 483"/>
                <a:gd name="T78" fmla="*/ 0 w 1380"/>
                <a:gd name="T79" fmla="*/ 483 h 4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80"/>
                <a:gd name="T121" fmla="*/ 0 h 483"/>
                <a:gd name="T122" fmla="*/ 1380 w 1380"/>
                <a:gd name="T123" fmla="*/ 483 h 4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80" h="483">
                  <a:moveTo>
                    <a:pt x="1380" y="0"/>
                  </a:moveTo>
                  <a:lnTo>
                    <a:pt x="1293" y="0"/>
                  </a:lnTo>
                  <a:lnTo>
                    <a:pt x="1278" y="27"/>
                  </a:lnTo>
                  <a:lnTo>
                    <a:pt x="1143" y="30"/>
                  </a:lnTo>
                  <a:lnTo>
                    <a:pt x="1110" y="48"/>
                  </a:lnTo>
                  <a:lnTo>
                    <a:pt x="1110" y="66"/>
                  </a:lnTo>
                  <a:lnTo>
                    <a:pt x="1077" y="69"/>
                  </a:lnTo>
                  <a:lnTo>
                    <a:pt x="1065" y="96"/>
                  </a:lnTo>
                  <a:lnTo>
                    <a:pt x="1035" y="105"/>
                  </a:lnTo>
                  <a:lnTo>
                    <a:pt x="960" y="117"/>
                  </a:lnTo>
                  <a:lnTo>
                    <a:pt x="960" y="135"/>
                  </a:lnTo>
                  <a:lnTo>
                    <a:pt x="912" y="132"/>
                  </a:lnTo>
                  <a:lnTo>
                    <a:pt x="879" y="153"/>
                  </a:lnTo>
                  <a:lnTo>
                    <a:pt x="831" y="168"/>
                  </a:lnTo>
                  <a:lnTo>
                    <a:pt x="828" y="195"/>
                  </a:lnTo>
                  <a:lnTo>
                    <a:pt x="807" y="201"/>
                  </a:lnTo>
                  <a:lnTo>
                    <a:pt x="663" y="213"/>
                  </a:lnTo>
                  <a:lnTo>
                    <a:pt x="657" y="231"/>
                  </a:lnTo>
                  <a:lnTo>
                    <a:pt x="636" y="234"/>
                  </a:lnTo>
                  <a:lnTo>
                    <a:pt x="612" y="243"/>
                  </a:lnTo>
                  <a:lnTo>
                    <a:pt x="600" y="258"/>
                  </a:lnTo>
                  <a:lnTo>
                    <a:pt x="579" y="261"/>
                  </a:lnTo>
                  <a:lnTo>
                    <a:pt x="546" y="267"/>
                  </a:lnTo>
                  <a:lnTo>
                    <a:pt x="522" y="273"/>
                  </a:lnTo>
                  <a:lnTo>
                    <a:pt x="510" y="300"/>
                  </a:lnTo>
                  <a:lnTo>
                    <a:pt x="507" y="327"/>
                  </a:lnTo>
                  <a:lnTo>
                    <a:pt x="489" y="348"/>
                  </a:lnTo>
                  <a:lnTo>
                    <a:pt x="453" y="339"/>
                  </a:lnTo>
                  <a:lnTo>
                    <a:pt x="420" y="372"/>
                  </a:lnTo>
                  <a:lnTo>
                    <a:pt x="321" y="366"/>
                  </a:lnTo>
                  <a:lnTo>
                    <a:pt x="312" y="393"/>
                  </a:lnTo>
                  <a:lnTo>
                    <a:pt x="264" y="396"/>
                  </a:lnTo>
                  <a:lnTo>
                    <a:pt x="240" y="417"/>
                  </a:lnTo>
                  <a:lnTo>
                    <a:pt x="177" y="417"/>
                  </a:lnTo>
                  <a:lnTo>
                    <a:pt x="156" y="441"/>
                  </a:lnTo>
                  <a:lnTo>
                    <a:pt x="105" y="438"/>
                  </a:lnTo>
                  <a:lnTo>
                    <a:pt x="87" y="447"/>
                  </a:lnTo>
                  <a:lnTo>
                    <a:pt x="30" y="444"/>
                  </a:lnTo>
                  <a:lnTo>
                    <a:pt x="12" y="459"/>
                  </a:lnTo>
                  <a:lnTo>
                    <a:pt x="0" y="483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18288" tIns="18288" rIns="18288" bIns="18288" anchor="ctr"/>
            <a:lstStyle/>
            <a:p>
              <a:endParaRPr lang="ru-RU"/>
            </a:p>
          </p:txBody>
        </p:sp>
        <p:sp>
          <p:nvSpPr>
            <p:cNvPr id="51217" name="Freeform 17"/>
            <p:cNvSpPr>
              <a:spLocks/>
            </p:cNvSpPr>
            <p:nvPr/>
          </p:nvSpPr>
          <p:spPr bwMode="auto">
            <a:xfrm>
              <a:off x="966" y="2610"/>
              <a:ext cx="1875" cy="597"/>
            </a:xfrm>
            <a:custGeom>
              <a:avLst/>
              <a:gdLst>
                <a:gd name="T0" fmla="*/ 1875 w 1875"/>
                <a:gd name="T1" fmla="*/ 0 h 597"/>
                <a:gd name="T2" fmla="*/ 1851 w 1875"/>
                <a:gd name="T3" fmla="*/ 3 h 597"/>
                <a:gd name="T4" fmla="*/ 1794 w 1875"/>
                <a:gd name="T5" fmla="*/ 12 h 597"/>
                <a:gd name="T6" fmla="*/ 1794 w 1875"/>
                <a:gd name="T7" fmla="*/ 33 h 597"/>
                <a:gd name="T8" fmla="*/ 1743 w 1875"/>
                <a:gd name="T9" fmla="*/ 45 h 597"/>
                <a:gd name="T10" fmla="*/ 1668 w 1875"/>
                <a:gd name="T11" fmla="*/ 54 h 597"/>
                <a:gd name="T12" fmla="*/ 1656 w 1875"/>
                <a:gd name="T13" fmla="*/ 72 h 597"/>
                <a:gd name="T14" fmla="*/ 1584 w 1875"/>
                <a:gd name="T15" fmla="*/ 75 h 597"/>
                <a:gd name="T16" fmla="*/ 1554 w 1875"/>
                <a:gd name="T17" fmla="*/ 87 h 597"/>
                <a:gd name="T18" fmla="*/ 1506 w 1875"/>
                <a:gd name="T19" fmla="*/ 99 h 597"/>
                <a:gd name="T20" fmla="*/ 1494 w 1875"/>
                <a:gd name="T21" fmla="*/ 114 h 597"/>
                <a:gd name="T22" fmla="*/ 1446 w 1875"/>
                <a:gd name="T23" fmla="*/ 111 h 597"/>
                <a:gd name="T24" fmla="*/ 1329 w 1875"/>
                <a:gd name="T25" fmla="*/ 126 h 597"/>
                <a:gd name="T26" fmla="*/ 1287 w 1875"/>
                <a:gd name="T27" fmla="*/ 129 h 597"/>
                <a:gd name="T28" fmla="*/ 1263 w 1875"/>
                <a:gd name="T29" fmla="*/ 168 h 597"/>
                <a:gd name="T30" fmla="*/ 1263 w 1875"/>
                <a:gd name="T31" fmla="*/ 186 h 597"/>
                <a:gd name="T32" fmla="*/ 1227 w 1875"/>
                <a:gd name="T33" fmla="*/ 177 h 597"/>
                <a:gd name="T34" fmla="*/ 1200 w 1875"/>
                <a:gd name="T35" fmla="*/ 201 h 597"/>
                <a:gd name="T36" fmla="*/ 1182 w 1875"/>
                <a:gd name="T37" fmla="*/ 204 h 597"/>
                <a:gd name="T38" fmla="*/ 1137 w 1875"/>
                <a:gd name="T39" fmla="*/ 210 h 597"/>
                <a:gd name="T40" fmla="*/ 1125 w 1875"/>
                <a:gd name="T41" fmla="*/ 234 h 597"/>
                <a:gd name="T42" fmla="*/ 1080 w 1875"/>
                <a:gd name="T43" fmla="*/ 234 h 597"/>
                <a:gd name="T44" fmla="*/ 981 w 1875"/>
                <a:gd name="T45" fmla="*/ 240 h 597"/>
                <a:gd name="T46" fmla="*/ 933 w 1875"/>
                <a:gd name="T47" fmla="*/ 255 h 597"/>
                <a:gd name="T48" fmla="*/ 906 w 1875"/>
                <a:gd name="T49" fmla="*/ 288 h 597"/>
                <a:gd name="T50" fmla="*/ 876 w 1875"/>
                <a:gd name="T51" fmla="*/ 285 h 597"/>
                <a:gd name="T52" fmla="*/ 828 w 1875"/>
                <a:gd name="T53" fmla="*/ 315 h 597"/>
                <a:gd name="T54" fmla="*/ 798 w 1875"/>
                <a:gd name="T55" fmla="*/ 333 h 597"/>
                <a:gd name="T56" fmla="*/ 756 w 1875"/>
                <a:gd name="T57" fmla="*/ 327 h 597"/>
                <a:gd name="T58" fmla="*/ 717 w 1875"/>
                <a:gd name="T59" fmla="*/ 360 h 597"/>
                <a:gd name="T60" fmla="*/ 687 w 1875"/>
                <a:gd name="T61" fmla="*/ 363 h 597"/>
                <a:gd name="T62" fmla="*/ 672 w 1875"/>
                <a:gd name="T63" fmla="*/ 378 h 597"/>
                <a:gd name="T64" fmla="*/ 591 w 1875"/>
                <a:gd name="T65" fmla="*/ 378 h 597"/>
                <a:gd name="T66" fmla="*/ 579 w 1875"/>
                <a:gd name="T67" fmla="*/ 399 h 597"/>
                <a:gd name="T68" fmla="*/ 522 w 1875"/>
                <a:gd name="T69" fmla="*/ 402 h 597"/>
                <a:gd name="T70" fmla="*/ 516 w 1875"/>
                <a:gd name="T71" fmla="*/ 426 h 597"/>
                <a:gd name="T72" fmla="*/ 459 w 1875"/>
                <a:gd name="T73" fmla="*/ 420 h 597"/>
                <a:gd name="T74" fmla="*/ 432 w 1875"/>
                <a:gd name="T75" fmla="*/ 438 h 597"/>
                <a:gd name="T76" fmla="*/ 429 w 1875"/>
                <a:gd name="T77" fmla="*/ 459 h 597"/>
                <a:gd name="T78" fmla="*/ 426 w 1875"/>
                <a:gd name="T79" fmla="*/ 477 h 597"/>
                <a:gd name="T80" fmla="*/ 417 w 1875"/>
                <a:gd name="T81" fmla="*/ 495 h 597"/>
                <a:gd name="T82" fmla="*/ 411 w 1875"/>
                <a:gd name="T83" fmla="*/ 516 h 597"/>
                <a:gd name="T84" fmla="*/ 387 w 1875"/>
                <a:gd name="T85" fmla="*/ 519 h 597"/>
                <a:gd name="T86" fmla="*/ 318 w 1875"/>
                <a:gd name="T87" fmla="*/ 528 h 597"/>
                <a:gd name="T88" fmla="*/ 279 w 1875"/>
                <a:gd name="T89" fmla="*/ 540 h 597"/>
                <a:gd name="T90" fmla="*/ 210 w 1875"/>
                <a:gd name="T91" fmla="*/ 552 h 597"/>
                <a:gd name="T92" fmla="*/ 180 w 1875"/>
                <a:gd name="T93" fmla="*/ 564 h 597"/>
                <a:gd name="T94" fmla="*/ 165 w 1875"/>
                <a:gd name="T95" fmla="*/ 585 h 597"/>
                <a:gd name="T96" fmla="*/ 126 w 1875"/>
                <a:gd name="T97" fmla="*/ 579 h 597"/>
                <a:gd name="T98" fmla="*/ 111 w 1875"/>
                <a:gd name="T99" fmla="*/ 594 h 597"/>
                <a:gd name="T100" fmla="*/ 72 w 1875"/>
                <a:gd name="T101" fmla="*/ 594 h 597"/>
                <a:gd name="T102" fmla="*/ 0 w 1875"/>
                <a:gd name="T103" fmla="*/ 597 h 5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5"/>
                <a:gd name="T157" fmla="*/ 0 h 597"/>
                <a:gd name="T158" fmla="*/ 1875 w 1875"/>
                <a:gd name="T159" fmla="*/ 597 h 5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5" h="597">
                  <a:moveTo>
                    <a:pt x="1875" y="0"/>
                  </a:moveTo>
                  <a:lnTo>
                    <a:pt x="1851" y="3"/>
                  </a:lnTo>
                  <a:lnTo>
                    <a:pt x="1794" y="12"/>
                  </a:lnTo>
                  <a:lnTo>
                    <a:pt x="1794" y="33"/>
                  </a:lnTo>
                  <a:lnTo>
                    <a:pt x="1743" y="45"/>
                  </a:lnTo>
                  <a:lnTo>
                    <a:pt x="1668" y="54"/>
                  </a:lnTo>
                  <a:lnTo>
                    <a:pt x="1656" y="72"/>
                  </a:lnTo>
                  <a:lnTo>
                    <a:pt x="1584" y="75"/>
                  </a:lnTo>
                  <a:lnTo>
                    <a:pt x="1554" y="87"/>
                  </a:lnTo>
                  <a:lnTo>
                    <a:pt x="1506" y="99"/>
                  </a:lnTo>
                  <a:lnTo>
                    <a:pt x="1494" y="114"/>
                  </a:lnTo>
                  <a:lnTo>
                    <a:pt x="1446" y="111"/>
                  </a:lnTo>
                  <a:lnTo>
                    <a:pt x="1329" y="126"/>
                  </a:lnTo>
                  <a:lnTo>
                    <a:pt x="1287" y="129"/>
                  </a:lnTo>
                  <a:lnTo>
                    <a:pt x="1263" y="168"/>
                  </a:lnTo>
                  <a:lnTo>
                    <a:pt x="1263" y="186"/>
                  </a:lnTo>
                  <a:lnTo>
                    <a:pt x="1227" y="177"/>
                  </a:lnTo>
                  <a:lnTo>
                    <a:pt x="1200" y="201"/>
                  </a:lnTo>
                  <a:lnTo>
                    <a:pt x="1182" y="204"/>
                  </a:lnTo>
                  <a:lnTo>
                    <a:pt x="1137" y="210"/>
                  </a:lnTo>
                  <a:lnTo>
                    <a:pt x="1125" y="234"/>
                  </a:lnTo>
                  <a:lnTo>
                    <a:pt x="1080" y="234"/>
                  </a:lnTo>
                  <a:lnTo>
                    <a:pt x="981" y="240"/>
                  </a:lnTo>
                  <a:lnTo>
                    <a:pt x="933" y="255"/>
                  </a:lnTo>
                  <a:lnTo>
                    <a:pt x="906" y="288"/>
                  </a:lnTo>
                  <a:lnTo>
                    <a:pt x="876" y="285"/>
                  </a:lnTo>
                  <a:lnTo>
                    <a:pt x="828" y="315"/>
                  </a:lnTo>
                  <a:lnTo>
                    <a:pt x="798" y="333"/>
                  </a:lnTo>
                  <a:lnTo>
                    <a:pt x="756" y="327"/>
                  </a:lnTo>
                  <a:lnTo>
                    <a:pt x="717" y="360"/>
                  </a:lnTo>
                  <a:lnTo>
                    <a:pt x="687" y="363"/>
                  </a:lnTo>
                  <a:lnTo>
                    <a:pt x="672" y="378"/>
                  </a:lnTo>
                  <a:lnTo>
                    <a:pt x="591" y="378"/>
                  </a:lnTo>
                  <a:lnTo>
                    <a:pt x="579" y="399"/>
                  </a:lnTo>
                  <a:lnTo>
                    <a:pt x="522" y="402"/>
                  </a:lnTo>
                  <a:lnTo>
                    <a:pt x="516" y="426"/>
                  </a:lnTo>
                  <a:lnTo>
                    <a:pt x="459" y="420"/>
                  </a:lnTo>
                  <a:lnTo>
                    <a:pt x="432" y="438"/>
                  </a:lnTo>
                  <a:lnTo>
                    <a:pt x="429" y="459"/>
                  </a:lnTo>
                  <a:lnTo>
                    <a:pt x="426" y="477"/>
                  </a:lnTo>
                  <a:lnTo>
                    <a:pt x="417" y="495"/>
                  </a:lnTo>
                  <a:lnTo>
                    <a:pt x="411" y="516"/>
                  </a:lnTo>
                  <a:lnTo>
                    <a:pt x="387" y="519"/>
                  </a:lnTo>
                  <a:lnTo>
                    <a:pt x="318" y="528"/>
                  </a:lnTo>
                  <a:lnTo>
                    <a:pt x="279" y="540"/>
                  </a:lnTo>
                  <a:lnTo>
                    <a:pt x="210" y="552"/>
                  </a:lnTo>
                  <a:lnTo>
                    <a:pt x="180" y="564"/>
                  </a:lnTo>
                  <a:lnTo>
                    <a:pt x="165" y="585"/>
                  </a:lnTo>
                  <a:lnTo>
                    <a:pt x="126" y="579"/>
                  </a:lnTo>
                  <a:lnTo>
                    <a:pt x="111" y="594"/>
                  </a:lnTo>
                  <a:lnTo>
                    <a:pt x="72" y="594"/>
                  </a:lnTo>
                  <a:cubicBezTo>
                    <a:pt x="48" y="595"/>
                    <a:pt x="0" y="597"/>
                    <a:pt x="0" y="597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18288" tIns="18288" rIns="18288" bIns="18288" anchor="ctr"/>
            <a:lstStyle/>
            <a:p>
              <a:endParaRPr lang="ru-RU"/>
            </a:p>
          </p:txBody>
        </p:sp>
      </p:grpSp>
      <p:sp>
        <p:nvSpPr>
          <p:cNvPr id="51214" name="Text Box 18"/>
          <p:cNvSpPr txBox="1">
            <a:spLocks noChangeArrowheads="1"/>
          </p:cNvSpPr>
          <p:nvPr/>
        </p:nvSpPr>
        <p:spPr bwMode="auto">
          <a:xfrm>
            <a:off x="0" y="6583363"/>
            <a:ext cx="8816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t-EE" sz="1200">
                <a:solidFill>
                  <a:schemeClr val="tx1"/>
                </a:solidFill>
                <a:latin typeface="Times New Roman" pitchFamily="18" charset="0"/>
              </a:rPr>
              <a:t>Sever PS, Dahlöf B, Poulter N, Wedel H, et al, for the ASCOT Investigators</a:t>
            </a:r>
            <a:r>
              <a:rPr lang="en-US" altLang="et-EE" sz="1200" i="1">
                <a:solidFill>
                  <a:schemeClr val="tx1"/>
                </a:solidFill>
                <a:latin typeface="Times New Roman" pitchFamily="18" charset="0"/>
              </a:rPr>
              <a:t>. Lancet. </a:t>
            </a:r>
            <a:r>
              <a:rPr lang="en-US" altLang="et-EE" sz="1200">
                <a:solidFill>
                  <a:schemeClr val="tx1"/>
                </a:solidFill>
                <a:latin typeface="Times New Roman" pitchFamily="18" charset="0"/>
              </a:rPr>
              <a:t>2003;361:1149-58.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9375" y="6237288"/>
            <a:ext cx="92186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latin typeface="Cambria"/>
                <a:ea typeface="+mj-ea"/>
                <a:cs typeface="+mj-cs"/>
              </a:rPr>
              <a:t>*</a:t>
            </a:r>
            <a:r>
              <a:rPr lang="en-US" sz="1400" dirty="0">
                <a:latin typeface="Cambria"/>
                <a:ea typeface="+mj-ea"/>
                <a:cs typeface="+mj-cs"/>
              </a:rPr>
              <a:t>ASCOT-LLA</a:t>
            </a:r>
            <a:r>
              <a:rPr lang="ru-RU" sz="1400" dirty="0">
                <a:latin typeface="Cambria"/>
                <a:ea typeface="+mj-ea"/>
                <a:cs typeface="+mj-cs"/>
              </a:rPr>
              <a:t>=Англо-скандинавское исследование исходов заболеваний сердца, </a:t>
            </a:r>
            <a:r>
              <a:rPr lang="ru-RU" sz="1400" dirty="0" err="1">
                <a:latin typeface="Cambria"/>
                <a:ea typeface="+mj-ea"/>
                <a:cs typeface="+mj-cs"/>
              </a:rPr>
              <a:t>липидоснижающая</a:t>
            </a:r>
            <a:r>
              <a:rPr lang="ru-RU" sz="1400" dirty="0">
                <a:latin typeface="Cambria"/>
                <a:ea typeface="+mj-ea"/>
                <a:cs typeface="+mj-cs"/>
              </a:rPr>
              <a:t> ветвь</a:t>
            </a:r>
            <a:endParaRPr lang="ru-RU" sz="1400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76275" y="1101725"/>
            <a:ext cx="6299200" cy="4983163"/>
            <a:chOff x="426" y="694"/>
            <a:chExt cx="3968" cy="3139"/>
          </a:xfrm>
        </p:grpSpPr>
        <p:graphicFrame>
          <p:nvGraphicFramePr>
            <p:cNvPr id="52238" name="Object 10"/>
            <p:cNvGraphicFramePr>
              <a:graphicFrameLocks noChangeAspect="1"/>
            </p:cNvGraphicFramePr>
            <p:nvPr/>
          </p:nvGraphicFramePr>
          <p:xfrm>
            <a:off x="394" y="662"/>
            <a:ext cx="4032" cy="3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r:id="rId4" imgW="6401355" imgH="5090601" progId="">
                    <p:embed/>
                  </p:oleObj>
                </mc:Choice>
                <mc:Fallback>
                  <p:oleObj r:id="rId4" imgW="6401355" imgH="5090601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" y="662"/>
                          <a:ext cx="4032" cy="32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66" y="1412"/>
              <a:ext cx="3206" cy="1818"/>
              <a:chOff x="966" y="1412"/>
              <a:chExt cx="3206" cy="1818"/>
            </a:xfrm>
          </p:grpSpPr>
          <p:sp>
            <p:nvSpPr>
              <p:cNvPr id="52243" name="Freeform 5"/>
              <p:cNvSpPr>
                <a:spLocks/>
              </p:cNvSpPr>
              <p:nvPr/>
            </p:nvSpPr>
            <p:spPr bwMode="auto">
              <a:xfrm>
                <a:off x="2836" y="1412"/>
                <a:ext cx="1336" cy="684"/>
              </a:xfrm>
              <a:custGeom>
                <a:avLst/>
                <a:gdLst>
                  <a:gd name="T0" fmla="*/ 1336 w 1336"/>
                  <a:gd name="T1" fmla="*/ 0 h 684"/>
                  <a:gd name="T2" fmla="*/ 1290 w 1336"/>
                  <a:gd name="T3" fmla="*/ 0 h 684"/>
                  <a:gd name="T4" fmla="*/ 1294 w 1336"/>
                  <a:gd name="T5" fmla="*/ 38 h 684"/>
                  <a:gd name="T6" fmla="*/ 1244 w 1336"/>
                  <a:gd name="T7" fmla="*/ 36 h 684"/>
                  <a:gd name="T8" fmla="*/ 1246 w 1336"/>
                  <a:gd name="T9" fmla="*/ 72 h 684"/>
                  <a:gd name="T10" fmla="*/ 1074 w 1336"/>
                  <a:gd name="T11" fmla="*/ 66 h 684"/>
                  <a:gd name="T12" fmla="*/ 1076 w 1336"/>
                  <a:gd name="T13" fmla="*/ 94 h 684"/>
                  <a:gd name="T14" fmla="*/ 948 w 1336"/>
                  <a:gd name="T15" fmla="*/ 92 h 684"/>
                  <a:gd name="T16" fmla="*/ 950 w 1336"/>
                  <a:gd name="T17" fmla="*/ 120 h 684"/>
                  <a:gd name="T18" fmla="*/ 918 w 1336"/>
                  <a:gd name="T19" fmla="*/ 118 h 684"/>
                  <a:gd name="T20" fmla="*/ 920 w 1336"/>
                  <a:gd name="T21" fmla="*/ 142 h 684"/>
                  <a:gd name="T22" fmla="*/ 860 w 1336"/>
                  <a:gd name="T23" fmla="*/ 140 h 684"/>
                  <a:gd name="T24" fmla="*/ 858 w 1336"/>
                  <a:gd name="T25" fmla="*/ 178 h 684"/>
                  <a:gd name="T26" fmla="*/ 780 w 1336"/>
                  <a:gd name="T27" fmla="*/ 180 h 684"/>
                  <a:gd name="T28" fmla="*/ 778 w 1336"/>
                  <a:gd name="T29" fmla="*/ 238 h 684"/>
                  <a:gd name="T30" fmla="*/ 738 w 1336"/>
                  <a:gd name="T31" fmla="*/ 236 h 684"/>
                  <a:gd name="T32" fmla="*/ 742 w 1336"/>
                  <a:gd name="T33" fmla="*/ 258 h 684"/>
                  <a:gd name="T34" fmla="*/ 644 w 1336"/>
                  <a:gd name="T35" fmla="*/ 258 h 684"/>
                  <a:gd name="T36" fmla="*/ 640 w 1336"/>
                  <a:gd name="T37" fmla="*/ 300 h 684"/>
                  <a:gd name="T38" fmla="*/ 602 w 1336"/>
                  <a:gd name="T39" fmla="*/ 302 h 684"/>
                  <a:gd name="T40" fmla="*/ 594 w 1336"/>
                  <a:gd name="T41" fmla="*/ 332 h 684"/>
                  <a:gd name="T42" fmla="*/ 586 w 1336"/>
                  <a:gd name="T43" fmla="*/ 364 h 684"/>
                  <a:gd name="T44" fmla="*/ 572 w 1336"/>
                  <a:gd name="T45" fmla="*/ 398 h 684"/>
                  <a:gd name="T46" fmla="*/ 562 w 1336"/>
                  <a:gd name="T47" fmla="*/ 424 h 684"/>
                  <a:gd name="T48" fmla="*/ 556 w 1336"/>
                  <a:gd name="T49" fmla="*/ 448 h 684"/>
                  <a:gd name="T50" fmla="*/ 472 w 1336"/>
                  <a:gd name="T51" fmla="*/ 452 h 684"/>
                  <a:gd name="T52" fmla="*/ 432 w 1336"/>
                  <a:gd name="T53" fmla="*/ 482 h 684"/>
                  <a:gd name="T54" fmla="*/ 378 w 1336"/>
                  <a:gd name="T55" fmla="*/ 480 h 684"/>
                  <a:gd name="T56" fmla="*/ 378 w 1336"/>
                  <a:gd name="T57" fmla="*/ 512 h 684"/>
                  <a:gd name="T58" fmla="*/ 326 w 1336"/>
                  <a:gd name="T59" fmla="*/ 510 h 684"/>
                  <a:gd name="T60" fmla="*/ 294 w 1336"/>
                  <a:gd name="T61" fmla="*/ 514 h 684"/>
                  <a:gd name="T62" fmla="*/ 282 w 1336"/>
                  <a:gd name="T63" fmla="*/ 524 h 684"/>
                  <a:gd name="T64" fmla="*/ 248 w 1336"/>
                  <a:gd name="T65" fmla="*/ 530 h 684"/>
                  <a:gd name="T66" fmla="*/ 234 w 1336"/>
                  <a:gd name="T67" fmla="*/ 540 h 684"/>
                  <a:gd name="T68" fmla="*/ 214 w 1336"/>
                  <a:gd name="T69" fmla="*/ 540 h 684"/>
                  <a:gd name="T70" fmla="*/ 212 w 1336"/>
                  <a:gd name="T71" fmla="*/ 560 h 684"/>
                  <a:gd name="T72" fmla="*/ 178 w 1336"/>
                  <a:gd name="T73" fmla="*/ 562 h 684"/>
                  <a:gd name="T74" fmla="*/ 170 w 1336"/>
                  <a:gd name="T75" fmla="*/ 602 h 684"/>
                  <a:gd name="T76" fmla="*/ 142 w 1336"/>
                  <a:gd name="T77" fmla="*/ 598 h 684"/>
                  <a:gd name="T78" fmla="*/ 142 w 1336"/>
                  <a:gd name="T79" fmla="*/ 614 h 684"/>
                  <a:gd name="T80" fmla="*/ 108 w 1336"/>
                  <a:gd name="T81" fmla="*/ 614 h 684"/>
                  <a:gd name="T82" fmla="*/ 100 w 1336"/>
                  <a:gd name="T83" fmla="*/ 638 h 684"/>
                  <a:gd name="T84" fmla="*/ 92 w 1336"/>
                  <a:gd name="T85" fmla="*/ 664 h 684"/>
                  <a:gd name="T86" fmla="*/ 92 w 1336"/>
                  <a:gd name="T87" fmla="*/ 684 h 684"/>
                  <a:gd name="T88" fmla="*/ 0 w 1336"/>
                  <a:gd name="T89" fmla="*/ 680 h 68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36"/>
                  <a:gd name="T136" fmla="*/ 0 h 684"/>
                  <a:gd name="T137" fmla="*/ 1336 w 1336"/>
                  <a:gd name="T138" fmla="*/ 684 h 68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36" h="684">
                    <a:moveTo>
                      <a:pt x="1336" y="0"/>
                    </a:moveTo>
                    <a:lnTo>
                      <a:pt x="1290" y="0"/>
                    </a:lnTo>
                    <a:lnTo>
                      <a:pt x="1294" y="38"/>
                    </a:lnTo>
                    <a:lnTo>
                      <a:pt x="1244" y="36"/>
                    </a:lnTo>
                    <a:lnTo>
                      <a:pt x="1246" y="72"/>
                    </a:lnTo>
                    <a:lnTo>
                      <a:pt x="1074" y="66"/>
                    </a:lnTo>
                    <a:lnTo>
                      <a:pt x="1076" y="94"/>
                    </a:lnTo>
                    <a:lnTo>
                      <a:pt x="948" y="92"/>
                    </a:lnTo>
                    <a:lnTo>
                      <a:pt x="950" y="120"/>
                    </a:lnTo>
                    <a:lnTo>
                      <a:pt x="918" y="118"/>
                    </a:lnTo>
                    <a:lnTo>
                      <a:pt x="920" y="142"/>
                    </a:lnTo>
                    <a:lnTo>
                      <a:pt x="860" y="140"/>
                    </a:lnTo>
                    <a:lnTo>
                      <a:pt x="858" y="178"/>
                    </a:lnTo>
                    <a:lnTo>
                      <a:pt x="780" y="180"/>
                    </a:lnTo>
                    <a:lnTo>
                      <a:pt x="778" y="238"/>
                    </a:lnTo>
                    <a:lnTo>
                      <a:pt x="738" y="236"/>
                    </a:lnTo>
                    <a:lnTo>
                      <a:pt x="742" y="258"/>
                    </a:lnTo>
                    <a:lnTo>
                      <a:pt x="644" y="258"/>
                    </a:lnTo>
                    <a:lnTo>
                      <a:pt x="640" y="300"/>
                    </a:lnTo>
                    <a:lnTo>
                      <a:pt x="602" y="302"/>
                    </a:lnTo>
                    <a:lnTo>
                      <a:pt x="594" y="332"/>
                    </a:lnTo>
                    <a:lnTo>
                      <a:pt x="586" y="364"/>
                    </a:lnTo>
                    <a:lnTo>
                      <a:pt x="572" y="398"/>
                    </a:lnTo>
                    <a:lnTo>
                      <a:pt x="562" y="424"/>
                    </a:lnTo>
                    <a:lnTo>
                      <a:pt x="556" y="448"/>
                    </a:lnTo>
                    <a:lnTo>
                      <a:pt x="472" y="452"/>
                    </a:lnTo>
                    <a:lnTo>
                      <a:pt x="432" y="482"/>
                    </a:lnTo>
                    <a:lnTo>
                      <a:pt x="378" y="480"/>
                    </a:lnTo>
                    <a:lnTo>
                      <a:pt x="378" y="512"/>
                    </a:lnTo>
                    <a:lnTo>
                      <a:pt x="326" y="510"/>
                    </a:lnTo>
                    <a:lnTo>
                      <a:pt x="294" y="514"/>
                    </a:lnTo>
                    <a:lnTo>
                      <a:pt x="282" y="524"/>
                    </a:lnTo>
                    <a:lnTo>
                      <a:pt x="248" y="530"/>
                    </a:lnTo>
                    <a:lnTo>
                      <a:pt x="234" y="540"/>
                    </a:lnTo>
                    <a:lnTo>
                      <a:pt x="214" y="540"/>
                    </a:lnTo>
                    <a:lnTo>
                      <a:pt x="212" y="560"/>
                    </a:lnTo>
                    <a:lnTo>
                      <a:pt x="178" y="562"/>
                    </a:lnTo>
                    <a:lnTo>
                      <a:pt x="170" y="602"/>
                    </a:lnTo>
                    <a:lnTo>
                      <a:pt x="142" y="598"/>
                    </a:lnTo>
                    <a:lnTo>
                      <a:pt x="142" y="614"/>
                    </a:lnTo>
                    <a:lnTo>
                      <a:pt x="108" y="614"/>
                    </a:lnTo>
                    <a:lnTo>
                      <a:pt x="100" y="638"/>
                    </a:lnTo>
                    <a:lnTo>
                      <a:pt x="92" y="664"/>
                    </a:lnTo>
                    <a:lnTo>
                      <a:pt x="92" y="684"/>
                    </a:lnTo>
                    <a:lnTo>
                      <a:pt x="0" y="68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lIns="18288" tIns="18288" rIns="18288" bIns="18288" anchor="ctr"/>
              <a:lstStyle/>
              <a:p>
                <a:endParaRPr lang="ru-RU"/>
              </a:p>
            </p:txBody>
          </p:sp>
          <p:sp>
            <p:nvSpPr>
              <p:cNvPr id="52244" name="Freeform 6"/>
              <p:cNvSpPr>
                <a:spLocks/>
              </p:cNvSpPr>
              <p:nvPr/>
            </p:nvSpPr>
            <p:spPr bwMode="auto">
              <a:xfrm>
                <a:off x="1612" y="2096"/>
                <a:ext cx="1222" cy="674"/>
              </a:xfrm>
              <a:custGeom>
                <a:avLst/>
                <a:gdLst>
                  <a:gd name="T0" fmla="*/ 1222 w 1222"/>
                  <a:gd name="T1" fmla="*/ 0 h 674"/>
                  <a:gd name="T2" fmla="*/ 1222 w 1222"/>
                  <a:gd name="T3" fmla="*/ 18 h 674"/>
                  <a:gd name="T4" fmla="*/ 1188 w 1222"/>
                  <a:gd name="T5" fmla="*/ 20 h 674"/>
                  <a:gd name="T6" fmla="*/ 1188 w 1222"/>
                  <a:gd name="T7" fmla="*/ 46 h 674"/>
                  <a:gd name="T8" fmla="*/ 1108 w 1222"/>
                  <a:gd name="T9" fmla="*/ 44 h 674"/>
                  <a:gd name="T10" fmla="*/ 1108 w 1222"/>
                  <a:gd name="T11" fmla="*/ 64 h 674"/>
                  <a:gd name="T12" fmla="*/ 1042 w 1222"/>
                  <a:gd name="T13" fmla="*/ 62 h 674"/>
                  <a:gd name="T14" fmla="*/ 1038 w 1222"/>
                  <a:gd name="T15" fmla="*/ 76 h 674"/>
                  <a:gd name="T16" fmla="*/ 998 w 1222"/>
                  <a:gd name="T17" fmla="*/ 72 h 674"/>
                  <a:gd name="T18" fmla="*/ 1008 w 1222"/>
                  <a:gd name="T19" fmla="*/ 98 h 674"/>
                  <a:gd name="T20" fmla="*/ 946 w 1222"/>
                  <a:gd name="T21" fmla="*/ 108 h 674"/>
                  <a:gd name="T22" fmla="*/ 948 w 1222"/>
                  <a:gd name="T23" fmla="*/ 132 h 674"/>
                  <a:gd name="T24" fmla="*/ 912 w 1222"/>
                  <a:gd name="T25" fmla="*/ 132 h 674"/>
                  <a:gd name="T26" fmla="*/ 916 w 1222"/>
                  <a:gd name="T27" fmla="*/ 170 h 674"/>
                  <a:gd name="T28" fmla="*/ 912 w 1222"/>
                  <a:gd name="T29" fmla="*/ 188 h 674"/>
                  <a:gd name="T30" fmla="*/ 860 w 1222"/>
                  <a:gd name="T31" fmla="*/ 188 h 674"/>
                  <a:gd name="T32" fmla="*/ 856 w 1222"/>
                  <a:gd name="T33" fmla="*/ 232 h 674"/>
                  <a:gd name="T34" fmla="*/ 796 w 1222"/>
                  <a:gd name="T35" fmla="*/ 230 h 674"/>
                  <a:gd name="T36" fmla="*/ 798 w 1222"/>
                  <a:gd name="T37" fmla="*/ 262 h 674"/>
                  <a:gd name="T38" fmla="*/ 752 w 1222"/>
                  <a:gd name="T39" fmla="*/ 258 h 674"/>
                  <a:gd name="T40" fmla="*/ 750 w 1222"/>
                  <a:gd name="T41" fmla="*/ 322 h 674"/>
                  <a:gd name="T42" fmla="*/ 718 w 1222"/>
                  <a:gd name="T43" fmla="*/ 322 h 674"/>
                  <a:gd name="T44" fmla="*/ 722 w 1222"/>
                  <a:gd name="T45" fmla="*/ 346 h 674"/>
                  <a:gd name="T46" fmla="*/ 680 w 1222"/>
                  <a:gd name="T47" fmla="*/ 344 h 674"/>
                  <a:gd name="T48" fmla="*/ 680 w 1222"/>
                  <a:gd name="T49" fmla="*/ 358 h 674"/>
                  <a:gd name="T50" fmla="*/ 654 w 1222"/>
                  <a:gd name="T51" fmla="*/ 354 h 674"/>
                  <a:gd name="T52" fmla="*/ 648 w 1222"/>
                  <a:gd name="T53" fmla="*/ 382 h 674"/>
                  <a:gd name="T54" fmla="*/ 598 w 1222"/>
                  <a:gd name="T55" fmla="*/ 386 h 674"/>
                  <a:gd name="T56" fmla="*/ 600 w 1222"/>
                  <a:gd name="T57" fmla="*/ 410 h 674"/>
                  <a:gd name="T58" fmla="*/ 570 w 1222"/>
                  <a:gd name="T59" fmla="*/ 428 h 674"/>
                  <a:gd name="T60" fmla="*/ 566 w 1222"/>
                  <a:gd name="T61" fmla="*/ 444 h 674"/>
                  <a:gd name="T62" fmla="*/ 562 w 1222"/>
                  <a:gd name="T63" fmla="*/ 462 h 674"/>
                  <a:gd name="T64" fmla="*/ 396 w 1222"/>
                  <a:gd name="T65" fmla="*/ 456 h 674"/>
                  <a:gd name="T66" fmla="*/ 394 w 1222"/>
                  <a:gd name="T67" fmla="*/ 480 h 674"/>
                  <a:gd name="T68" fmla="*/ 348 w 1222"/>
                  <a:gd name="T69" fmla="*/ 478 h 674"/>
                  <a:gd name="T70" fmla="*/ 332 w 1222"/>
                  <a:gd name="T71" fmla="*/ 506 h 674"/>
                  <a:gd name="T72" fmla="*/ 310 w 1222"/>
                  <a:gd name="T73" fmla="*/ 540 h 674"/>
                  <a:gd name="T74" fmla="*/ 296 w 1222"/>
                  <a:gd name="T75" fmla="*/ 566 h 674"/>
                  <a:gd name="T76" fmla="*/ 278 w 1222"/>
                  <a:gd name="T77" fmla="*/ 594 h 674"/>
                  <a:gd name="T78" fmla="*/ 264 w 1222"/>
                  <a:gd name="T79" fmla="*/ 606 h 674"/>
                  <a:gd name="T80" fmla="*/ 172 w 1222"/>
                  <a:gd name="T81" fmla="*/ 604 h 674"/>
                  <a:gd name="T82" fmla="*/ 144 w 1222"/>
                  <a:gd name="T83" fmla="*/ 622 h 674"/>
                  <a:gd name="T84" fmla="*/ 124 w 1222"/>
                  <a:gd name="T85" fmla="*/ 640 h 674"/>
                  <a:gd name="T86" fmla="*/ 94 w 1222"/>
                  <a:gd name="T87" fmla="*/ 644 h 674"/>
                  <a:gd name="T88" fmla="*/ 56 w 1222"/>
                  <a:gd name="T89" fmla="*/ 656 h 674"/>
                  <a:gd name="T90" fmla="*/ 38 w 1222"/>
                  <a:gd name="T91" fmla="*/ 674 h 674"/>
                  <a:gd name="T92" fmla="*/ 0 w 1222"/>
                  <a:gd name="T93" fmla="*/ 672 h 67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222"/>
                  <a:gd name="T142" fmla="*/ 0 h 674"/>
                  <a:gd name="T143" fmla="*/ 1222 w 1222"/>
                  <a:gd name="T144" fmla="*/ 674 h 67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222" h="674">
                    <a:moveTo>
                      <a:pt x="1222" y="0"/>
                    </a:moveTo>
                    <a:lnTo>
                      <a:pt x="1222" y="18"/>
                    </a:lnTo>
                    <a:lnTo>
                      <a:pt x="1188" y="20"/>
                    </a:lnTo>
                    <a:lnTo>
                      <a:pt x="1188" y="46"/>
                    </a:lnTo>
                    <a:lnTo>
                      <a:pt x="1108" y="44"/>
                    </a:lnTo>
                    <a:lnTo>
                      <a:pt x="1108" y="64"/>
                    </a:lnTo>
                    <a:lnTo>
                      <a:pt x="1042" y="62"/>
                    </a:lnTo>
                    <a:lnTo>
                      <a:pt x="1038" y="76"/>
                    </a:lnTo>
                    <a:lnTo>
                      <a:pt x="998" y="72"/>
                    </a:lnTo>
                    <a:lnTo>
                      <a:pt x="1008" y="98"/>
                    </a:lnTo>
                    <a:lnTo>
                      <a:pt x="946" y="108"/>
                    </a:lnTo>
                    <a:lnTo>
                      <a:pt x="948" y="132"/>
                    </a:lnTo>
                    <a:lnTo>
                      <a:pt x="912" y="132"/>
                    </a:lnTo>
                    <a:lnTo>
                      <a:pt x="916" y="170"/>
                    </a:lnTo>
                    <a:lnTo>
                      <a:pt x="912" y="188"/>
                    </a:lnTo>
                    <a:lnTo>
                      <a:pt x="860" y="188"/>
                    </a:lnTo>
                    <a:lnTo>
                      <a:pt x="856" y="232"/>
                    </a:lnTo>
                    <a:lnTo>
                      <a:pt x="796" y="230"/>
                    </a:lnTo>
                    <a:lnTo>
                      <a:pt x="798" y="262"/>
                    </a:lnTo>
                    <a:lnTo>
                      <a:pt x="752" y="258"/>
                    </a:lnTo>
                    <a:lnTo>
                      <a:pt x="750" y="322"/>
                    </a:lnTo>
                    <a:lnTo>
                      <a:pt x="718" y="322"/>
                    </a:lnTo>
                    <a:lnTo>
                      <a:pt x="722" y="346"/>
                    </a:lnTo>
                    <a:lnTo>
                      <a:pt x="680" y="344"/>
                    </a:lnTo>
                    <a:lnTo>
                      <a:pt x="680" y="358"/>
                    </a:lnTo>
                    <a:lnTo>
                      <a:pt x="654" y="354"/>
                    </a:lnTo>
                    <a:lnTo>
                      <a:pt x="648" y="382"/>
                    </a:lnTo>
                    <a:lnTo>
                      <a:pt x="598" y="386"/>
                    </a:lnTo>
                    <a:lnTo>
                      <a:pt x="600" y="410"/>
                    </a:lnTo>
                    <a:lnTo>
                      <a:pt x="570" y="428"/>
                    </a:lnTo>
                    <a:lnTo>
                      <a:pt x="566" y="444"/>
                    </a:lnTo>
                    <a:lnTo>
                      <a:pt x="562" y="462"/>
                    </a:lnTo>
                    <a:lnTo>
                      <a:pt x="396" y="456"/>
                    </a:lnTo>
                    <a:lnTo>
                      <a:pt x="394" y="480"/>
                    </a:lnTo>
                    <a:lnTo>
                      <a:pt x="348" y="478"/>
                    </a:lnTo>
                    <a:lnTo>
                      <a:pt x="332" y="506"/>
                    </a:lnTo>
                    <a:lnTo>
                      <a:pt x="310" y="540"/>
                    </a:lnTo>
                    <a:lnTo>
                      <a:pt x="296" y="566"/>
                    </a:lnTo>
                    <a:lnTo>
                      <a:pt x="278" y="594"/>
                    </a:lnTo>
                    <a:lnTo>
                      <a:pt x="264" y="606"/>
                    </a:lnTo>
                    <a:lnTo>
                      <a:pt x="172" y="604"/>
                    </a:lnTo>
                    <a:lnTo>
                      <a:pt x="144" y="622"/>
                    </a:lnTo>
                    <a:lnTo>
                      <a:pt x="124" y="640"/>
                    </a:lnTo>
                    <a:lnTo>
                      <a:pt x="94" y="644"/>
                    </a:lnTo>
                    <a:lnTo>
                      <a:pt x="56" y="656"/>
                    </a:lnTo>
                    <a:lnTo>
                      <a:pt x="38" y="674"/>
                    </a:lnTo>
                    <a:lnTo>
                      <a:pt x="0" y="672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lIns="18288" tIns="18288" rIns="18288" bIns="18288" anchor="ctr"/>
              <a:lstStyle/>
              <a:p>
                <a:endParaRPr lang="ru-RU"/>
              </a:p>
            </p:txBody>
          </p:sp>
          <p:sp>
            <p:nvSpPr>
              <p:cNvPr id="52245" name="Freeform 7"/>
              <p:cNvSpPr>
                <a:spLocks/>
              </p:cNvSpPr>
              <p:nvPr/>
            </p:nvSpPr>
            <p:spPr bwMode="auto">
              <a:xfrm>
                <a:off x="966" y="2768"/>
                <a:ext cx="646" cy="462"/>
              </a:xfrm>
              <a:custGeom>
                <a:avLst/>
                <a:gdLst>
                  <a:gd name="T0" fmla="*/ 646 w 646"/>
                  <a:gd name="T1" fmla="*/ 0 h 462"/>
                  <a:gd name="T2" fmla="*/ 630 w 646"/>
                  <a:gd name="T3" fmla="*/ 2 h 462"/>
                  <a:gd name="T4" fmla="*/ 632 w 646"/>
                  <a:gd name="T5" fmla="*/ 18 h 462"/>
                  <a:gd name="T6" fmla="*/ 606 w 646"/>
                  <a:gd name="T7" fmla="*/ 20 h 462"/>
                  <a:gd name="T8" fmla="*/ 606 w 646"/>
                  <a:gd name="T9" fmla="*/ 38 h 462"/>
                  <a:gd name="T10" fmla="*/ 488 w 646"/>
                  <a:gd name="T11" fmla="*/ 34 h 462"/>
                  <a:gd name="T12" fmla="*/ 484 w 646"/>
                  <a:gd name="T13" fmla="*/ 50 h 462"/>
                  <a:gd name="T14" fmla="*/ 434 w 646"/>
                  <a:gd name="T15" fmla="*/ 44 h 462"/>
                  <a:gd name="T16" fmla="*/ 416 w 646"/>
                  <a:gd name="T17" fmla="*/ 70 h 462"/>
                  <a:gd name="T18" fmla="*/ 408 w 646"/>
                  <a:gd name="T19" fmla="*/ 92 h 462"/>
                  <a:gd name="T20" fmla="*/ 346 w 646"/>
                  <a:gd name="T21" fmla="*/ 104 h 462"/>
                  <a:gd name="T22" fmla="*/ 340 w 646"/>
                  <a:gd name="T23" fmla="*/ 158 h 462"/>
                  <a:gd name="T24" fmla="*/ 276 w 646"/>
                  <a:gd name="T25" fmla="*/ 160 h 462"/>
                  <a:gd name="T26" fmla="*/ 264 w 646"/>
                  <a:gd name="T27" fmla="*/ 180 h 462"/>
                  <a:gd name="T28" fmla="*/ 244 w 646"/>
                  <a:gd name="T29" fmla="*/ 186 h 462"/>
                  <a:gd name="T30" fmla="*/ 228 w 646"/>
                  <a:gd name="T31" fmla="*/ 194 h 462"/>
                  <a:gd name="T32" fmla="*/ 224 w 646"/>
                  <a:gd name="T33" fmla="*/ 248 h 462"/>
                  <a:gd name="T34" fmla="*/ 154 w 646"/>
                  <a:gd name="T35" fmla="*/ 244 h 462"/>
                  <a:gd name="T36" fmla="*/ 150 w 646"/>
                  <a:gd name="T37" fmla="*/ 270 h 462"/>
                  <a:gd name="T38" fmla="*/ 112 w 646"/>
                  <a:gd name="T39" fmla="*/ 272 h 462"/>
                  <a:gd name="T40" fmla="*/ 94 w 646"/>
                  <a:gd name="T41" fmla="*/ 320 h 462"/>
                  <a:gd name="T42" fmla="*/ 94 w 646"/>
                  <a:gd name="T43" fmla="*/ 350 h 462"/>
                  <a:gd name="T44" fmla="*/ 78 w 646"/>
                  <a:gd name="T45" fmla="*/ 376 h 462"/>
                  <a:gd name="T46" fmla="*/ 46 w 646"/>
                  <a:gd name="T47" fmla="*/ 392 h 462"/>
                  <a:gd name="T48" fmla="*/ 46 w 646"/>
                  <a:gd name="T49" fmla="*/ 426 h 462"/>
                  <a:gd name="T50" fmla="*/ 40 w 646"/>
                  <a:gd name="T51" fmla="*/ 442 h 462"/>
                  <a:gd name="T52" fmla="*/ 10 w 646"/>
                  <a:gd name="T53" fmla="*/ 452 h 462"/>
                  <a:gd name="T54" fmla="*/ 0 w 646"/>
                  <a:gd name="T55" fmla="*/ 462 h 4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6"/>
                  <a:gd name="T85" fmla="*/ 0 h 462"/>
                  <a:gd name="T86" fmla="*/ 646 w 646"/>
                  <a:gd name="T87" fmla="*/ 462 h 46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6" h="462">
                    <a:moveTo>
                      <a:pt x="646" y="0"/>
                    </a:moveTo>
                    <a:lnTo>
                      <a:pt x="630" y="2"/>
                    </a:lnTo>
                    <a:lnTo>
                      <a:pt x="632" y="18"/>
                    </a:lnTo>
                    <a:lnTo>
                      <a:pt x="606" y="20"/>
                    </a:lnTo>
                    <a:lnTo>
                      <a:pt x="606" y="38"/>
                    </a:lnTo>
                    <a:lnTo>
                      <a:pt x="488" y="34"/>
                    </a:lnTo>
                    <a:lnTo>
                      <a:pt x="484" y="50"/>
                    </a:lnTo>
                    <a:lnTo>
                      <a:pt x="434" y="44"/>
                    </a:lnTo>
                    <a:lnTo>
                      <a:pt x="416" y="70"/>
                    </a:lnTo>
                    <a:lnTo>
                      <a:pt x="408" y="92"/>
                    </a:lnTo>
                    <a:lnTo>
                      <a:pt x="346" y="104"/>
                    </a:lnTo>
                    <a:lnTo>
                      <a:pt x="340" y="158"/>
                    </a:lnTo>
                    <a:lnTo>
                      <a:pt x="276" y="160"/>
                    </a:lnTo>
                    <a:lnTo>
                      <a:pt x="264" y="180"/>
                    </a:lnTo>
                    <a:lnTo>
                      <a:pt x="244" y="186"/>
                    </a:lnTo>
                    <a:lnTo>
                      <a:pt x="228" y="194"/>
                    </a:lnTo>
                    <a:lnTo>
                      <a:pt x="224" y="248"/>
                    </a:lnTo>
                    <a:lnTo>
                      <a:pt x="154" y="244"/>
                    </a:lnTo>
                    <a:lnTo>
                      <a:pt x="150" y="270"/>
                    </a:lnTo>
                    <a:lnTo>
                      <a:pt x="112" y="272"/>
                    </a:lnTo>
                    <a:lnTo>
                      <a:pt x="94" y="320"/>
                    </a:lnTo>
                    <a:lnTo>
                      <a:pt x="94" y="350"/>
                    </a:lnTo>
                    <a:lnTo>
                      <a:pt x="78" y="376"/>
                    </a:lnTo>
                    <a:lnTo>
                      <a:pt x="46" y="392"/>
                    </a:lnTo>
                    <a:lnTo>
                      <a:pt x="46" y="426"/>
                    </a:lnTo>
                    <a:lnTo>
                      <a:pt x="40" y="442"/>
                    </a:lnTo>
                    <a:lnTo>
                      <a:pt x="10" y="452"/>
                    </a:lnTo>
                    <a:lnTo>
                      <a:pt x="0" y="462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lIns="18288" tIns="18288" rIns="18288" bIns="18288" anchor="ctr"/>
              <a:lstStyle/>
              <a:p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963" y="1800"/>
              <a:ext cx="3219" cy="1413"/>
              <a:chOff x="963" y="1800"/>
              <a:chExt cx="3219" cy="1413"/>
            </a:xfrm>
          </p:grpSpPr>
          <p:sp>
            <p:nvSpPr>
              <p:cNvPr id="52241" name="Freeform 9"/>
              <p:cNvSpPr>
                <a:spLocks/>
              </p:cNvSpPr>
              <p:nvPr/>
            </p:nvSpPr>
            <p:spPr bwMode="auto">
              <a:xfrm>
                <a:off x="2487" y="1800"/>
                <a:ext cx="1695" cy="747"/>
              </a:xfrm>
              <a:custGeom>
                <a:avLst/>
                <a:gdLst>
                  <a:gd name="T0" fmla="*/ 1695 w 1695"/>
                  <a:gd name="T1" fmla="*/ 0 h 747"/>
                  <a:gd name="T2" fmla="*/ 1662 w 1695"/>
                  <a:gd name="T3" fmla="*/ 0 h 747"/>
                  <a:gd name="T4" fmla="*/ 1665 w 1695"/>
                  <a:gd name="T5" fmla="*/ 30 h 747"/>
                  <a:gd name="T6" fmla="*/ 1656 w 1695"/>
                  <a:gd name="T7" fmla="*/ 75 h 747"/>
                  <a:gd name="T8" fmla="*/ 1647 w 1695"/>
                  <a:gd name="T9" fmla="*/ 114 h 747"/>
                  <a:gd name="T10" fmla="*/ 1542 w 1695"/>
                  <a:gd name="T11" fmla="*/ 114 h 747"/>
                  <a:gd name="T12" fmla="*/ 1542 w 1695"/>
                  <a:gd name="T13" fmla="*/ 144 h 747"/>
                  <a:gd name="T14" fmla="*/ 1440 w 1695"/>
                  <a:gd name="T15" fmla="*/ 138 h 747"/>
                  <a:gd name="T16" fmla="*/ 1443 w 1695"/>
                  <a:gd name="T17" fmla="*/ 171 h 747"/>
                  <a:gd name="T18" fmla="*/ 1425 w 1695"/>
                  <a:gd name="T19" fmla="*/ 174 h 747"/>
                  <a:gd name="T20" fmla="*/ 1431 w 1695"/>
                  <a:gd name="T21" fmla="*/ 195 h 747"/>
                  <a:gd name="T22" fmla="*/ 1407 w 1695"/>
                  <a:gd name="T23" fmla="*/ 198 h 747"/>
                  <a:gd name="T24" fmla="*/ 1407 w 1695"/>
                  <a:gd name="T25" fmla="*/ 219 h 747"/>
                  <a:gd name="T26" fmla="*/ 1320 w 1695"/>
                  <a:gd name="T27" fmla="*/ 216 h 747"/>
                  <a:gd name="T28" fmla="*/ 1320 w 1695"/>
                  <a:gd name="T29" fmla="*/ 243 h 747"/>
                  <a:gd name="T30" fmla="*/ 1251 w 1695"/>
                  <a:gd name="T31" fmla="*/ 243 h 747"/>
                  <a:gd name="T32" fmla="*/ 1251 w 1695"/>
                  <a:gd name="T33" fmla="*/ 267 h 747"/>
                  <a:gd name="T34" fmla="*/ 1233 w 1695"/>
                  <a:gd name="T35" fmla="*/ 315 h 747"/>
                  <a:gd name="T36" fmla="*/ 1140 w 1695"/>
                  <a:gd name="T37" fmla="*/ 306 h 747"/>
                  <a:gd name="T38" fmla="*/ 1137 w 1695"/>
                  <a:gd name="T39" fmla="*/ 327 h 747"/>
                  <a:gd name="T40" fmla="*/ 1104 w 1695"/>
                  <a:gd name="T41" fmla="*/ 324 h 747"/>
                  <a:gd name="T42" fmla="*/ 1092 w 1695"/>
                  <a:gd name="T43" fmla="*/ 345 h 747"/>
                  <a:gd name="T44" fmla="*/ 1074 w 1695"/>
                  <a:gd name="T45" fmla="*/ 348 h 747"/>
                  <a:gd name="T46" fmla="*/ 1068 w 1695"/>
                  <a:gd name="T47" fmla="*/ 384 h 747"/>
                  <a:gd name="T48" fmla="*/ 975 w 1695"/>
                  <a:gd name="T49" fmla="*/ 381 h 747"/>
                  <a:gd name="T50" fmla="*/ 972 w 1695"/>
                  <a:gd name="T51" fmla="*/ 405 h 747"/>
                  <a:gd name="T52" fmla="*/ 873 w 1695"/>
                  <a:gd name="T53" fmla="*/ 411 h 747"/>
                  <a:gd name="T54" fmla="*/ 876 w 1695"/>
                  <a:gd name="T55" fmla="*/ 435 h 747"/>
                  <a:gd name="T56" fmla="*/ 828 w 1695"/>
                  <a:gd name="T57" fmla="*/ 441 h 747"/>
                  <a:gd name="T58" fmla="*/ 786 w 1695"/>
                  <a:gd name="T59" fmla="*/ 465 h 747"/>
                  <a:gd name="T60" fmla="*/ 792 w 1695"/>
                  <a:gd name="T61" fmla="*/ 495 h 747"/>
                  <a:gd name="T62" fmla="*/ 771 w 1695"/>
                  <a:gd name="T63" fmla="*/ 498 h 747"/>
                  <a:gd name="T64" fmla="*/ 771 w 1695"/>
                  <a:gd name="T65" fmla="*/ 516 h 747"/>
                  <a:gd name="T66" fmla="*/ 714 w 1695"/>
                  <a:gd name="T67" fmla="*/ 516 h 747"/>
                  <a:gd name="T68" fmla="*/ 672 w 1695"/>
                  <a:gd name="T69" fmla="*/ 525 h 747"/>
                  <a:gd name="T70" fmla="*/ 666 w 1695"/>
                  <a:gd name="T71" fmla="*/ 546 h 747"/>
                  <a:gd name="T72" fmla="*/ 648 w 1695"/>
                  <a:gd name="T73" fmla="*/ 549 h 747"/>
                  <a:gd name="T74" fmla="*/ 480 w 1695"/>
                  <a:gd name="T75" fmla="*/ 561 h 747"/>
                  <a:gd name="T76" fmla="*/ 483 w 1695"/>
                  <a:gd name="T77" fmla="*/ 588 h 747"/>
                  <a:gd name="T78" fmla="*/ 453 w 1695"/>
                  <a:gd name="T79" fmla="*/ 585 h 747"/>
                  <a:gd name="T80" fmla="*/ 417 w 1695"/>
                  <a:gd name="T81" fmla="*/ 594 h 747"/>
                  <a:gd name="T82" fmla="*/ 408 w 1695"/>
                  <a:gd name="T83" fmla="*/ 612 h 747"/>
                  <a:gd name="T84" fmla="*/ 381 w 1695"/>
                  <a:gd name="T85" fmla="*/ 633 h 747"/>
                  <a:gd name="T86" fmla="*/ 330 w 1695"/>
                  <a:gd name="T87" fmla="*/ 630 h 747"/>
                  <a:gd name="T88" fmla="*/ 309 w 1695"/>
                  <a:gd name="T89" fmla="*/ 642 h 747"/>
                  <a:gd name="T90" fmla="*/ 294 w 1695"/>
                  <a:gd name="T91" fmla="*/ 660 h 747"/>
                  <a:gd name="T92" fmla="*/ 255 w 1695"/>
                  <a:gd name="T93" fmla="*/ 657 h 747"/>
                  <a:gd name="T94" fmla="*/ 222 w 1695"/>
                  <a:gd name="T95" fmla="*/ 672 h 747"/>
                  <a:gd name="T96" fmla="*/ 177 w 1695"/>
                  <a:gd name="T97" fmla="*/ 684 h 747"/>
                  <a:gd name="T98" fmla="*/ 177 w 1695"/>
                  <a:gd name="T99" fmla="*/ 705 h 747"/>
                  <a:gd name="T100" fmla="*/ 105 w 1695"/>
                  <a:gd name="T101" fmla="*/ 705 h 747"/>
                  <a:gd name="T102" fmla="*/ 105 w 1695"/>
                  <a:gd name="T103" fmla="*/ 729 h 747"/>
                  <a:gd name="T104" fmla="*/ 75 w 1695"/>
                  <a:gd name="T105" fmla="*/ 729 h 747"/>
                  <a:gd name="T106" fmla="*/ 72 w 1695"/>
                  <a:gd name="T107" fmla="*/ 747 h 747"/>
                  <a:gd name="T108" fmla="*/ 0 w 1695"/>
                  <a:gd name="T109" fmla="*/ 741 h 74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95"/>
                  <a:gd name="T166" fmla="*/ 0 h 747"/>
                  <a:gd name="T167" fmla="*/ 1695 w 1695"/>
                  <a:gd name="T168" fmla="*/ 747 h 74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95" h="747">
                    <a:moveTo>
                      <a:pt x="1695" y="0"/>
                    </a:moveTo>
                    <a:lnTo>
                      <a:pt x="1662" y="0"/>
                    </a:lnTo>
                    <a:lnTo>
                      <a:pt x="1665" y="30"/>
                    </a:lnTo>
                    <a:lnTo>
                      <a:pt x="1656" y="75"/>
                    </a:lnTo>
                    <a:lnTo>
                      <a:pt x="1647" y="114"/>
                    </a:lnTo>
                    <a:lnTo>
                      <a:pt x="1542" y="114"/>
                    </a:lnTo>
                    <a:lnTo>
                      <a:pt x="1542" y="144"/>
                    </a:lnTo>
                    <a:lnTo>
                      <a:pt x="1440" y="138"/>
                    </a:lnTo>
                    <a:lnTo>
                      <a:pt x="1443" y="171"/>
                    </a:lnTo>
                    <a:lnTo>
                      <a:pt x="1425" y="174"/>
                    </a:lnTo>
                    <a:lnTo>
                      <a:pt x="1431" y="195"/>
                    </a:lnTo>
                    <a:lnTo>
                      <a:pt x="1407" y="198"/>
                    </a:lnTo>
                    <a:lnTo>
                      <a:pt x="1407" y="219"/>
                    </a:lnTo>
                    <a:lnTo>
                      <a:pt x="1320" y="216"/>
                    </a:lnTo>
                    <a:lnTo>
                      <a:pt x="1320" y="243"/>
                    </a:lnTo>
                    <a:lnTo>
                      <a:pt x="1251" y="243"/>
                    </a:lnTo>
                    <a:lnTo>
                      <a:pt x="1251" y="267"/>
                    </a:lnTo>
                    <a:lnTo>
                      <a:pt x="1233" y="315"/>
                    </a:lnTo>
                    <a:lnTo>
                      <a:pt x="1140" y="306"/>
                    </a:lnTo>
                    <a:lnTo>
                      <a:pt x="1137" y="327"/>
                    </a:lnTo>
                    <a:lnTo>
                      <a:pt x="1104" y="324"/>
                    </a:lnTo>
                    <a:lnTo>
                      <a:pt x="1092" y="345"/>
                    </a:lnTo>
                    <a:lnTo>
                      <a:pt x="1074" y="348"/>
                    </a:lnTo>
                    <a:lnTo>
                      <a:pt x="1068" y="384"/>
                    </a:lnTo>
                    <a:lnTo>
                      <a:pt x="975" y="381"/>
                    </a:lnTo>
                    <a:lnTo>
                      <a:pt x="972" y="405"/>
                    </a:lnTo>
                    <a:lnTo>
                      <a:pt x="873" y="411"/>
                    </a:lnTo>
                    <a:lnTo>
                      <a:pt x="876" y="435"/>
                    </a:lnTo>
                    <a:lnTo>
                      <a:pt x="828" y="441"/>
                    </a:lnTo>
                    <a:lnTo>
                      <a:pt x="786" y="465"/>
                    </a:lnTo>
                    <a:lnTo>
                      <a:pt x="792" y="495"/>
                    </a:lnTo>
                    <a:lnTo>
                      <a:pt x="771" y="498"/>
                    </a:lnTo>
                    <a:lnTo>
                      <a:pt x="771" y="516"/>
                    </a:lnTo>
                    <a:lnTo>
                      <a:pt x="714" y="516"/>
                    </a:lnTo>
                    <a:lnTo>
                      <a:pt x="672" y="525"/>
                    </a:lnTo>
                    <a:lnTo>
                      <a:pt x="666" y="546"/>
                    </a:lnTo>
                    <a:lnTo>
                      <a:pt x="648" y="549"/>
                    </a:lnTo>
                    <a:lnTo>
                      <a:pt x="480" y="561"/>
                    </a:lnTo>
                    <a:lnTo>
                      <a:pt x="483" y="588"/>
                    </a:lnTo>
                    <a:lnTo>
                      <a:pt x="453" y="585"/>
                    </a:lnTo>
                    <a:lnTo>
                      <a:pt x="417" y="594"/>
                    </a:lnTo>
                    <a:lnTo>
                      <a:pt x="408" y="612"/>
                    </a:lnTo>
                    <a:lnTo>
                      <a:pt x="381" y="633"/>
                    </a:lnTo>
                    <a:lnTo>
                      <a:pt x="330" y="630"/>
                    </a:lnTo>
                    <a:lnTo>
                      <a:pt x="309" y="642"/>
                    </a:lnTo>
                    <a:lnTo>
                      <a:pt x="294" y="660"/>
                    </a:lnTo>
                    <a:lnTo>
                      <a:pt x="255" y="657"/>
                    </a:lnTo>
                    <a:lnTo>
                      <a:pt x="222" y="672"/>
                    </a:lnTo>
                    <a:lnTo>
                      <a:pt x="177" y="684"/>
                    </a:lnTo>
                    <a:lnTo>
                      <a:pt x="177" y="705"/>
                    </a:lnTo>
                    <a:lnTo>
                      <a:pt x="105" y="705"/>
                    </a:lnTo>
                    <a:lnTo>
                      <a:pt x="105" y="729"/>
                    </a:lnTo>
                    <a:lnTo>
                      <a:pt x="75" y="729"/>
                    </a:lnTo>
                    <a:lnTo>
                      <a:pt x="72" y="747"/>
                    </a:lnTo>
                    <a:lnTo>
                      <a:pt x="0" y="741"/>
                    </a:ln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lIns="18288" tIns="18288" rIns="18288" bIns="18288" anchor="ctr"/>
              <a:lstStyle/>
              <a:p>
                <a:endParaRPr lang="ru-RU"/>
              </a:p>
            </p:txBody>
          </p:sp>
          <p:sp>
            <p:nvSpPr>
              <p:cNvPr id="52242" name="Freeform 10"/>
              <p:cNvSpPr>
                <a:spLocks/>
              </p:cNvSpPr>
              <p:nvPr/>
            </p:nvSpPr>
            <p:spPr bwMode="auto">
              <a:xfrm>
                <a:off x="963" y="2541"/>
                <a:ext cx="1527" cy="672"/>
              </a:xfrm>
              <a:custGeom>
                <a:avLst/>
                <a:gdLst>
                  <a:gd name="T0" fmla="*/ 1527 w 1527"/>
                  <a:gd name="T1" fmla="*/ 0 h 672"/>
                  <a:gd name="T2" fmla="*/ 1509 w 1527"/>
                  <a:gd name="T3" fmla="*/ 9 h 672"/>
                  <a:gd name="T4" fmla="*/ 1440 w 1527"/>
                  <a:gd name="T5" fmla="*/ 24 h 672"/>
                  <a:gd name="T6" fmla="*/ 1440 w 1527"/>
                  <a:gd name="T7" fmla="*/ 42 h 672"/>
                  <a:gd name="T8" fmla="*/ 1347 w 1527"/>
                  <a:gd name="T9" fmla="*/ 39 h 672"/>
                  <a:gd name="T10" fmla="*/ 1299 w 1527"/>
                  <a:gd name="T11" fmla="*/ 60 h 672"/>
                  <a:gd name="T12" fmla="*/ 1299 w 1527"/>
                  <a:gd name="T13" fmla="*/ 78 h 672"/>
                  <a:gd name="T14" fmla="*/ 1260 w 1527"/>
                  <a:gd name="T15" fmla="*/ 81 h 672"/>
                  <a:gd name="T16" fmla="*/ 1260 w 1527"/>
                  <a:gd name="T17" fmla="*/ 114 h 672"/>
                  <a:gd name="T18" fmla="*/ 1239 w 1527"/>
                  <a:gd name="T19" fmla="*/ 120 h 672"/>
                  <a:gd name="T20" fmla="*/ 1230 w 1527"/>
                  <a:gd name="T21" fmla="*/ 144 h 672"/>
                  <a:gd name="T22" fmla="*/ 1152 w 1527"/>
                  <a:gd name="T23" fmla="*/ 144 h 672"/>
                  <a:gd name="T24" fmla="*/ 1152 w 1527"/>
                  <a:gd name="T25" fmla="*/ 183 h 672"/>
                  <a:gd name="T26" fmla="*/ 1116 w 1527"/>
                  <a:gd name="T27" fmla="*/ 189 h 672"/>
                  <a:gd name="T28" fmla="*/ 1107 w 1527"/>
                  <a:gd name="T29" fmla="*/ 207 h 672"/>
                  <a:gd name="T30" fmla="*/ 1068 w 1527"/>
                  <a:gd name="T31" fmla="*/ 207 h 672"/>
                  <a:gd name="T32" fmla="*/ 873 w 1527"/>
                  <a:gd name="T33" fmla="*/ 216 h 672"/>
                  <a:gd name="T34" fmla="*/ 858 w 1527"/>
                  <a:gd name="T35" fmla="*/ 249 h 672"/>
                  <a:gd name="T36" fmla="*/ 771 w 1527"/>
                  <a:gd name="T37" fmla="*/ 252 h 672"/>
                  <a:gd name="T38" fmla="*/ 756 w 1527"/>
                  <a:gd name="T39" fmla="*/ 273 h 672"/>
                  <a:gd name="T40" fmla="*/ 732 w 1527"/>
                  <a:gd name="T41" fmla="*/ 276 h 672"/>
                  <a:gd name="T42" fmla="*/ 687 w 1527"/>
                  <a:gd name="T43" fmla="*/ 288 h 672"/>
                  <a:gd name="T44" fmla="*/ 657 w 1527"/>
                  <a:gd name="T45" fmla="*/ 306 h 672"/>
                  <a:gd name="T46" fmla="*/ 648 w 1527"/>
                  <a:gd name="T47" fmla="*/ 336 h 672"/>
                  <a:gd name="T48" fmla="*/ 576 w 1527"/>
                  <a:gd name="T49" fmla="*/ 348 h 672"/>
                  <a:gd name="T50" fmla="*/ 567 w 1527"/>
                  <a:gd name="T51" fmla="*/ 375 h 672"/>
                  <a:gd name="T52" fmla="*/ 546 w 1527"/>
                  <a:gd name="T53" fmla="*/ 387 h 672"/>
                  <a:gd name="T54" fmla="*/ 546 w 1527"/>
                  <a:gd name="T55" fmla="*/ 405 h 672"/>
                  <a:gd name="T56" fmla="*/ 474 w 1527"/>
                  <a:gd name="T57" fmla="*/ 399 h 672"/>
                  <a:gd name="T58" fmla="*/ 411 w 1527"/>
                  <a:gd name="T59" fmla="*/ 414 h 672"/>
                  <a:gd name="T60" fmla="*/ 387 w 1527"/>
                  <a:gd name="T61" fmla="*/ 459 h 672"/>
                  <a:gd name="T62" fmla="*/ 366 w 1527"/>
                  <a:gd name="T63" fmla="*/ 462 h 672"/>
                  <a:gd name="T64" fmla="*/ 354 w 1527"/>
                  <a:gd name="T65" fmla="*/ 477 h 672"/>
                  <a:gd name="T66" fmla="*/ 297 w 1527"/>
                  <a:gd name="T67" fmla="*/ 483 h 672"/>
                  <a:gd name="T68" fmla="*/ 261 w 1527"/>
                  <a:gd name="T69" fmla="*/ 489 h 672"/>
                  <a:gd name="T70" fmla="*/ 234 w 1527"/>
                  <a:gd name="T71" fmla="*/ 498 h 672"/>
                  <a:gd name="T72" fmla="*/ 231 w 1527"/>
                  <a:gd name="T73" fmla="*/ 519 h 672"/>
                  <a:gd name="T74" fmla="*/ 204 w 1527"/>
                  <a:gd name="T75" fmla="*/ 516 h 672"/>
                  <a:gd name="T76" fmla="*/ 180 w 1527"/>
                  <a:gd name="T77" fmla="*/ 546 h 672"/>
                  <a:gd name="T78" fmla="*/ 129 w 1527"/>
                  <a:gd name="T79" fmla="*/ 549 h 672"/>
                  <a:gd name="T80" fmla="*/ 123 w 1527"/>
                  <a:gd name="T81" fmla="*/ 585 h 672"/>
                  <a:gd name="T82" fmla="*/ 108 w 1527"/>
                  <a:gd name="T83" fmla="*/ 609 h 672"/>
                  <a:gd name="T84" fmla="*/ 81 w 1527"/>
                  <a:gd name="T85" fmla="*/ 624 h 672"/>
                  <a:gd name="T86" fmla="*/ 84 w 1527"/>
                  <a:gd name="T87" fmla="*/ 648 h 672"/>
                  <a:gd name="T88" fmla="*/ 66 w 1527"/>
                  <a:gd name="T89" fmla="*/ 672 h 672"/>
                  <a:gd name="T90" fmla="*/ 0 w 1527"/>
                  <a:gd name="T91" fmla="*/ 666 h 67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27"/>
                  <a:gd name="T139" fmla="*/ 0 h 672"/>
                  <a:gd name="T140" fmla="*/ 1527 w 1527"/>
                  <a:gd name="T141" fmla="*/ 672 h 67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27" h="672">
                    <a:moveTo>
                      <a:pt x="1527" y="0"/>
                    </a:moveTo>
                    <a:lnTo>
                      <a:pt x="1509" y="9"/>
                    </a:lnTo>
                    <a:lnTo>
                      <a:pt x="1440" y="24"/>
                    </a:lnTo>
                    <a:lnTo>
                      <a:pt x="1440" y="42"/>
                    </a:lnTo>
                    <a:lnTo>
                      <a:pt x="1347" y="39"/>
                    </a:lnTo>
                    <a:lnTo>
                      <a:pt x="1299" y="60"/>
                    </a:lnTo>
                    <a:lnTo>
                      <a:pt x="1299" y="78"/>
                    </a:lnTo>
                    <a:lnTo>
                      <a:pt x="1260" y="81"/>
                    </a:lnTo>
                    <a:lnTo>
                      <a:pt x="1260" y="114"/>
                    </a:lnTo>
                    <a:lnTo>
                      <a:pt x="1239" y="120"/>
                    </a:lnTo>
                    <a:lnTo>
                      <a:pt x="1230" y="144"/>
                    </a:lnTo>
                    <a:lnTo>
                      <a:pt x="1152" y="144"/>
                    </a:lnTo>
                    <a:lnTo>
                      <a:pt x="1152" y="183"/>
                    </a:lnTo>
                    <a:lnTo>
                      <a:pt x="1116" y="189"/>
                    </a:lnTo>
                    <a:lnTo>
                      <a:pt x="1107" y="207"/>
                    </a:lnTo>
                    <a:lnTo>
                      <a:pt x="1068" y="207"/>
                    </a:lnTo>
                    <a:lnTo>
                      <a:pt x="873" y="216"/>
                    </a:lnTo>
                    <a:lnTo>
                      <a:pt x="858" y="249"/>
                    </a:lnTo>
                    <a:lnTo>
                      <a:pt x="771" y="252"/>
                    </a:lnTo>
                    <a:lnTo>
                      <a:pt x="756" y="273"/>
                    </a:lnTo>
                    <a:lnTo>
                      <a:pt x="732" y="276"/>
                    </a:lnTo>
                    <a:lnTo>
                      <a:pt x="687" y="288"/>
                    </a:lnTo>
                    <a:lnTo>
                      <a:pt x="657" y="306"/>
                    </a:lnTo>
                    <a:lnTo>
                      <a:pt x="648" y="336"/>
                    </a:lnTo>
                    <a:lnTo>
                      <a:pt x="576" y="348"/>
                    </a:lnTo>
                    <a:lnTo>
                      <a:pt x="567" y="375"/>
                    </a:lnTo>
                    <a:lnTo>
                      <a:pt x="546" y="387"/>
                    </a:lnTo>
                    <a:lnTo>
                      <a:pt x="546" y="405"/>
                    </a:lnTo>
                    <a:lnTo>
                      <a:pt x="474" y="399"/>
                    </a:lnTo>
                    <a:lnTo>
                      <a:pt x="411" y="414"/>
                    </a:lnTo>
                    <a:lnTo>
                      <a:pt x="387" y="459"/>
                    </a:lnTo>
                    <a:lnTo>
                      <a:pt x="366" y="462"/>
                    </a:lnTo>
                    <a:lnTo>
                      <a:pt x="354" y="477"/>
                    </a:lnTo>
                    <a:lnTo>
                      <a:pt x="297" y="483"/>
                    </a:lnTo>
                    <a:lnTo>
                      <a:pt x="261" y="489"/>
                    </a:lnTo>
                    <a:lnTo>
                      <a:pt x="234" y="498"/>
                    </a:lnTo>
                    <a:lnTo>
                      <a:pt x="231" y="519"/>
                    </a:lnTo>
                    <a:lnTo>
                      <a:pt x="204" y="516"/>
                    </a:lnTo>
                    <a:lnTo>
                      <a:pt x="180" y="546"/>
                    </a:lnTo>
                    <a:lnTo>
                      <a:pt x="129" y="549"/>
                    </a:lnTo>
                    <a:lnTo>
                      <a:pt x="123" y="585"/>
                    </a:lnTo>
                    <a:lnTo>
                      <a:pt x="108" y="609"/>
                    </a:lnTo>
                    <a:lnTo>
                      <a:pt x="81" y="624"/>
                    </a:lnTo>
                    <a:lnTo>
                      <a:pt x="84" y="648"/>
                    </a:lnTo>
                    <a:lnTo>
                      <a:pt x="66" y="672"/>
                    </a:lnTo>
                    <a:lnTo>
                      <a:pt x="0" y="666"/>
                    </a:ln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lIns="18288" tIns="18288" rIns="18288" bIns="18288" anchor="ctr"/>
              <a:lstStyle/>
              <a:p>
                <a:endParaRPr lang="ru-RU"/>
              </a:p>
            </p:txBody>
          </p:sp>
        </p:grpSp>
      </p:grpSp>
      <p:sp>
        <p:nvSpPr>
          <p:cNvPr id="52227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04925"/>
          </a:xfrm>
        </p:spPr>
        <p:txBody>
          <a:bodyPr/>
          <a:lstStyle/>
          <a:p>
            <a:pPr eaLnBrk="1" hangingPunct="1"/>
            <a:r>
              <a:rPr lang="ru-RU" sz="3600" b="1">
                <a:solidFill>
                  <a:srgbClr val="FFFF00"/>
                </a:solidFill>
              </a:rPr>
              <a:t>Вторичная конечная точка</a:t>
            </a:r>
            <a:r>
              <a:rPr lang="en-US" sz="3600" b="1">
                <a:solidFill>
                  <a:srgbClr val="FFFF00"/>
                </a:solidFill>
              </a:rPr>
              <a:t>: </a:t>
            </a:r>
            <a:r>
              <a:rPr lang="ru-RU" sz="3600" b="1">
                <a:solidFill>
                  <a:srgbClr val="FFFF00"/>
                </a:solidFill>
              </a:rPr>
              <a:t>фатальный и нефатальный инсульты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52228" name="Text Box 12"/>
          <p:cNvSpPr txBox="1">
            <a:spLocks noChangeArrowheads="1"/>
          </p:cNvSpPr>
          <p:nvPr/>
        </p:nvSpPr>
        <p:spPr bwMode="auto">
          <a:xfrm>
            <a:off x="6786563" y="2220913"/>
            <a:ext cx="20335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t-EE" dirty="0">
                <a:solidFill>
                  <a:schemeClr val="bg1"/>
                </a:solidFill>
                <a:latin typeface="Times New Roman" pitchFamily="18" charset="0"/>
              </a:rPr>
              <a:t>Снижение риска на </a:t>
            </a:r>
            <a:r>
              <a:rPr lang="en-US" altLang="et-EE" dirty="0">
                <a:solidFill>
                  <a:schemeClr val="bg1"/>
                </a:solidFill>
                <a:latin typeface="Times New Roman" pitchFamily="18" charset="0"/>
              </a:rPr>
              <a:t>27%</a:t>
            </a:r>
          </a:p>
        </p:txBody>
      </p:sp>
      <p:sp>
        <p:nvSpPr>
          <p:cNvPr id="52229" name="Text Box 13"/>
          <p:cNvSpPr txBox="1">
            <a:spLocks noChangeArrowheads="1"/>
          </p:cNvSpPr>
          <p:nvPr/>
        </p:nvSpPr>
        <p:spPr bwMode="auto">
          <a:xfrm>
            <a:off x="4699000" y="4430713"/>
            <a:ext cx="24796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t-EE" sz="1100">
                <a:solidFill>
                  <a:schemeClr val="tx1"/>
                </a:solidFill>
                <a:latin typeface="Times New Roman" pitchFamily="18" charset="0"/>
              </a:rPr>
              <a:t>Отношение рисков </a:t>
            </a:r>
            <a:r>
              <a:rPr lang="en-US" altLang="et-EE" sz="1100">
                <a:solidFill>
                  <a:schemeClr val="tx1"/>
                </a:solidFill>
                <a:latin typeface="Times New Roman" pitchFamily="18" charset="0"/>
              </a:rPr>
              <a:t>= 0.73 (0.56-0.96)</a:t>
            </a:r>
          </a:p>
        </p:txBody>
      </p:sp>
      <p:sp>
        <p:nvSpPr>
          <p:cNvPr id="52230" name="Line 14"/>
          <p:cNvSpPr>
            <a:spLocks noChangeShapeType="1"/>
          </p:cNvSpPr>
          <p:nvPr/>
        </p:nvSpPr>
        <p:spPr bwMode="auto">
          <a:xfrm>
            <a:off x="6731000" y="2243138"/>
            <a:ext cx="1588" cy="7016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31" name="Text Box 15"/>
          <p:cNvSpPr txBox="1">
            <a:spLocks noChangeArrowheads="1"/>
          </p:cNvSpPr>
          <p:nvPr/>
        </p:nvSpPr>
        <p:spPr bwMode="auto">
          <a:xfrm>
            <a:off x="7194550" y="446881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t-EE" sz="1100" i="1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en-US" altLang="et-EE" sz="1100">
                <a:solidFill>
                  <a:schemeClr val="tx1"/>
                </a:solidFill>
                <a:latin typeface="Times New Roman" pitchFamily="18" charset="0"/>
              </a:rPr>
              <a:t> = 0.0236</a:t>
            </a:r>
          </a:p>
        </p:txBody>
      </p:sp>
      <p:sp>
        <p:nvSpPr>
          <p:cNvPr id="52232" name="Line 16"/>
          <p:cNvSpPr>
            <a:spLocks noChangeShapeType="1"/>
          </p:cNvSpPr>
          <p:nvPr/>
        </p:nvSpPr>
        <p:spPr bwMode="auto">
          <a:xfrm>
            <a:off x="1962150" y="1603375"/>
            <a:ext cx="525463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3" name="Line 17"/>
          <p:cNvSpPr>
            <a:spLocks noChangeShapeType="1"/>
          </p:cNvSpPr>
          <p:nvPr/>
        </p:nvSpPr>
        <p:spPr bwMode="auto">
          <a:xfrm>
            <a:off x="1962150" y="1933575"/>
            <a:ext cx="5254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4" name="Text Box 18"/>
          <p:cNvSpPr txBox="1">
            <a:spLocks noChangeArrowheads="1"/>
          </p:cNvSpPr>
          <p:nvPr/>
        </p:nvSpPr>
        <p:spPr bwMode="auto">
          <a:xfrm>
            <a:off x="2498725" y="1387475"/>
            <a:ext cx="6321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2293938" algn="l"/>
                <a:tab pos="4684713" algn="l"/>
              </a:tabLst>
            </a:pPr>
            <a:r>
              <a:rPr lang="ru-RU" altLang="et-EE" sz="1800" dirty="0" err="1">
                <a:solidFill>
                  <a:schemeClr val="bg1"/>
                </a:solidFill>
                <a:latin typeface="Times New Roman" pitchFamily="18" charset="0"/>
              </a:rPr>
              <a:t>Аторвастатин</a:t>
            </a:r>
            <a:r>
              <a:rPr lang="ru-RU" altLang="et-EE" sz="1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t-EE" sz="1800" dirty="0">
                <a:solidFill>
                  <a:schemeClr val="bg1"/>
                </a:solidFill>
                <a:latin typeface="Times New Roman" pitchFamily="18" charset="0"/>
              </a:rPr>
              <a:t>10 </a:t>
            </a:r>
            <a:r>
              <a:rPr lang="ru-RU" altLang="et-EE" sz="1800" dirty="0">
                <a:solidFill>
                  <a:schemeClr val="bg1"/>
                </a:solidFill>
                <a:latin typeface="Times New Roman" pitchFamily="18" charset="0"/>
              </a:rPr>
              <a:t>мг</a:t>
            </a:r>
            <a:r>
              <a:rPr lang="en-US" altLang="et-EE" sz="1800" dirty="0">
                <a:solidFill>
                  <a:schemeClr val="bg1"/>
                </a:solidFill>
                <a:latin typeface="Times New Roman" pitchFamily="18" charset="0"/>
              </a:rPr>
              <a:t>	</a:t>
            </a:r>
          </a:p>
          <a:p>
            <a:pPr>
              <a:tabLst>
                <a:tab pos="2293938" algn="l"/>
                <a:tab pos="4684713" algn="l"/>
              </a:tabLst>
            </a:pPr>
            <a:r>
              <a:rPr lang="ru-RU" altLang="et-EE" sz="1800" dirty="0">
                <a:solidFill>
                  <a:schemeClr val="bg1"/>
                </a:solidFill>
                <a:latin typeface="Times New Roman" pitchFamily="18" charset="0"/>
              </a:rPr>
              <a:t>Плацебо</a:t>
            </a:r>
            <a:r>
              <a:rPr lang="en-US" altLang="et-EE" sz="1100" dirty="0">
                <a:solidFill>
                  <a:schemeClr val="bg1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52235" name="Freeform 19"/>
          <p:cNvSpPr>
            <a:spLocks/>
          </p:cNvSpPr>
          <p:nvPr/>
        </p:nvSpPr>
        <p:spPr bwMode="auto">
          <a:xfrm>
            <a:off x="5210175" y="2862263"/>
            <a:ext cx="1443038" cy="781050"/>
          </a:xfrm>
          <a:custGeom>
            <a:avLst/>
            <a:gdLst>
              <a:gd name="T0" fmla="*/ 2147483647 w 909"/>
              <a:gd name="T1" fmla="*/ 2147483647 h 492"/>
              <a:gd name="T2" fmla="*/ 2147483647 w 909"/>
              <a:gd name="T3" fmla="*/ 0 h 492"/>
              <a:gd name="T4" fmla="*/ 2147483647 w 909"/>
              <a:gd name="T5" fmla="*/ 2147483647 h 492"/>
              <a:gd name="T6" fmla="*/ 2147483647 w 909"/>
              <a:gd name="T7" fmla="*/ 2147483647 h 492"/>
              <a:gd name="T8" fmla="*/ 2147483647 w 909"/>
              <a:gd name="T9" fmla="*/ 2147483647 h 492"/>
              <a:gd name="T10" fmla="*/ 2147483647 w 909"/>
              <a:gd name="T11" fmla="*/ 2147483647 h 492"/>
              <a:gd name="T12" fmla="*/ 2147483647 w 909"/>
              <a:gd name="T13" fmla="*/ 2147483647 h 492"/>
              <a:gd name="T14" fmla="*/ 2147483647 w 909"/>
              <a:gd name="T15" fmla="*/ 2147483647 h 492"/>
              <a:gd name="T16" fmla="*/ 2147483647 w 909"/>
              <a:gd name="T17" fmla="*/ 2147483647 h 492"/>
              <a:gd name="T18" fmla="*/ 2147483647 w 909"/>
              <a:gd name="T19" fmla="*/ 2147483647 h 492"/>
              <a:gd name="T20" fmla="*/ 2147483647 w 909"/>
              <a:gd name="T21" fmla="*/ 2147483647 h 492"/>
              <a:gd name="T22" fmla="*/ 2147483647 w 909"/>
              <a:gd name="T23" fmla="*/ 2147483647 h 492"/>
              <a:gd name="T24" fmla="*/ 2147483647 w 909"/>
              <a:gd name="T25" fmla="*/ 2147483647 h 492"/>
              <a:gd name="T26" fmla="*/ 2147483647 w 909"/>
              <a:gd name="T27" fmla="*/ 2147483647 h 492"/>
              <a:gd name="T28" fmla="*/ 2147483647 w 909"/>
              <a:gd name="T29" fmla="*/ 2147483647 h 492"/>
              <a:gd name="T30" fmla="*/ 2147483647 w 909"/>
              <a:gd name="T31" fmla="*/ 2147483647 h 492"/>
              <a:gd name="T32" fmla="*/ 2147483647 w 909"/>
              <a:gd name="T33" fmla="*/ 2147483647 h 492"/>
              <a:gd name="T34" fmla="*/ 2147483647 w 909"/>
              <a:gd name="T35" fmla="*/ 2147483647 h 492"/>
              <a:gd name="T36" fmla="*/ 2147483647 w 909"/>
              <a:gd name="T37" fmla="*/ 2147483647 h 492"/>
              <a:gd name="T38" fmla="*/ 2147483647 w 909"/>
              <a:gd name="T39" fmla="*/ 2147483647 h 492"/>
              <a:gd name="T40" fmla="*/ 2147483647 w 909"/>
              <a:gd name="T41" fmla="*/ 2147483647 h 492"/>
              <a:gd name="T42" fmla="*/ 2147483647 w 909"/>
              <a:gd name="T43" fmla="*/ 2147483647 h 492"/>
              <a:gd name="T44" fmla="*/ 2147483647 w 909"/>
              <a:gd name="T45" fmla="*/ 2147483647 h 492"/>
              <a:gd name="T46" fmla="*/ 2147483647 w 909"/>
              <a:gd name="T47" fmla="*/ 2147483647 h 492"/>
              <a:gd name="T48" fmla="*/ 2147483647 w 909"/>
              <a:gd name="T49" fmla="*/ 2147483647 h 492"/>
              <a:gd name="T50" fmla="*/ 2147483647 w 909"/>
              <a:gd name="T51" fmla="*/ 2147483647 h 492"/>
              <a:gd name="T52" fmla="*/ 2147483647 w 909"/>
              <a:gd name="T53" fmla="*/ 2147483647 h 492"/>
              <a:gd name="T54" fmla="*/ 2147483647 w 909"/>
              <a:gd name="T55" fmla="*/ 2147483647 h 492"/>
              <a:gd name="T56" fmla="*/ 2147483647 w 909"/>
              <a:gd name="T57" fmla="*/ 2147483647 h 492"/>
              <a:gd name="T58" fmla="*/ 2147483647 w 909"/>
              <a:gd name="T59" fmla="*/ 2147483647 h 492"/>
              <a:gd name="T60" fmla="*/ 0 w 909"/>
              <a:gd name="T61" fmla="*/ 2147483647 h 492"/>
              <a:gd name="T62" fmla="*/ 2147483647 w 909"/>
              <a:gd name="T63" fmla="*/ 2147483647 h 49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09"/>
              <a:gd name="T97" fmla="*/ 0 h 492"/>
              <a:gd name="T98" fmla="*/ 909 w 909"/>
              <a:gd name="T99" fmla="*/ 492 h 49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09" h="492">
                <a:moveTo>
                  <a:pt x="909" y="3"/>
                </a:moveTo>
                <a:lnTo>
                  <a:pt x="870" y="0"/>
                </a:lnTo>
                <a:lnTo>
                  <a:pt x="867" y="36"/>
                </a:lnTo>
                <a:lnTo>
                  <a:pt x="855" y="51"/>
                </a:lnTo>
                <a:lnTo>
                  <a:pt x="852" y="81"/>
                </a:lnTo>
                <a:lnTo>
                  <a:pt x="846" y="105"/>
                </a:lnTo>
                <a:lnTo>
                  <a:pt x="747" y="114"/>
                </a:lnTo>
                <a:lnTo>
                  <a:pt x="744" y="144"/>
                </a:lnTo>
                <a:lnTo>
                  <a:pt x="663" y="147"/>
                </a:lnTo>
                <a:lnTo>
                  <a:pt x="654" y="168"/>
                </a:lnTo>
                <a:lnTo>
                  <a:pt x="633" y="168"/>
                </a:lnTo>
                <a:lnTo>
                  <a:pt x="633" y="189"/>
                </a:lnTo>
                <a:lnTo>
                  <a:pt x="606" y="198"/>
                </a:lnTo>
                <a:lnTo>
                  <a:pt x="606" y="216"/>
                </a:lnTo>
                <a:lnTo>
                  <a:pt x="525" y="216"/>
                </a:lnTo>
                <a:lnTo>
                  <a:pt x="522" y="237"/>
                </a:lnTo>
                <a:lnTo>
                  <a:pt x="465" y="237"/>
                </a:lnTo>
                <a:lnTo>
                  <a:pt x="462" y="261"/>
                </a:lnTo>
                <a:lnTo>
                  <a:pt x="444" y="264"/>
                </a:lnTo>
                <a:lnTo>
                  <a:pt x="438" y="312"/>
                </a:lnTo>
                <a:lnTo>
                  <a:pt x="345" y="309"/>
                </a:lnTo>
                <a:lnTo>
                  <a:pt x="339" y="330"/>
                </a:lnTo>
                <a:lnTo>
                  <a:pt x="300" y="330"/>
                </a:lnTo>
                <a:lnTo>
                  <a:pt x="279" y="351"/>
                </a:lnTo>
                <a:lnTo>
                  <a:pt x="279" y="384"/>
                </a:lnTo>
                <a:lnTo>
                  <a:pt x="168" y="384"/>
                </a:lnTo>
                <a:lnTo>
                  <a:pt x="180" y="399"/>
                </a:lnTo>
                <a:lnTo>
                  <a:pt x="75" y="402"/>
                </a:lnTo>
                <a:lnTo>
                  <a:pt x="81" y="435"/>
                </a:lnTo>
                <a:lnTo>
                  <a:pt x="27" y="429"/>
                </a:lnTo>
                <a:lnTo>
                  <a:pt x="0" y="465"/>
                </a:lnTo>
                <a:lnTo>
                  <a:pt x="6" y="492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lIns="18288" tIns="18288" rIns="18288" bIns="18288" anchor="ctr"/>
          <a:lstStyle/>
          <a:p>
            <a:endParaRPr lang="ru-RU"/>
          </a:p>
        </p:txBody>
      </p:sp>
      <p:sp>
        <p:nvSpPr>
          <p:cNvPr id="52236" name="Text Box 20"/>
          <p:cNvSpPr txBox="1">
            <a:spLocks noChangeArrowheads="1"/>
          </p:cNvSpPr>
          <p:nvPr/>
        </p:nvSpPr>
        <p:spPr bwMode="auto">
          <a:xfrm>
            <a:off x="0" y="6583363"/>
            <a:ext cx="9064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t-EE" sz="1200">
                <a:solidFill>
                  <a:schemeClr val="tx1"/>
                </a:solidFill>
                <a:latin typeface="Times New Roman" pitchFamily="18" charset="0"/>
              </a:rPr>
              <a:t>Sever PS, Dahlöf B, Poulter N, Wedel H, et al, for the ASCOT Investigators.</a:t>
            </a:r>
            <a:r>
              <a:rPr lang="en-US" altLang="et-EE" sz="1200" i="1">
                <a:solidFill>
                  <a:schemeClr val="tx1"/>
                </a:solidFill>
                <a:latin typeface="Times New Roman" pitchFamily="18" charset="0"/>
              </a:rPr>
              <a:t> Lancet. </a:t>
            </a:r>
            <a:r>
              <a:rPr lang="en-US" altLang="et-EE" sz="1200">
                <a:solidFill>
                  <a:schemeClr val="tx1"/>
                </a:solidFill>
                <a:latin typeface="Times New Roman" pitchFamily="18" charset="0"/>
              </a:rPr>
              <a:t>2003;361:1149-58.</a:t>
            </a:r>
          </a:p>
        </p:txBody>
      </p:sp>
      <p:sp>
        <p:nvSpPr>
          <p:cNvPr id="52237" name="AutoShape 21"/>
          <p:cNvSpPr>
            <a:spLocks noChangeArrowheads="1"/>
          </p:cNvSpPr>
          <p:nvPr/>
        </p:nvSpPr>
        <p:spPr bwMode="auto">
          <a:xfrm>
            <a:off x="6651625" y="2255838"/>
            <a:ext cx="184150" cy="682625"/>
          </a:xfrm>
          <a:prstGeom prst="downArrow">
            <a:avLst>
              <a:gd name="adj1" fmla="val 50000"/>
              <a:gd name="adj2" fmla="val 92672"/>
            </a:avLst>
          </a:prstGeom>
          <a:solidFill>
            <a:srgbClr val="E7E7F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8288" tIns="18288" rIns="18288" bIns="18288" anchor="ctr"/>
          <a:lstStyle/>
          <a:p>
            <a:endParaRPr lang="en-US" altLang="et-EE" sz="11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/>
          <p:cNvSpPr txBox="1">
            <a:spLocks/>
          </p:cNvSpPr>
          <p:nvPr/>
        </p:nvSpPr>
        <p:spPr>
          <a:xfrm>
            <a:off x="1776807" y="3440680"/>
            <a:ext cx="5328592" cy="23645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Форма выпуска : *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Амлодипин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лизиноприл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розувастатин</a:t>
            </a:r>
            <a:b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E024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мг + 10 мг + 10 мг    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7C10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№30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E024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мг + 10 мг + 20 мг    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7C10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№30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E024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мг + 20 мг + 10 мг  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7C10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№30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E024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мг + 20 мг + 20 мг  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7C10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№30</a:t>
            </a:r>
            <a:b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7C10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7C10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024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itchFamily="34" charset="0"/>
              <a:buBlip>
                <a:blip r:embed="rId3"/>
              </a:buBlip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296854" y="4413686"/>
            <a:ext cx="645231" cy="1270758"/>
            <a:chOff x="7057327" y="2926844"/>
            <a:chExt cx="753953" cy="1484882"/>
          </a:xfrm>
        </p:grpSpPr>
        <p:pic>
          <p:nvPicPr>
            <p:cNvPr id="10" name="Picture 6" descr="ekvamer_capsula_10_5_10 cop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7081092" y="3298201"/>
              <a:ext cx="719000" cy="346823"/>
            </a:xfrm>
            <a:prstGeom prst="rect">
              <a:avLst/>
            </a:prstGeom>
          </p:spPr>
        </p:pic>
        <p:pic>
          <p:nvPicPr>
            <p:cNvPr id="11" name="Picture 7" descr="ekvamer_capsula_10_5_20 cop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7069207" y="2926844"/>
              <a:ext cx="719000" cy="316400"/>
            </a:xfrm>
            <a:prstGeom prst="rect">
              <a:avLst/>
            </a:prstGeom>
          </p:spPr>
        </p:pic>
        <p:pic>
          <p:nvPicPr>
            <p:cNvPr id="12" name="Picture 8" descr="ekvamer_capsula_20_10_10 cop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7057327" y="3681565"/>
              <a:ext cx="719000" cy="323499"/>
            </a:xfrm>
            <a:prstGeom prst="rect">
              <a:avLst/>
            </a:prstGeom>
          </p:spPr>
        </p:pic>
        <p:pic>
          <p:nvPicPr>
            <p:cNvPr id="13" name="Picture 9" descr="ekvamer_capsula_20_10_20 copy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7092280" y="4077072"/>
              <a:ext cx="719000" cy="334654"/>
            </a:xfrm>
            <a:prstGeom prst="rect">
              <a:avLst/>
            </a:prstGeom>
          </p:spPr>
        </p:pic>
      </p:grpSp>
      <p:sp>
        <p:nvSpPr>
          <p:cNvPr id="15" name="Заголовок 2"/>
          <p:cNvSpPr txBox="1">
            <a:spLocks/>
          </p:cNvSpPr>
          <p:nvPr/>
        </p:nvSpPr>
        <p:spPr>
          <a:xfrm>
            <a:off x="251521" y="1308632"/>
            <a:ext cx="8781286" cy="19025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E0249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E0249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ЭКВАМЕР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C109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– единственный  3–х компонентный   препарат для лечения пациентов с АГ и  дислипидемией высокого/ очень высокого кардиоваскулярного риска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7C109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Объект 3"/>
          <p:cNvSpPr txBox="1">
            <a:spLocks/>
          </p:cNvSpPr>
          <p:nvPr/>
        </p:nvSpPr>
        <p:spPr>
          <a:xfrm>
            <a:off x="395288" y="4603599"/>
            <a:ext cx="8637519" cy="96232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50000"/>
              <a:buFont typeface="Arial" pitchFamily="34" charset="0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156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7056784" cy="576064"/>
          </a:xfrm>
        </p:spPr>
        <p:txBody>
          <a:bodyPr>
            <a:noAutofit/>
          </a:bodyPr>
          <a:lstStyle/>
          <a:p>
            <a:r>
              <a:rPr lang="ru-RU" sz="3200" dirty="0" err="1"/>
              <a:t>Антигипертензивный</a:t>
            </a:r>
            <a:r>
              <a:rPr lang="ru-RU" sz="3200" dirty="0"/>
              <a:t> </a:t>
            </a:r>
            <a:r>
              <a:rPr lang="ru-RU" sz="3200" dirty="0" err="1"/>
              <a:t>квадрипрепарат</a:t>
            </a:r>
            <a:r>
              <a:rPr lang="ru-RU" sz="3200"/>
              <a:t> в </a:t>
            </a:r>
            <a:r>
              <a:rPr lang="ru-RU" sz="3200" dirty="0"/>
              <a:t>минимальных дозах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812381"/>
            <a:ext cx="1016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397968"/>
            <a:ext cx="8568952" cy="50475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Капсулы, содержащие четыре гипотензивных препарата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ирбесартан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37,5 мг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амлодипин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1,25 мг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гидрохлортиазид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6,25 мг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атенолол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12,5 мг).</a:t>
            </a: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результатам наблюдения в течение 4 недель среднесуточное АД снизилось на 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 мм рт. ст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(95 % ДИ: 14–23). Снижение АД с измерением в кабинете врача составило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22/13 мм рт. ст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(p&lt;0,0001)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Chow CK, Thakkar J, Bennett A, et al. Quarter-dose quadruple combination therapy for initial treatment of hypertension: placebo-controlled, crossover,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randomised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trial and systematic review. The Lancet. 2017;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10.1016/S0140-6736(17)30260-X.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47664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554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Название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89938" cy="6211887"/>
          </a:xfrm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dirty="0"/>
              <a:t>                                                  </a:t>
            </a:r>
            <a:r>
              <a:rPr lang="ru-RU" sz="2800" b="1" dirty="0"/>
              <a:t>Заключение</a:t>
            </a:r>
            <a:br>
              <a:rPr lang="ru-RU" sz="2800" b="1" dirty="0"/>
            </a:br>
            <a:br>
              <a:rPr lang="ru-RU" sz="2800" b="1" dirty="0"/>
            </a:br>
            <a:r>
              <a:rPr lang="ru-RU" sz="2200" b="1" dirty="0"/>
              <a:t>1. </a:t>
            </a:r>
            <a:r>
              <a:rPr lang="ru-RU" sz="2200" b="1" dirty="0" err="1"/>
              <a:t>Коморбидность</a:t>
            </a:r>
            <a:r>
              <a:rPr lang="ru-RU" sz="2200" b="1" dirty="0"/>
              <a:t> встречается часто, особенно у пожилых и старых      </a:t>
            </a:r>
            <a:br>
              <a:rPr lang="ru-RU" sz="2200" b="1" dirty="0"/>
            </a:br>
            <a:r>
              <a:rPr lang="ru-RU" sz="2200" b="1" dirty="0"/>
              <a:t>    больных.</a:t>
            </a:r>
            <a:br>
              <a:rPr lang="ru-RU" sz="2200" b="1" dirty="0"/>
            </a:br>
            <a:br>
              <a:rPr lang="ru-RU" sz="2200" b="1" dirty="0"/>
            </a:br>
            <a:r>
              <a:rPr lang="ru-RU" sz="2200" b="1" dirty="0"/>
              <a:t>2. </a:t>
            </a:r>
            <a:r>
              <a:rPr lang="ru-RU" sz="2200" b="1" dirty="0" err="1"/>
              <a:t>Коморбидноть</a:t>
            </a:r>
            <a:r>
              <a:rPr lang="ru-RU" sz="2200" b="1" dirty="0"/>
              <a:t> увеличивает тяжесть состояния и ухудшает прогноз.</a:t>
            </a:r>
            <a:br>
              <a:rPr lang="ru-RU" sz="2200" b="1" dirty="0"/>
            </a:br>
            <a:br>
              <a:rPr lang="ru-RU" sz="2200" b="1" dirty="0"/>
            </a:br>
            <a:r>
              <a:rPr lang="ru-RU" sz="2200" b="1" dirty="0"/>
              <a:t>4. При составлении плана </a:t>
            </a:r>
            <a:r>
              <a:rPr lang="ru-RU" sz="2200" b="1" dirty="0" err="1"/>
              <a:t>корекции</a:t>
            </a:r>
            <a:r>
              <a:rPr lang="ru-RU" sz="2200" b="1" dirty="0"/>
              <a:t> </a:t>
            </a:r>
            <a:r>
              <a:rPr lang="ru-RU" sz="2200" b="1" dirty="0" err="1"/>
              <a:t>коморбидных</a:t>
            </a:r>
            <a:r>
              <a:rPr lang="ru-RU" sz="2200" b="1" dirty="0"/>
              <a:t> состояний предпочтение  </a:t>
            </a:r>
            <a:br>
              <a:rPr lang="ru-RU" sz="2200" b="1" dirty="0"/>
            </a:br>
            <a:r>
              <a:rPr lang="ru-RU" sz="2200" b="1" dirty="0"/>
              <a:t>    необходимо отдавать </a:t>
            </a:r>
            <a:r>
              <a:rPr lang="ru-RU" sz="2200" b="1" dirty="0">
                <a:solidFill>
                  <a:srgbClr val="0070C0"/>
                </a:solidFill>
              </a:rPr>
              <a:t>ведущей патологии в данный отрезок времени патологии.</a:t>
            </a:r>
            <a:br>
              <a:rPr lang="ru-RU" sz="2200" b="1" dirty="0">
                <a:solidFill>
                  <a:srgbClr val="0070C0"/>
                </a:solidFill>
              </a:rPr>
            </a:br>
            <a:br>
              <a:rPr lang="ru-RU" sz="2200" b="1" dirty="0"/>
            </a:br>
            <a:r>
              <a:rPr lang="ru-RU" sz="2200" b="1" dirty="0"/>
              <a:t>5. Большее количеств препаратов может обусловить увеличение нежелательных явлений.</a:t>
            </a:r>
            <a:br>
              <a:rPr lang="ru-RU" sz="2200" b="1" dirty="0"/>
            </a:br>
            <a:br>
              <a:rPr lang="ru-RU" sz="2200" b="1" dirty="0"/>
            </a:br>
            <a:r>
              <a:rPr lang="ru-RU" sz="2200" b="1" dirty="0"/>
              <a:t>6. Лечение нескольких болезней требует учета фармакологических </a:t>
            </a:r>
            <a:br>
              <a:rPr lang="ru-RU" sz="2200" b="1" dirty="0"/>
            </a:br>
            <a:r>
              <a:rPr lang="ru-RU" sz="2200" b="1" dirty="0"/>
              <a:t>    особенностей и сочетаемости препаратов.</a:t>
            </a:r>
            <a:br>
              <a:rPr lang="ru-RU" sz="2200" b="1" dirty="0">
                <a:solidFill>
                  <a:srgbClr val="800000"/>
                </a:solidFill>
              </a:rPr>
            </a:br>
            <a:br>
              <a:rPr lang="ru-RU" sz="2200" b="1" dirty="0">
                <a:solidFill>
                  <a:srgbClr val="800000"/>
                </a:solidFill>
              </a:rPr>
            </a:br>
            <a:r>
              <a:rPr lang="ru-RU" sz="2200" b="1" dirty="0"/>
              <a:t>7. Наличие </a:t>
            </a:r>
            <a:r>
              <a:rPr lang="ru-RU" sz="2200" b="1" dirty="0" err="1"/>
              <a:t>коморбидности</a:t>
            </a:r>
            <a:r>
              <a:rPr lang="ru-RU" sz="2200" b="1" dirty="0"/>
              <a:t> снижает приверженность к лечению.</a:t>
            </a:r>
            <a:br>
              <a:rPr lang="ru-RU" sz="2200" b="1" dirty="0"/>
            </a:br>
            <a:r>
              <a:rPr lang="ru-RU" sz="2200" b="1" dirty="0"/>
              <a:t> </a:t>
            </a:r>
            <a:br>
              <a:rPr lang="ru-RU" sz="2200" b="1" dirty="0"/>
            </a:br>
            <a:r>
              <a:rPr lang="ru-RU" sz="2200" b="1" dirty="0"/>
              <a:t>8. </a:t>
            </a:r>
            <a:r>
              <a:rPr lang="ru-RU" sz="2200" b="1" dirty="0" err="1"/>
              <a:t>Коморбидные</a:t>
            </a:r>
            <a:r>
              <a:rPr lang="ru-RU" sz="2200" b="1" dirty="0"/>
              <a:t> болезни увеличивают затраты ресурсов.</a:t>
            </a:r>
            <a:br>
              <a:rPr lang="ru-RU" sz="2000" b="1" dirty="0"/>
            </a:br>
            <a:endParaRPr lang="ru-RU" sz="2000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200" y="2590800"/>
            <a:ext cx="51054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Руководители рабочей группы:</a:t>
            </a:r>
            <a:br>
              <a:rPr lang="ru-RU" sz="2400" dirty="0"/>
            </a:br>
            <a:r>
              <a:rPr lang="ru-RU" sz="2400" dirty="0"/>
              <a:t>академики РАН </a:t>
            </a:r>
            <a:r>
              <a:rPr lang="ru-RU" sz="2400" dirty="0" err="1"/>
              <a:t>Оганов</a:t>
            </a:r>
            <a:r>
              <a:rPr lang="ru-RU" sz="2400" dirty="0"/>
              <a:t> Р.Г. (Москва) и Денисов И.Н. (Москва).</a:t>
            </a:r>
            <a:br>
              <a:rPr lang="ru-RU" sz="2400" dirty="0"/>
            </a:br>
            <a:r>
              <a:rPr lang="ru-RU" sz="2400" dirty="0"/>
              <a:t>Научный координатор проф. </a:t>
            </a:r>
            <a:r>
              <a:rPr lang="ru-RU" sz="2400" dirty="0" err="1"/>
              <a:t>Симаненков</a:t>
            </a:r>
            <a:r>
              <a:rPr lang="ru-RU" sz="2400" dirty="0"/>
              <a:t> В .И. (Санкт-Петербург).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В состав Рабочей группы вошли 21 из 5 городов России.</a:t>
            </a:r>
          </a:p>
        </p:txBody>
      </p:sp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32160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Freeform 1026"/>
          <p:cNvSpPr>
            <a:spLocks/>
          </p:cNvSpPr>
          <p:nvPr/>
        </p:nvSpPr>
        <p:spPr bwMode="auto">
          <a:xfrm>
            <a:off x="1793875" y="2255838"/>
            <a:ext cx="6162675" cy="3352800"/>
          </a:xfrm>
          <a:custGeom>
            <a:avLst/>
            <a:gdLst>
              <a:gd name="T0" fmla="*/ 0 w 3493"/>
              <a:gd name="T1" fmla="*/ 0 h 1691"/>
              <a:gd name="T2" fmla="*/ 0 w 3493"/>
              <a:gd name="T3" fmla="*/ 2147483647 h 1691"/>
              <a:gd name="T4" fmla="*/ 2147483647 w 3493"/>
              <a:gd name="T5" fmla="*/ 2147483647 h 1691"/>
              <a:gd name="T6" fmla="*/ 0 60000 65536"/>
              <a:gd name="T7" fmla="*/ 0 60000 65536"/>
              <a:gd name="T8" fmla="*/ 0 60000 65536"/>
              <a:gd name="T9" fmla="*/ 0 w 3493"/>
              <a:gd name="T10" fmla="*/ 0 h 1691"/>
              <a:gd name="T11" fmla="*/ 3493 w 3493"/>
              <a:gd name="T12" fmla="*/ 1691 h 16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93" h="1691">
                <a:moveTo>
                  <a:pt x="0" y="0"/>
                </a:moveTo>
                <a:lnTo>
                  <a:pt x="0" y="1690"/>
                </a:lnTo>
                <a:lnTo>
                  <a:pt x="3492" y="1690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1673225" y="2255838"/>
            <a:ext cx="130175" cy="3351212"/>
            <a:chOff x="1393" y="1251"/>
            <a:chExt cx="50" cy="2111"/>
          </a:xfrm>
        </p:grpSpPr>
        <p:sp>
          <p:nvSpPr>
            <p:cNvPr id="171117" name="Line 1028"/>
            <p:cNvSpPr>
              <a:spLocks noChangeShapeType="1"/>
            </p:cNvSpPr>
            <p:nvPr/>
          </p:nvSpPr>
          <p:spPr bwMode="auto">
            <a:xfrm>
              <a:off x="1393" y="1251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118" name="Line 1029"/>
            <p:cNvSpPr>
              <a:spLocks noChangeShapeType="1"/>
            </p:cNvSpPr>
            <p:nvPr/>
          </p:nvSpPr>
          <p:spPr bwMode="auto">
            <a:xfrm>
              <a:off x="1393" y="1514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119" name="Line 1030"/>
            <p:cNvSpPr>
              <a:spLocks noChangeShapeType="1"/>
            </p:cNvSpPr>
            <p:nvPr/>
          </p:nvSpPr>
          <p:spPr bwMode="auto">
            <a:xfrm>
              <a:off x="1393" y="1778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120" name="Line 1031"/>
            <p:cNvSpPr>
              <a:spLocks noChangeShapeType="1"/>
            </p:cNvSpPr>
            <p:nvPr/>
          </p:nvSpPr>
          <p:spPr bwMode="auto">
            <a:xfrm>
              <a:off x="1393" y="2043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121" name="Line 1032"/>
            <p:cNvSpPr>
              <a:spLocks noChangeShapeType="1"/>
            </p:cNvSpPr>
            <p:nvPr/>
          </p:nvSpPr>
          <p:spPr bwMode="auto">
            <a:xfrm>
              <a:off x="1393" y="2306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122" name="Line 1033"/>
            <p:cNvSpPr>
              <a:spLocks noChangeShapeType="1"/>
            </p:cNvSpPr>
            <p:nvPr/>
          </p:nvSpPr>
          <p:spPr bwMode="auto">
            <a:xfrm>
              <a:off x="1393" y="2570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123" name="Line 1034"/>
            <p:cNvSpPr>
              <a:spLocks noChangeShapeType="1"/>
            </p:cNvSpPr>
            <p:nvPr/>
          </p:nvSpPr>
          <p:spPr bwMode="auto">
            <a:xfrm>
              <a:off x="1393" y="2835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124" name="Line 1035"/>
            <p:cNvSpPr>
              <a:spLocks noChangeShapeType="1"/>
            </p:cNvSpPr>
            <p:nvPr/>
          </p:nvSpPr>
          <p:spPr bwMode="auto">
            <a:xfrm>
              <a:off x="1393" y="3099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125" name="Line 1036"/>
            <p:cNvSpPr>
              <a:spLocks noChangeShapeType="1"/>
            </p:cNvSpPr>
            <p:nvPr/>
          </p:nvSpPr>
          <p:spPr bwMode="auto">
            <a:xfrm>
              <a:off x="1393" y="3362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1011" name="Line 1037"/>
          <p:cNvSpPr>
            <a:spLocks noChangeShapeType="1"/>
          </p:cNvSpPr>
          <p:nvPr/>
        </p:nvSpPr>
        <p:spPr bwMode="auto">
          <a:xfrm>
            <a:off x="5394325" y="5603875"/>
            <a:ext cx="0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12" name="Line 1038"/>
          <p:cNvSpPr>
            <a:spLocks noChangeShapeType="1"/>
          </p:cNvSpPr>
          <p:nvPr/>
        </p:nvSpPr>
        <p:spPr bwMode="auto">
          <a:xfrm>
            <a:off x="4994275" y="5603875"/>
            <a:ext cx="0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13" name="Line 1039"/>
          <p:cNvSpPr>
            <a:spLocks noChangeShapeType="1"/>
          </p:cNvSpPr>
          <p:nvPr/>
        </p:nvSpPr>
        <p:spPr bwMode="auto">
          <a:xfrm>
            <a:off x="4597400" y="5603875"/>
            <a:ext cx="0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14" name="Line 1040"/>
          <p:cNvSpPr>
            <a:spLocks noChangeShapeType="1"/>
          </p:cNvSpPr>
          <p:nvPr/>
        </p:nvSpPr>
        <p:spPr bwMode="auto">
          <a:xfrm>
            <a:off x="4194175" y="5603875"/>
            <a:ext cx="0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15" name="Line 1041"/>
          <p:cNvSpPr>
            <a:spLocks noChangeShapeType="1"/>
          </p:cNvSpPr>
          <p:nvPr/>
        </p:nvSpPr>
        <p:spPr bwMode="auto">
          <a:xfrm>
            <a:off x="3797300" y="5603875"/>
            <a:ext cx="0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16" name="Line 1042"/>
          <p:cNvSpPr>
            <a:spLocks noChangeShapeType="1"/>
          </p:cNvSpPr>
          <p:nvPr/>
        </p:nvSpPr>
        <p:spPr bwMode="auto">
          <a:xfrm>
            <a:off x="3398838" y="5603875"/>
            <a:ext cx="0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17" name="Line 1043"/>
          <p:cNvSpPr>
            <a:spLocks noChangeShapeType="1"/>
          </p:cNvSpPr>
          <p:nvPr/>
        </p:nvSpPr>
        <p:spPr bwMode="auto">
          <a:xfrm>
            <a:off x="2997200" y="5603875"/>
            <a:ext cx="0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18" name="Line 1044"/>
          <p:cNvSpPr>
            <a:spLocks noChangeShapeType="1"/>
          </p:cNvSpPr>
          <p:nvPr/>
        </p:nvSpPr>
        <p:spPr bwMode="auto">
          <a:xfrm>
            <a:off x="2597150" y="5603875"/>
            <a:ext cx="0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19" name="Line 1045"/>
          <p:cNvSpPr>
            <a:spLocks noChangeShapeType="1"/>
          </p:cNvSpPr>
          <p:nvPr/>
        </p:nvSpPr>
        <p:spPr bwMode="auto">
          <a:xfrm>
            <a:off x="2200275" y="5603875"/>
            <a:ext cx="0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20" name="Line 1046"/>
          <p:cNvSpPr>
            <a:spLocks noChangeShapeType="1"/>
          </p:cNvSpPr>
          <p:nvPr/>
        </p:nvSpPr>
        <p:spPr bwMode="auto">
          <a:xfrm>
            <a:off x="7788275" y="5603875"/>
            <a:ext cx="0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21" name="Line 1047"/>
          <p:cNvSpPr>
            <a:spLocks noChangeShapeType="1"/>
          </p:cNvSpPr>
          <p:nvPr/>
        </p:nvSpPr>
        <p:spPr bwMode="auto">
          <a:xfrm>
            <a:off x="7391400" y="5603875"/>
            <a:ext cx="0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22" name="Line 1048"/>
          <p:cNvSpPr>
            <a:spLocks noChangeShapeType="1"/>
          </p:cNvSpPr>
          <p:nvPr/>
        </p:nvSpPr>
        <p:spPr bwMode="auto">
          <a:xfrm>
            <a:off x="6994525" y="5603875"/>
            <a:ext cx="0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23" name="Line 1049"/>
          <p:cNvSpPr>
            <a:spLocks noChangeShapeType="1"/>
          </p:cNvSpPr>
          <p:nvPr/>
        </p:nvSpPr>
        <p:spPr bwMode="auto">
          <a:xfrm>
            <a:off x="6592888" y="5603875"/>
            <a:ext cx="0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24" name="Line 1050"/>
          <p:cNvSpPr>
            <a:spLocks noChangeShapeType="1"/>
          </p:cNvSpPr>
          <p:nvPr/>
        </p:nvSpPr>
        <p:spPr bwMode="auto">
          <a:xfrm>
            <a:off x="6192838" y="5603875"/>
            <a:ext cx="0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25" name="Line 1051"/>
          <p:cNvSpPr>
            <a:spLocks noChangeShapeType="1"/>
          </p:cNvSpPr>
          <p:nvPr/>
        </p:nvSpPr>
        <p:spPr bwMode="auto">
          <a:xfrm>
            <a:off x="5794375" y="5603875"/>
            <a:ext cx="0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052"/>
          <p:cNvGrpSpPr>
            <a:grpSpLocks/>
          </p:cNvGrpSpPr>
          <p:nvPr/>
        </p:nvGrpSpPr>
        <p:grpSpPr bwMode="auto">
          <a:xfrm>
            <a:off x="1743075" y="2366963"/>
            <a:ext cx="546100" cy="282575"/>
            <a:chOff x="1913" y="887"/>
            <a:chExt cx="310" cy="143"/>
          </a:xfrm>
        </p:grpSpPr>
        <p:sp>
          <p:nvSpPr>
            <p:cNvPr id="171114" name="Oval 1053"/>
            <p:cNvSpPr>
              <a:spLocks noChangeArrowheads="1"/>
            </p:cNvSpPr>
            <p:nvPr/>
          </p:nvSpPr>
          <p:spPr bwMode="auto">
            <a:xfrm>
              <a:off x="1913" y="950"/>
              <a:ext cx="80" cy="8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>
                <a:latin typeface="Tahoma" pitchFamily="34" charset="0"/>
              </a:endParaRPr>
            </a:p>
          </p:txBody>
        </p:sp>
        <p:sp>
          <p:nvSpPr>
            <p:cNvPr id="171115" name="Oval 1054"/>
            <p:cNvSpPr>
              <a:spLocks noChangeArrowheads="1"/>
            </p:cNvSpPr>
            <p:nvPr/>
          </p:nvSpPr>
          <p:spPr bwMode="auto">
            <a:xfrm>
              <a:off x="2027" y="887"/>
              <a:ext cx="80" cy="79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>
                <a:latin typeface="Tahoma" pitchFamily="34" charset="0"/>
              </a:endParaRPr>
            </a:p>
          </p:txBody>
        </p:sp>
        <p:sp>
          <p:nvSpPr>
            <p:cNvPr id="171116" name="Oval 1055"/>
            <p:cNvSpPr>
              <a:spLocks noChangeArrowheads="1"/>
            </p:cNvSpPr>
            <p:nvPr/>
          </p:nvSpPr>
          <p:spPr bwMode="auto">
            <a:xfrm>
              <a:off x="2143" y="923"/>
              <a:ext cx="80" cy="79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>
                <a:latin typeface="Tahoma" pitchFamily="34" charset="0"/>
              </a:endParaRPr>
            </a:p>
          </p:txBody>
        </p:sp>
      </p:grpSp>
      <p:sp>
        <p:nvSpPr>
          <p:cNvPr id="171027" name="Oval 1056"/>
          <p:cNvSpPr>
            <a:spLocks noChangeArrowheads="1"/>
          </p:cNvSpPr>
          <p:nvPr/>
        </p:nvSpPr>
        <p:spPr bwMode="auto">
          <a:xfrm>
            <a:off x="2533650" y="2725738"/>
            <a:ext cx="141288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28" name="Oval 1057"/>
          <p:cNvSpPr>
            <a:spLocks noChangeArrowheads="1"/>
          </p:cNvSpPr>
          <p:nvPr/>
        </p:nvSpPr>
        <p:spPr bwMode="auto">
          <a:xfrm>
            <a:off x="3154363" y="2697163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29" name="Oval 1058"/>
          <p:cNvSpPr>
            <a:spLocks noChangeArrowheads="1"/>
          </p:cNvSpPr>
          <p:nvPr/>
        </p:nvSpPr>
        <p:spPr bwMode="auto">
          <a:xfrm>
            <a:off x="3148013" y="2359025"/>
            <a:ext cx="141287" cy="1555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30" name="Oval 1059"/>
          <p:cNvSpPr>
            <a:spLocks noChangeArrowheads="1"/>
          </p:cNvSpPr>
          <p:nvPr/>
        </p:nvSpPr>
        <p:spPr bwMode="auto">
          <a:xfrm>
            <a:off x="3355975" y="2359025"/>
            <a:ext cx="141288" cy="1555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31" name="Oval 1060"/>
          <p:cNvSpPr>
            <a:spLocks noChangeArrowheads="1"/>
          </p:cNvSpPr>
          <p:nvPr/>
        </p:nvSpPr>
        <p:spPr bwMode="auto">
          <a:xfrm>
            <a:off x="3529013" y="2530475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32" name="Oval 1061"/>
          <p:cNvSpPr>
            <a:spLocks noChangeArrowheads="1"/>
          </p:cNvSpPr>
          <p:nvPr/>
        </p:nvSpPr>
        <p:spPr bwMode="auto">
          <a:xfrm>
            <a:off x="3719513" y="2717800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33" name="Oval 1062"/>
          <p:cNvSpPr>
            <a:spLocks noChangeArrowheads="1"/>
          </p:cNvSpPr>
          <p:nvPr/>
        </p:nvSpPr>
        <p:spPr bwMode="auto">
          <a:xfrm>
            <a:off x="3935413" y="2441575"/>
            <a:ext cx="139700" cy="157163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34" name="Oval 1063"/>
          <p:cNvSpPr>
            <a:spLocks noChangeArrowheads="1"/>
          </p:cNvSpPr>
          <p:nvPr/>
        </p:nvSpPr>
        <p:spPr bwMode="auto">
          <a:xfrm>
            <a:off x="4152900" y="2366963"/>
            <a:ext cx="141288" cy="1555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35" name="Oval 1064"/>
          <p:cNvSpPr>
            <a:spLocks noChangeArrowheads="1"/>
          </p:cNvSpPr>
          <p:nvPr/>
        </p:nvSpPr>
        <p:spPr bwMode="auto">
          <a:xfrm>
            <a:off x="4543425" y="2235200"/>
            <a:ext cx="141288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36" name="Oval 1065"/>
          <p:cNvSpPr>
            <a:spLocks noChangeArrowheads="1"/>
          </p:cNvSpPr>
          <p:nvPr/>
        </p:nvSpPr>
        <p:spPr bwMode="auto">
          <a:xfrm>
            <a:off x="4308475" y="2868613"/>
            <a:ext cx="139700" cy="1555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37" name="Oval 1066"/>
          <p:cNvSpPr>
            <a:spLocks noChangeArrowheads="1"/>
          </p:cNvSpPr>
          <p:nvPr/>
        </p:nvSpPr>
        <p:spPr bwMode="auto">
          <a:xfrm>
            <a:off x="4733925" y="2781300"/>
            <a:ext cx="141288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38" name="Oval 1067"/>
          <p:cNvSpPr>
            <a:spLocks noChangeArrowheads="1"/>
          </p:cNvSpPr>
          <p:nvPr/>
        </p:nvSpPr>
        <p:spPr bwMode="auto">
          <a:xfrm>
            <a:off x="5126038" y="2911475"/>
            <a:ext cx="141287" cy="157163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39" name="Oval 1068"/>
          <p:cNvSpPr>
            <a:spLocks noChangeArrowheads="1"/>
          </p:cNvSpPr>
          <p:nvPr/>
        </p:nvSpPr>
        <p:spPr bwMode="auto">
          <a:xfrm>
            <a:off x="5135563" y="3111500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40" name="Oval 1069"/>
          <p:cNvSpPr>
            <a:spLocks noChangeArrowheads="1"/>
          </p:cNvSpPr>
          <p:nvPr/>
        </p:nvSpPr>
        <p:spPr bwMode="auto">
          <a:xfrm>
            <a:off x="5748338" y="2744788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41" name="Oval 1070"/>
          <p:cNvSpPr>
            <a:spLocks noChangeArrowheads="1"/>
          </p:cNvSpPr>
          <p:nvPr/>
        </p:nvSpPr>
        <p:spPr bwMode="auto">
          <a:xfrm>
            <a:off x="5910263" y="2160588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42" name="Oval 1071"/>
          <p:cNvSpPr>
            <a:spLocks noChangeArrowheads="1"/>
          </p:cNvSpPr>
          <p:nvPr/>
        </p:nvSpPr>
        <p:spPr bwMode="auto">
          <a:xfrm>
            <a:off x="6148388" y="2686050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43" name="Oval 1072"/>
          <p:cNvSpPr>
            <a:spLocks noChangeArrowheads="1"/>
          </p:cNvSpPr>
          <p:nvPr/>
        </p:nvSpPr>
        <p:spPr bwMode="auto">
          <a:xfrm>
            <a:off x="6129338" y="2359025"/>
            <a:ext cx="141287" cy="1555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44" name="Oval 1073"/>
          <p:cNvSpPr>
            <a:spLocks noChangeArrowheads="1"/>
          </p:cNvSpPr>
          <p:nvPr/>
        </p:nvSpPr>
        <p:spPr bwMode="auto">
          <a:xfrm>
            <a:off x="6330950" y="2503488"/>
            <a:ext cx="141288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45" name="Oval 1074"/>
          <p:cNvSpPr>
            <a:spLocks noChangeArrowheads="1"/>
          </p:cNvSpPr>
          <p:nvPr/>
        </p:nvSpPr>
        <p:spPr bwMode="auto">
          <a:xfrm>
            <a:off x="6515100" y="2417763"/>
            <a:ext cx="141288" cy="15716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46" name="Oval 1075"/>
          <p:cNvSpPr>
            <a:spLocks noChangeArrowheads="1"/>
          </p:cNvSpPr>
          <p:nvPr/>
        </p:nvSpPr>
        <p:spPr bwMode="auto">
          <a:xfrm>
            <a:off x="6338888" y="2327275"/>
            <a:ext cx="141287" cy="1555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47" name="Oval 1076"/>
          <p:cNvSpPr>
            <a:spLocks noChangeArrowheads="1"/>
          </p:cNvSpPr>
          <p:nvPr/>
        </p:nvSpPr>
        <p:spPr bwMode="auto">
          <a:xfrm>
            <a:off x="6750050" y="2963863"/>
            <a:ext cx="141288" cy="1555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48" name="Oval 1077"/>
          <p:cNvSpPr>
            <a:spLocks noChangeArrowheads="1"/>
          </p:cNvSpPr>
          <p:nvPr/>
        </p:nvSpPr>
        <p:spPr bwMode="auto">
          <a:xfrm>
            <a:off x="7156450" y="3190875"/>
            <a:ext cx="138113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49" name="Oval 1078"/>
          <p:cNvSpPr>
            <a:spLocks noChangeArrowheads="1"/>
          </p:cNvSpPr>
          <p:nvPr/>
        </p:nvSpPr>
        <p:spPr bwMode="auto">
          <a:xfrm>
            <a:off x="7334250" y="2911475"/>
            <a:ext cx="141288" cy="157163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50" name="Oval 1079"/>
          <p:cNvSpPr>
            <a:spLocks noChangeArrowheads="1"/>
          </p:cNvSpPr>
          <p:nvPr/>
        </p:nvSpPr>
        <p:spPr bwMode="auto">
          <a:xfrm>
            <a:off x="7556500" y="2709863"/>
            <a:ext cx="141288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51" name="Oval 1080"/>
          <p:cNvSpPr>
            <a:spLocks noChangeArrowheads="1"/>
          </p:cNvSpPr>
          <p:nvPr/>
        </p:nvSpPr>
        <p:spPr bwMode="auto">
          <a:xfrm>
            <a:off x="7337425" y="2430463"/>
            <a:ext cx="141288" cy="1555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52" name="Oval 1081"/>
          <p:cNvSpPr>
            <a:spLocks noChangeArrowheads="1"/>
          </p:cNvSpPr>
          <p:nvPr/>
        </p:nvSpPr>
        <p:spPr bwMode="auto">
          <a:xfrm>
            <a:off x="7556500" y="3608388"/>
            <a:ext cx="141288" cy="1555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53" name="Oval 1082"/>
          <p:cNvSpPr>
            <a:spLocks noChangeArrowheads="1"/>
          </p:cNvSpPr>
          <p:nvPr/>
        </p:nvSpPr>
        <p:spPr bwMode="auto">
          <a:xfrm>
            <a:off x="7542213" y="4017963"/>
            <a:ext cx="141287" cy="15716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54" name="Oval 1083"/>
          <p:cNvSpPr>
            <a:spLocks noChangeArrowheads="1"/>
          </p:cNvSpPr>
          <p:nvPr/>
        </p:nvSpPr>
        <p:spPr bwMode="auto">
          <a:xfrm>
            <a:off x="7323138" y="4144963"/>
            <a:ext cx="141287" cy="15716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55" name="Oval 1084"/>
          <p:cNvSpPr>
            <a:spLocks noChangeArrowheads="1"/>
          </p:cNvSpPr>
          <p:nvPr/>
        </p:nvSpPr>
        <p:spPr bwMode="auto">
          <a:xfrm>
            <a:off x="7150100" y="4097338"/>
            <a:ext cx="138113" cy="15716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56" name="Oval 1085"/>
          <p:cNvSpPr>
            <a:spLocks noChangeArrowheads="1"/>
          </p:cNvSpPr>
          <p:nvPr/>
        </p:nvSpPr>
        <p:spPr bwMode="auto">
          <a:xfrm>
            <a:off x="6951663" y="3752850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57" name="Oval 1086"/>
          <p:cNvSpPr>
            <a:spLocks noChangeArrowheads="1"/>
          </p:cNvSpPr>
          <p:nvPr/>
        </p:nvSpPr>
        <p:spPr bwMode="auto">
          <a:xfrm>
            <a:off x="6754813" y="3700463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58" name="Oval 1087"/>
          <p:cNvSpPr>
            <a:spLocks noChangeArrowheads="1"/>
          </p:cNvSpPr>
          <p:nvPr/>
        </p:nvSpPr>
        <p:spPr bwMode="auto">
          <a:xfrm>
            <a:off x="6538913" y="3692525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59" name="Oval 1088"/>
          <p:cNvSpPr>
            <a:spLocks noChangeArrowheads="1"/>
          </p:cNvSpPr>
          <p:nvPr/>
        </p:nvSpPr>
        <p:spPr bwMode="auto">
          <a:xfrm>
            <a:off x="6743700" y="4102100"/>
            <a:ext cx="141288" cy="157163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60" name="Oval 1089"/>
          <p:cNvSpPr>
            <a:spLocks noChangeArrowheads="1"/>
          </p:cNvSpPr>
          <p:nvPr/>
        </p:nvSpPr>
        <p:spPr bwMode="auto">
          <a:xfrm>
            <a:off x="6940550" y="4405313"/>
            <a:ext cx="141288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61" name="Oval 1090"/>
          <p:cNvSpPr>
            <a:spLocks noChangeArrowheads="1"/>
          </p:cNvSpPr>
          <p:nvPr/>
        </p:nvSpPr>
        <p:spPr bwMode="auto">
          <a:xfrm>
            <a:off x="6524625" y="4157663"/>
            <a:ext cx="141288" cy="15716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62" name="Oval 1091"/>
          <p:cNvSpPr>
            <a:spLocks noChangeArrowheads="1"/>
          </p:cNvSpPr>
          <p:nvPr/>
        </p:nvSpPr>
        <p:spPr bwMode="auto">
          <a:xfrm>
            <a:off x="6327775" y="4097338"/>
            <a:ext cx="139700" cy="15716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63" name="Oval 1092"/>
          <p:cNvSpPr>
            <a:spLocks noChangeArrowheads="1"/>
          </p:cNvSpPr>
          <p:nvPr/>
        </p:nvSpPr>
        <p:spPr bwMode="auto">
          <a:xfrm>
            <a:off x="6140450" y="4089400"/>
            <a:ext cx="141288" cy="157163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64" name="Oval 1093"/>
          <p:cNvSpPr>
            <a:spLocks noChangeArrowheads="1"/>
          </p:cNvSpPr>
          <p:nvPr/>
        </p:nvSpPr>
        <p:spPr bwMode="auto">
          <a:xfrm>
            <a:off x="5953125" y="4081463"/>
            <a:ext cx="141288" cy="15716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65" name="Oval 1094"/>
          <p:cNvSpPr>
            <a:spLocks noChangeArrowheads="1"/>
          </p:cNvSpPr>
          <p:nvPr/>
        </p:nvSpPr>
        <p:spPr bwMode="auto">
          <a:xfrm>
            <a:off x="5730875" y="3629025"/>
            <a:ext cx="141288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66" name="Oval 1095"/>
          <p:cNvSpPr>
            <a:spLocks noChangeArrowheads="1"/>
          </p:cNvSpPr>
          <p:nvPr/>
        </p:nvSpPr>
        <p:spPr bwMode="auto">
          <a:xfrm>
            <a:off x="5753100" y="3325813"/>
            <a:ext cx="141288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67" name="Oval 1096"/>
          <p:cNvSpPr>
            <a:spLocks noChangeArrowheads="1"/>
          </p:cNvSpPr>
          <p:nvPr/>
        </p:nvSpPr>
        <p:spPr bwMode="auto">
          <a:xfrm>
            <a:off x="5348288" y="3890963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68" name="Oval 1097"/>
          <p:cNvSpPr>
            <a:spLocks noChangeArrowheads="1"/>
          </p:cNvSpPr>
          <p:nvPr/>
        </p:nvSpPr>
        <p:spPr bwMode="auto">
          <a:xfrm>
            <a:off x="4949825" y="4054475"/>
            <a:ext cx="141288" cy="157163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69" name="Oval 1098"/>
          <p:cNvSpPr>
            <a:spLocks noChangeArrowheads="1"/>
          </p:cNvSpPr>
          <p:nvPr/>
        </p:nvSpPr>
        <p:spPr bwMode="auto">
          <a:xfrm>
            <a:off x="4724400" y="3729038"/>
            <a:ext cx="141288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70" name="Oval 1099"/>
          <p:cNvSpPr>
            <a:spLocks noChangeArrowheads="1"/>
          </p:cNvSpPr>
          <p:nvPr/>
        </p:nvSpPr>
        <p:spPr bwMode="auto">
          <a:xfrm>
            <a:off x="4752975" y="3349625"/>
            <a:ext cx="139700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71" name="Oval 1100"/>
          <p:cNvSpPr>
            <a:spLocks noChangeArrowheads="1"/>
          </p:cNvSpPr>
          <p:nvPr/>
        </p:nvSpPr>
        <p:spPr bwMode="auto">
          <a:xfrm>
            <a:off x="4548188" y="3613150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72" name="Oval 1101"/>
          <p:cNvSpPr>
            <a:spLocks noChangeArrowheads="1"/>
          </p:cNvSpPr>
          <p:nvPr/>
        </p:nvSpPr>
        <p:spPr bwMode="auto">
          <a:xfrm>
            <a:off x="4548188" y="3911600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73" name="Oval 1102"/>
          <p:cNvSpPr>
            <a:spLocks noChangeArrowheads="1"/>
          </p:cNvSpPr>
          <p:nvPr/>
        </p:nvSpPr>
        <p:spPr bwMode="auto">
          <a:xfrm>
            <a:off x="4324350" y="4081463"/>
            <a:ext cx="141288" cy="15716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74" name="Oval 1103"/>
          <p:cNvSpPr>
            <a:spLocks noChangeArrowheads="1"/>
          </p:cNvSpPr>
          <p:nvPr/>
        </p:nvSpPr>
        <p:spPr bwMode="auto">
          <a:xfrm>
            <a:off x="4144963" y="4198938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75" name="Oval 1104"/>
          <p:cNvSpPr>
            <a:spLocks noChangeArrowheads="1"/>
          </p:cNvSpPr>
          <p:nvPr/>
        </p:nvSpPr>
        <p:spPr bwMode="auto">
          <a:xfrm>
            <a:off x="4133850" y="3629025"/>
            <a:ext cx="141288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76" name="Oval 1105"/>
          <p:cNvSpPr>
            <a:spLocks noChangeArrowheads="1"/>
          </p:cNvSpPr>
          <p:nvPr/>
        </p:nvSpPr>
        <p:spPr bwMode="auto">
          <a:xfrm>
            <a:off x="4318000" y="3397250"/>
            <a:ext cx="141288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77" name="Oval 1106"/>
          <p:cNvSpPr>
            <a:spLocks noChangeArrowheads="1"/>
          </p:cNvSpPr>
          <p:nvPr/>
        </p:nvSpPr>
        <p:spPr bwMode="auto">
          <a:xfrm>
            <a:off x="3744913" y="3771900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78" name="Oval 1107"/>
          <p:cNvSpPr>
            <a:spLocks noChangeArrowheads="1"/>
          </p:cNvSpPr>
          <p:nvPr/>
        </p:nvSpPr>
        <p:spPr bwMode="auto">
          <a:xfrm>
            <a:off x="3740150" y="3911600"/>
            <a:ext cx="141288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79" name="Oval 1108"/>
          <p:cNvSpPr>
            <a:spLocks noChangeArrowheads="1"/>
          </p:cNvSpPr>
          <p:nvPr/>
        </p:nvSpPr>
        <p:spPr bwMode="auto">
          <a:xfrm>
            <a:off x="3921125" y="4110038"/>
            <a:ext cx="139700" cy="15716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80" name="Oval 1109"/>
          <p:cNvSpPr>
            <a:spLocks noChangeArrowheads="1"/>
          </p:cNvSpPr>
          <p:nvPr/>
        </p:nvSpPr>
        <p:spPr bwMode="auto">
          <a:xfrm>
            <a:off x="3535363" y="4081463"/>
            <a:ext cx="141287" cy="15716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81" name="Oval 1110"/>
          <p:cNvSpPr>
            <a:spLocks noChangeArrowheads="1"/>
          </p:cNvSpPr>
          <p:nvPr/>
        </p:nvSpPr>
        <p:spPr bwMode="auto">
          <a:xfrm>
            <a:off x="3535363" y="3795713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82" name="Oval 1111"/>
          <p:cNvSpPr>
            <a:spLocks noChangeArrowheads="1"/>
          </p:cNvSpPr>
          <p:nvPr/>
        </p:nvSpPr>
        <p:spPr bwMode="auto">
          <a:xfrm>
            <a:off x="3344863" y="4129088"/>
            <a:ext cx="141287" cy="15716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83" name="Oval 1112"/>
          <p:cNvSpPr>
            <a:spLocks noChangeArrowheads="1"/>
          </p:cNvSpPr>
          <p:nvPr/>
        </p:nvSpPr>
        <p:spPr bwMode="auto">
          <a:xfrm>
            <a:off x="3152775" y="4354513"/>
            <a:ext cx="139700" cy="1539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84" name="Oval 1113"/>
          <p:cNvSpPr>
            <a:spLocks noChangeArrowheads="1"/>
          </p:cNvSpPr>
          <p:nvPr/>
        </p:nvSpPr>
        <p:spPr bwMode="auto">
          <a:xfrm>
            <a:off x="3159125" y="3843338"/>
            <a:ext cx="141288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85" name="Oval 1114"/>
          <p:cNvSpPr>
            <a:spLocks noChangeArrowheads="1"/>
          </p:cNvSpPr>
          <p:nvPr/>
        </p:nvSpPr>
        <p:spPr bwMode="auto">
          <a:xfrm>
            <a:off x="2928938" y="3595688"/>
            <a:ext cx="141287" cy="15716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86" name="Oval 1115"/>
          <p:cNvSpPr>
            <a:spLocks noChangeArrowheads="1"/>
          </p:cNvSpPr>
          <p:nvPr/>
        </p:nvSpPr>
        <p:spPr bwMode="auto">
          <a:xfrm>
            <a:off x="2738438" y="3365500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87" name="Oval 1116"/>
          <p:cNvSpPr>
            <a:spLocks noChangeArrowheads="1"/>
          </p:cNvSpPr>
          <p:nvPr/>
        </p:nvSpPr>
        <p:spPr bwMode="auto">
          <a:xfrm>
            <a:off x="2562225" y="3633788"/>
            <a:ext cx="141288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88" name="Oval 1117"/>
          <p:cNvSpPr>
            <a:spLocks noChangeArrowheads="1"/>
          </p:cNvSpPr>
          <p:nvPr/>
        </p:nvSpPr>
        <p:spPr bwMode="auto">
          <a:xfrm>
            <a:off x="2341563" y="4097338"/>
            <a:ext cx="141287" cy="15716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89" name="Oval 1118"/>
          <p:cNvSpPr>
            <a:spLocks noChangeArrowheads="1"/>
          </p:cNvSpPr>
          <p:nvPr/>
        </p:nvSpPr>
        <p:spPr bwMode="auto">
          <a:xfrm>
            <a:off x="2524125" y="4275138"/>
            <a:ext cx="141288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90" name="Oval 1119"/>
          <p:cNvSpPr>
            <a:spLocks noChangeArrowheads="1"/>
          </p:cNvSpPr>
          <p:nvPr/>
        </p:nvSpPr>
        <p:spPr bwMode="auto">
          <a:xfrm>
            <a:off x="2547938" y="4086225"/>
            <a:ext cx="141287" cy="157163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91" name="Oval 1120"/>
          <p:cNvSpPr>
            <a:spLocks noChangeArrowheads="1"/>
          </p:cNvSpPr>
          <p:nvPr/>
        </p:nvSpPr>
        <p:spPr bwMode="auto">
          <a:xfrm>
            <a:off x="2752725" y="4198938"/>
            <a:ext cx="141288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92" name="Oval 1121"/>
          <p:cNvSpPr>
            <a:spLocks noChangeArrowheads="1"/>
          </p:cNvSpPr>
          <p:nvPr/>
        </p:nvSpPr>
        <p:spPr bwMode="auto">
          <a:xfrm>
            <a:off x="2940050" y="4144963"/>
            <a:ext cx="141288" cy="15716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1093" name="Rectangle 1122"/>
          <p:cNvSpPr>
            <a:spLocks noChangeArrowheads="1"/>
          </p:cNvSpPr>
          <p:nvPr/>
        </p:nvSpPr>
        <p:spPr bwMode="auto">
          <a:xfrm>
            <a:off x="1585913" y="5754688"/>
            <a:ext cx="9525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2000"/>
              <a:t>2/5</a:t>
            </a:r>
          </a:p>
        </p:txBody>
      </p:sp>
      <p:sp>
        <p:nvSpPr>
          <p:cNvPr id="171094" name="Rectangle 1123"/>
          <p:cNvSpPr>
            <a:spLocks noChangeArrowheads="1"/>
          </p:cNvSpPr>
          <p:nvPr/>
        </p:nvSpPr>
        <p:spPr bwMode="auto">
          <a:xfrm>
            <a:off x="7200900" y="5754688"/>
            <a:ext cx="9525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2000"/>
              <a:t>30/5</a:t>
            </a:r>
          </a:p>
        </p:txBody>
      </p:sp>
      <p:sp>
        <p:nvSpPr>
          <p:cNvPr id="171095" name="Rectangle 1124"/>
          <p:cNvSpPr>
            <a:spLocks noChangeArrowheads="1"/>
          </p:cNvSpPr>
          <p:nvPr/>
        </p:nvSpPr>
        <p:spPr bwMode="auto">
          <a:xfrm>
            <a:off x="6399213" y="5754688"/>
            <a:ext cx="9525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2000"/>
              <a:t>26/5</a:t>
            </a:r>
          </a:p>
        </p:txBody>
      </p:sp>
      <p:sp>
        <p:nvSpPr>
          <p:cNvPr id="171096" name="Rectangle 1125"/>
          <p:cNvSpPr>
            <a:spLocks noChangeArrowheads="1"/>
          </p:cNvSpPr>
          <p:nvPr/>
        </p:nvSpPr>
        <p:spPr bwMode="auto">
          <a:xfrm>
            <a:off x="5595938" y="5751513"/>
            <a:ext cx="95408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2000"/>
              <a:t>22/5</a:t>
            </a:r>
          </a:p>
        </p:txBody>
      </p:sp>
      <p:sp>
        <p:nvSpPr>
          <p:cNvPr id="171097" name="Rectangle 1126"/>
          <p:cNvSpPr>
            <a:spLocks noChangeArrowheads="1"/>
          </p:cNvSpPr>
          <p:nvPr/>
        </p:nvSpPr>
        <p:spPr bwMode="auto">
          <a:xfrm>
            <a:off x="4794250" y="5749925"/>
            <a:ext cx="9525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2000"/>
              <a:t>18/5</a:t>
            </a:r>
          </a:p>
        </p:txBody>
      </p:sp>
      <p:sp>
        <p:nvSpPr>
          <p:cNvPr id="171098" name="Rectangle 1127"/>
          <p:cNvSpPr>
            <a:spLocks noChangeArrowheads="1"/>
          </p:cNvSpPr>
          <p:nvPr/>
        </p:nvSpPr>
        <p:spPr bwMode="auto">
          <a:xfrm>
            <a:off x="3992563" y="5748338"/>
            <a:ext cx="9525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2000"/>
              <a:t>14/5</a:t>
            </a:r>
          </a:p>
        </p:txBody>
      </p:sp>
      <p:sp>
        <p:nvSpPr>
          <p:cNvPr id="171099" name="Rectangle 1128"/>
          <p:cNvSpPr>
            <a:spLocks noChangeArrowheads="1"/>
          </p:cNvSpPr>
          <p:nvPr/>
        </p:nvSpPr>
        <p:spPr bwMode="auto">
          <a:xfrm>
            <a:off x="3190875" y="5746750"/>
            <a:ext cx="9525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2000"/>
              <a:t>10/5</a:t>
            </a:r>
          </a:p>
        </p:txBody>
      </p:sp>
      <p:sp>
        <p:nvSpPr>
          <p:cNvPr id="171100" name="Rectangle 1129"/>
          <p:cNvSpPr>
            <a:spLocks noChangeArrowheads="1"/>
          </p:cNvSpPr>
          <p:nvPr/>
        </p:nvSpPr>
        <p:spPr bwMode="auto">
          <a:xfrm>
            <a:off x="2387600" y="5743575"/>
            <a:ext cx="954088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2000"/>
              <a:t>6/5</a:t>
            </a:r>
          </a:p>
        </p:txBody>
      </p:sp>
      <p:sp>
        <p:nvSpPr>
          <p:cNvPr id="171101" name="Rectangle 1130"/>
          <p:cNvSpPr>
            <a:spLocks noChangeArrowheads="1"/>
          </p:cNvSpPr>
          <p:nvPr/>
        </p:nvSpPr>
        <p:spPr bwMode="auto">
          <a:xfrm>
            <a:off x="685800" y="1600200"/>
            <a:ext cx="2111375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just" eaLnBrk="0" hangingPunct="0">
              <a:lnSpc>
                <a:spcPct val="90000"/>
              </a:lnSpc>
            </a:pPr>
            <a:r>
              <a:rPr lang="ru-RU" sz="2400" b="1">
                <a:solidFill>
                  <a:schemeClr val="tx2"/>
                </a:solidFill>
              </a:rPr>
              <a:t>Время суток</a:t>
            </a:r>
            <a:endParaRPr lang="en-GB" sz="2400" b="1">
              <a:solidFill>
                <a:schemeClr val="tx2"/>
              </a:solidFill>
            </a:endParaRPr>
          </a:p>
        </p:txBody>
      </p:sp>
      <p:sp>
        <p:nvSpPr>
          <p:cNvPr id="171102" name="Rectangle 1131"/>
          <p:cNvSpPr>
            <a:spLocks noChangeArrowheads="1"/>
          </p:cNvSpPr>
          <p:nvPr/>
        </p:nvSpPr>
        <p:spPr bwMode="auto">
          <a:xfrm>
            <a:off x="628650" y="2044700"/>
            <a:ext cx="10382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GB" sz="2000"/>
              <a:t>2400</a:t>
            </a:r>
          </a:p>
        </p:txBody>
      </p:sp>
      <p:sp>
        <p:nvSpPr>
          <p:cNvPr id="171103" name="Rectangle 1132"/>
          <p:cNvSpPr>
            <a:spLocks noChangeArrowheads="1"/>
          </p:cNvSpPr>
          <p:nvPr/>
        </p:nvSpPr>
        <p:spPr bwMode="auto">
          <a:xfrm>
            <a:off x="628650" y="5403850"/>
            <a:ext cx="10382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GB" sz="2000"/>
              <a:t>0300</a:t>
            </a:r>
          </a:p>
        </p:txBody>
      </p:sp>
      <p:sp>
        <p:nvSpPr>
          <p:cNvPr id="171104" name="Rectangle 1133"/>
          <p:cNvSpPr>
            <a:spLocks noChangeArrowheads="1"/>
          </p:cNvSpPr>
          <p:nvPr/>
        </p:nvSpPr>
        <p:spPr bwMode="auto">
          <a:xfrm>
            <a:off x="628650" y="4922838"/>
            <a:ext cx="10382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GB" sz="2000"/>
              <a:t>0600</a:t>
            </a:r>
          </a:p>
        </p:txBody>
      </p:sp>
      <p:sp>
        <p:nvSpPr>
          <p:cNvPr id="171105" name="Rectangle 1134"/>
          <p:cNvSpPr>
            <a:spLocks noChangeArrowheads="1"/>
          </p:cNvSpPr>
          <p:nvPr/>
        </p:nvSpPr>
        <p:spPr bwMode="auto">
          <a:xfrm>
            <a:off x="628650" y="4443413"/>
            <a:ext cx="10382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GB" sz="2000"/>
              <a:t>0900</a:t>
            </a:r>
          </a:p>
        </p:txBody>
      </p:sp>
      <p:sp>
        <p:nvSpPr>
          <p:cNvPr id="171106" name="Rectangle 1135"/>
          <p:cNvSpPr>
            <a:spLocks noChangeArrowheads="1"/>
          </p:cNvSpPr>
          <p:nvPr/>
        </p:nvSpPr>
        <p:spPr bwMode="auto">
          <a:xfrm>
            <a:off x="628650" y="3963988"/>
            <a:ext cx="10382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GB" sz="2000"/>
              <a:t>1200</a:t>
            </a:r>
          </a:p>
        </p:txBody>
      </p:sp>
      <p:sp>
        <p:nvSpPr>
          <p:cNvPr id="171107" name="Rectangle 1136"/>
          <p:cNvSpPr>
            <a:spLocks noChangeArrowheads="1"/>
          </p:cNvSpPr>
          <p:nvPr/>
        </p:nvSpPr>
        <p:spPr bwMode="auto">
          <a:xfrm>
            <a:off x="628650" y="3482975"/>
            <a:ext cx="10382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GB" sz="2000"/>
              <a:t>1500</a:t>
            </a:r>
          </a:p>
        </p:txBody>
      </p:sp>
      <p:sp>
        <p:nvSpPr>
          <p:cNvPr id="171108" name="Rectangle 1137"/>
          <p:cNvSpPr>
            <a:spLocks noChangeArrowheads="1"/>
          </p:cNvSpPr>
          <p:nvPr/>
        </p:nvSpPr>
        <p:spPr bwMode="auto">
          <a:xfrm>
            <a:off x="628650" y="2524125"/>
            <a:ext cx="10382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GB" sz="2000"/>
              <a:t>2100</a:t>
            </a:r>
          </a:p>
        </p:txBody>
      </p:sp>
      <p:sp>
        <p:nvSpPr>
          <p:cNvPr id="171109" name="Rectangle 1138"/>
          <p:cNvSpPr>
            <a:spLocks noChangeArrowheads="1"/>
          </p:cNvSpPr>
          <p:nvPr/>
        </p:nvSpPr>
        <p:spPr bwMode="auto">
          <a:xfrm>
            <a:off x="628650" y="3003550"/>
            <a:ext cx="10382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GB" sz="2000"/>
              <a:t>1800</a:t>
            </a:r>
          </a:p>
        </p:txBody>
      </p:sp>
      <p:sp>
        <p:nvSpPr>
          <p:cNvPr id="171110" name="Text Box 1139"/>
          <p:cNvSpPr txBox="1">
            <a:spLocks noChangeArrowheads="1"/>
          </p:cNvSpPr>
          <p:nvPr/>
        </p:nvSpPr>
        <p:spPr bwMode="auto">
          <a:xfrm>
            <a:off x="228600" y="533400"/>
            <a:ext cx="5686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Итальянский пациент</a:t>
            </a:r>
            <a:endParaRPr lang="hu-HU" sz="3200" b="1"/>
          </a:p>
        </p:txBody>
      </p:sp>
      <p:sp>
        <p:nvSpPr>
          <p:cNvPr id="171111" name="Line 1140"/>
          <p:cNvSpPr>
            <a:spLocks noChangeShapeType="1"/>
          </p:cNvSpPr>
          <p:nvPr/>
        </p:nvSpPr>
        <p:spPr bwMode="auto">
          <a:xfrm>
            <a:off x="228600" y="6491288"/>
            <a:ext cx="152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71112" name="Text Box 1141"/>
          <p:cNvSpPr txBox="1">
            <a:spLocks noChangeArrowheads="1"/>
          </p:cNvSpPr>
          <p:nvPr/>
        </p:nvSpPr>
        <p:spPr bwMode="auto">
          <a:xfrm>
            <a:off x="6634163" y="6583363"/>
            <a:ext cx="2509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Waeber</a:t>
            </a:r>
            <a:r>
              <a:rPr lang="hu-HU" sz="1200"/>
              <a:t> B.</a:t>
            </a:r>
            <a:r>
              <a:rPr lang="en-GB" sz="1200"/>
              <a:t> et al, J Hypertens 1994</a:t>
            </a:r>
            <a:endParaRPr lang="hu-HU" sz="1200"/>
          </a:p>
        </p:txBody>
      </p:sp>
      <p:sp>
        <p:nvSpPr>
          <p:cNvPr id="171113" name="Rectangle 1142"/>
          <p:cNvSpPr>
            <a:spLocks noChangeArrowheads="1"/>
          </p:cNvSpPr>
          <p:nvPr/>
        </p:nvSpPr>
        <p:spPr bwMode="auto">
          <a:xfrm>
            <a:off x="3048000" y="6135688"/>
            <a:ext cx="3754438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sz="2400" b="1">
                <a:solidFill>
                  <a:schemeClr val="tx2"/>
                </a:solidFill>
              </a:rPr>
              <a:t>Дата</a:t>
            </a:r>
            <a:r>
              <a:rPr lang="en-GB" sz="2400" b="1">
                <a:solidFill>
                  <a:schemeClr val="tx2"/>
                </a:solidFill>
              </a:rPr>
              <a:t> (</a:t>
            </a:r>
            <a:r>
              <a:rPr lang="ru-RU" sz="2400" b="1">
                <a:solidFill>
                  <a:schemeClr val="tx2"/>
                </a:solidFill>
              </a:rPr>
              <a:t>день</a:t>
            </a:r>
            <a:r>
              <a:rPr lang="en-GB" sz="2400" b="1">
                <a:solidFill>
                  <a:schemeClr val="tx2"/>
                </a:solidFill>
              </a:rPr>
              <a:t>/</a:t>
            </a:r>
            <a:r>
              <a:rPr lang="ru-RU" sz="2400" b="1">
                <a:solidFill>
                  <a:schemeClr val="tx2"/>
                </a:solidFill>
              </a:rPr>
              <a:t>мес.</a:t>
            </a:r>
            <a:r>
              <a:rPr lang="en-GB" sz="2400" b="1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1026"/>
          <p:cNvSpPr>
            <a:spLocks noChangeArrowheads="1"/>
          </p:cNvSpPr>
          <p:nvPr/>
        </p:nvSpPr>
        <p:spPr bwMode="auto">
          <a:xfrm>
            <a:off x="546100" y="2028825"/>
            <a:ext cx="10382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GB" sz="2000"/>
              <a:t>2400</a:t>
            </a:r>
          </a:p>
        </p:txBody>
      </p:sp>
      <p:sp>
        <p:nvSpPr>
          <p:cNvPr id="173058" name="Rectangle 1027"/>
          <p:cNvSpPr>
            <a:spLocks noChangeArrowheads="1"/>
          </p:cNvSpPr>
          <p:nvPr/>
        </p:nvSpPr>
        <p:spPr bwMode="auto">
          <a:xfrm>
            <a:off x="1433513" y="5754688"/>
            <a:ext cx="9525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2000"/>
              <a:t>2/3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1584325" y="2219325"/>
            <a:ext cx="127000" cy="3363913"/>
            <a:chOff x="1767" y="826"/>
            <a:chExt cx="40" cy="1696"/>
          </a:xfrm>
        </p:grpSpPr>
        <p:sp>
          <p:nvSpPr>
            <p:cNvPr id="173120" name="Line 1029"/>
            <p:cNvSpPr>
              <a:spLocks noChangeShapeType="1"/>
            </p:cNvSpPr>
            <p:nvPr/>
          </p:nvSpPr>
          <p:spPr bwMode="auto">
            <a:xfrm>
              <a:off x="1767" y="826"/>
              <a:ext cx="4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121" name="Line 1030"/>
            <p:cNvSpPr>
              <a:spLocks noChangeShapeType="1"/>
            </p:cNvSpPr>
            <p:nvPr/>
          </p:nvSpPr>
          <p:spPr bwMode="auto">
            <a:xfrm>
              <a:off x="1767" y="1038"/>
              <a:ext cx="4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122" name="Line 1031"/>
            <p:cNvSpPr>
              <a:spLocks noChangeShapeType="1"/>
            </p:cNvSpPr>
            <p:nvPr/>
          </p:nvSpPr>
          <p:spPr bwMode="auto">
            <a:xfrm>
              <a:off x="1767" y="1250"/>
              <a:ext cx="4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123" name="Line 1032"/>
            <p:cNvSpPr>
              <a:spLocks noChangeShapeType="1"/>
            </p:cNvSpPr>
            <p:nvPr/>
          </p:nvSpPr>
          <p:spPr bwMode="auto">
            <a:xfrm>
              <a:off x="1767" y="1462"/>
              <a:ext cx="4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124" name="Line 1033"/>
            <p:cNvSpPr>
              <a:spLocks noChangeShapeType="1"/>
            </p:cNvSpPr>
            <p:nvPr/>
          </p:nvSpPr>
          <p:spPr bwMode="auto">
            <a:xfrm>
              <a:off x="1767" y="1674"/>
              <a:ext cx="4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125" name="Line 1034"/>
            <p:cNvSpPr>
              <a:spLocks noChangeShapeType="1"/>
            </p:cNvSpPr>
            <p:nvPr/>
          </p:nvSpPr>
          <p:spPr bwMode="auto">
            <a:xfrm>
              <a:off x="1767" y="1886"/>
              <a:ext cx="4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126" name="Line 1035"/>
            <p:cNvSpPr>
              <a:spLocks noChangeShapeType="1"/>
            </p:cNvSpPr>
            <p:nvPr/>
          </p:nvSpPr>
          <p:spPr bwMode="auto">
            <a:xfrm>
              <a:off x="1767" y="2098"/>
              <a:ext cx="4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127" name="Line 1036"/>
            <p:cNvSpPr>
              <a:spLocks noChangeShapeType="1"/>
            </p:cNvSpPr>
            <p:nvPr/>
          </p:nvSpPr>
          <p:spPr bwMode="auto">
            <a:xfrm>
              <a:off x="1767" y="2310"/>
              <a:ext cx="4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128" name="Line 1037"/>
            <p:cNvSpPr>
              <a:spLocks noChangeShapeType="1"/>
            </p:cNvSpPr>
            <p:nvPr/>
          </p:nvSpPr>
          <p:spPr bwMode="auto">
            <a:xfrm>
              <a:off x="1767" y="2522"/>
              <a:ext cx="4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038"/>
          <p:cNvGrpSpPr>
            <a:grpSpLocks/>
          </p:cNvGrpSpPr>
          <p:nvPr/>
        </p:nvGrpSpPr>
        <p:grpSpPr bwMode="auto">
          <a:xfrm>
            <a:off x="2092325" y="5576888"/>
            <a:ext cx="5584825" cy="138112"/>
            <a:chOff x="2029" y="2518"/>
            <a:chExt cx="3166" cy="44"/>
          </a:xfrm>
        </p:grpSpPr>
        <p:sp>
          <p:nvSpPr>
            <p:cNvPr id="173105" name="Line 1039"/>
            <p:cNvSpPr>
              <a:spLocks noChangeShapeType="1"/>
            </p:cNvSpPr>
            <p:nvPr/>
          </p:nvSpPr>
          <p:spPr bwMode="auto">
            <a:xfrm>
              <a:off x="3837" y="2518"/>
              <a:ext cx="0" cy="4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106" name="Line 1040"/>
            <p:cNvSpPr>
              <a:spLocks noChangeShapeType="1"/>
            </p:cNvSpPr>
            <p:nvPr/>
          </p:nvSpPr>
          <p:spPr bwMode="auto">
            <a:xfrm>
              <a:off x="3612" y="2518"/>
              <a:ext cx="0" cy="4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107" name="Line 1041"/>
            <p:cNvSpPr>
              <a:spLocks noChangeShapeType="1"/>
            </p:cNvSpPr>
            <p:nvPr/>
          </p:nvSpPr>
          <p:spPr bwMode="auto">
            <a:xfrm>
              <a:off x="3386" y="2518"/>
              <a:ext cx="0" cy="4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108" name="Line 1042"/>
            <p:cNvSpPr>
              <a:spLocks noChangeShapeType="1"/>
            </p:cNvSpPr>
            <p:nvPr/>
          </p:nvSpPr>
          <p:spPr bwMode="auto">
            <a:xfrm>
              <a:off x="3159" y="2518"/>
              <a:ext cx="0" cy="4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109" name="Line 1043"/>
            <p:cNvSpPr>
              <a:spLocks noChangeShapeType="1"/>
            </p:cNvSpPr>
            <p:nvPr/>
          </p:nvSpPr>
          <p:spPr bwMode="auto">
            <a:xfrm>
              <a:off x="2933" y="2518"/>
              <a:ext cx="0" cy="4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110" name="Line 1044"/>
            <p:cNvSpPr>
              <a:spLocks noChangeShapeType="1"/>
            </p:cNvSpPr>
            <p:nvPr/>
          </p:nvSpPr>
          <p:spPr bwMode="auto">
            <a:xfrm>
              <a:off x="2707" y="2518"/>
              <a:ext cx="0" cy="4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111" name="Line 1045"/>
            <p:cNvSpPr>
              <a:spLocks noChangeShapeType="1"/>
            </p:cNvSpPr>
            <p:nvPr/>
          </p:nvSpPr>
          <p:spPr bwMode="auto">
            <a:xfrm>
              <a:off x="2480" y="2518"/>
              <a:ext cx="0" cy="4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112" name="Line 1046"/>
            <p:cNvSpPr>
              <a:spLocks noChangeShapeType="1"/>
            </p:cNvSpPr>
            <p:nvPr/>
          </p:nvSpPr>
          <p:spPr bwMode="auto">
            <a:xfrm>
              <a:off x="2254" y="2518"/>
              <a:ext cx="0" cy="4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113" name="Line 1047"/>
            <p:cNvSpPr>
              <a:spLocks noChangeShapeType="1"/>
            </p:cNvSpPr>
            <p:nvPr/>
          </p:nvSpPr>
          <p:spPr bwMode="auto">
            <a:xfrm>
              <a:off x="2029" y="2518"/>
              <a:ext cx="0" cy="4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114" name="Line 1048"/>
            <p:cNvSpPr>
              <a:spLocks noChangeShapeType="1"/>
            </p:cNvSpPr>
            <p:nvPr/>
          </p:nvSpPr>
          <p:spPr bwMode="auto">
            <a:xfrm>
              <a:off x="5195" y="2518"/>
              <a:ext cx="0" cy="4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115" name="Line 1049"/>
            <p:cNvSpPr>
              <a:spLocks noChangeShapeType="1"/>
            </p:cNvSpPr>
            <p:nvPr/>
          </p:nvSpPr>
          <p:spPr bwMode="auto">
            <a:xfrm>
              <a:off x="4970" y="2518"/>
              <a:ext cx="0" cy="4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116" name="Line 1050"/>
            <p:cNvSpPr>
              <a:spLocks noChangeShapeType="1"/>
            </p:cNvSpPr>
            <p:nvPr/>
          </p:nvSpPr>
          <p:spPr bwMode="auto">
            <a:xfrm>
              <a:off x="4744" y="2518"/>
              <a:ext cx="0" cy="4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117" name="Line 1051"/>
            <p:cNvSpPr>
              <a:spLocks noChangeShapeType="1"/>
            </p:cNvSpPr>
            <p:nvPr/>
          </p:nvSpPr>
          <p:spPr bwMode="auto">
            <a:xfrm>
              <a:off x="4516" y="2518"/>
              <a:ext cx="0" cy="4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118" name="Line 1052"/>
            <p:cNvSpPr>
              <a:spLocks noChangeShapeType="1"/>
            </p:cNvSpPr>
            <p:nvPr/>
          </p:nvSpPr>
          <p:spPr bwMode="auto">
            <a:xfrm>
              <a:off x="4291" y="2518"/>
              <a:ext cx="0" cy="4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119" name="Line 1053"/>
            <p:cNvSpPr>
              <a:spLocks noChangeShapeType="1"/>
            </p:cNvSpPr>
            <p:nvPr/>
          </p:nvSpPr>
          <p:spPr bwMode="auto">
            <a:xfrm>
              <a:off x="4065" y="2518"/>
              <a:ext cx="0" cy="4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3061" name="Oval 1054"/>
          <p:cNvSpPr>
            <a:spLocks noChangeArrowheads="1"/>
          </p:cNvSpPr>
          <p:nvPr/>
        </p:nvSpPr>
        <p:spPr bwMode="auto">
          <a:xfrm>
            <a:off x="1868488" y="4135438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062" name="Oval 1055"/>
          <p:cNvSpPr>
            <a:spLocks noChangeArrowheads="1"/>
          </p:cNvSpPr>
          <p:nvPr/>
        </p:nvSpPr>
        <p:spPr bwMode="auto">
          <a:xfrm>
            <a:off x="2049463" y="4119563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063" name="Oval 1056"/>
          <p:cNvSpPr>
            <a:spLocks noChangeArrowheads="1"/>
          </p:cNvSpPr>
          <p:nvPr/>
        </p:nvSpPr>
        <p:spPr bwMode="auto">
          <a:xfrm>
            <a:off x="2263775" y="4164013"/>
            <a:ext cx="141288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064" name="Oval 1057"/>
          <p:cNvSpPr>
            <a:spLocks noChangeArrowheads="1"/>
          </p:cNvSpPr>
          <p:nvPr/>
        </p:nvSpPr>
        <p:spPr bwMode="auto">
          <a:xfrm>
            <a:off x="2465388" y="4052888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065" name="Oval 1058"/>
          <p:cNvSpPr>
            <a:spLocks noChangeArrowheads="1"/>
          </p:cNvSpPr>
          <p:nvPr/>
        </p:nvSpPr>
        <p:spPr bwMode="auto">
          <a:xfrm>
            <a:off x="2673350" y="4021138"/>
            <a:ext cx="141288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066" name="Oval 1059"/>
          <p:cNvSpPr>
            <a:spLocks noChangeArrowheads="1"/>
          </p:cNvSpPr>
          <p:nvPr/>
        </p:nvSpPr>
        <p:spPr bwMode="auto">
          <a:xfrm>
            <a:off x="2855913" y="4151313"/>
            <a:ext cx="142875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067" name="Oval 1060"/>
          <p:cNvSpPr>
            <a:spLocks noChangeArrowheads="1"/>
          </p:cNvSpPr>
          <p:nvPr/>
        </p:nvSpPr>
        <p:spPr bwMode="auto">
          <a:xfrm>
            <a:off x="3071813" y="4132263"/>
            <a:ext cx="139700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068" name="Oval 1061"/>
          <p:cNvSpPr>
            <a:spLocks noChangeArrowheads="1"/>
          </p:cNvSpPr>
          <p:nvPr/>
        </p:nvSpPr>
        <p:spPr bwMode="auto">
          <a:xfrm>
            <a:off x="3282950" y="4064000"/>
            <a:ext cx="141288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069" name="Oval 1062"/>
          <p:cNvSpPr>
            <a:spLocks noChangeArrowheads="1"/>
          </p:cNvSpPr>
          <p:nvPr/>
        </p:nvSpPr>
        <p:spPr bwMode="auto">
          <a:xfrm>
            <a:off x="3468688" y="4103688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070" name="Oval 1063"/>
          <p:cNvSpPr>
            <a:spLocks noChangeArrowheads="1"/>
          </p:cNvSpPr>
          <p:nvPr/>
        </p:nvSpPr>
        <p:spPr bwMode="auto">
          <a:xfrm>
            <a:off x="3667125" y="4100513"/>
            <a:ext cx="139700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071" name="Oval 1064"/>
          <p:cNvSpPr>
            <a:spLocks noChangeArrowheads="1"/>
          </p:cNvSpPr>
          <p:nvPr/>
        </p:nvSpPr>
        <p:spPr bwMode="auto">
          <a:xfrm>
            <a:off x="3868738" y="3981450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072" name="Oval 1065"/>
          <p:cNvSpPr>
            <a:spLocks noChangeArrowheads="1"/>
          </p:cNvSpPr>
          <p:nvPr/>
        </p:nvSpPr>
        <p:spPr bwMode="auto">
          <a:xfrm>
            <a:off x="4068763" y="4198938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073" name="Oval 1066"/>
          <p:cNvSpPr>
            <a:spLocks noChangeArrowheads="1"/>
          </p:cNvSpPr>
          <p:nvPr/>
        </p:nvSpPr>
        <p:spPr bwMode="auto">
          <a:xfrm>
            <a:off x="4273550" y="4270375"/>
            <a:ext cx="141288" cy="157163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074" name="Oval 1067"/>
          <p:cNvSpPr>
            <a:spLocks noChangeArrowheads="1"/>
          </p:cNvSpPr>
          <p:nvPr/>
        </p:nvSpPr>
        <p:spPr bwMode="auto">
          <a:xfrm>
            <a:off x="4475163" y="4713288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075" name="Oval 1068"/>
          <p:cNvSpPr>
            <a:spLocks noChangeArrowheads="1"/>
          </p:cNvSpPr>
          <p:nvPr/>
        </p:nvSpPr>
        <p:spPr bwMode="auto">
          <a:xfrm>
            <a:off x="5070475" y="4365625"/>
            <a:ext cx="141288" cy="157163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076" name="Oval 1069"/>
          <p:cNvSpPr>
            <a:spLocks noChangeArrowheads="1"/>
          </p:cNvSpPr>
          <p:nvPr/>
        </p:nvSpPr>
        <p:spPr bwMode="auto">
          <a:xfrm>
            <a:off x="5462588" y="4119563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077" name="Oval 1070"/>
          <p:cNvSpPr>
            <a:spLocks noChangeArrowheads="1"/>
          </p:cNvSpPr>
          <p:nvPr/>
        </p:nvSpPr>
        <p:spPr bwMode="auto">
          <a:xfrm>
            <a:off x="5664200" y="4381500"/>
            <a:ext cx="141288" cy="157163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078" name="Oval 1071"/>
          <p:cNvSpPr>
            <a:spLocks noChangeArrowheads="1"/>
          </p:cNvSpPr>
          <p:nvPr/>
        </p:nvSpPr>
        <p:spPr bwMode="auto">
          <a:xfrm>
            <a:off x="6667500" y="4111625"/>
            <a:ext cx="141288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079" name="Oval 1072"/>
          <p:cNvSpPr>
            <a:spLocks noChangeArrowheads="1"/>
          </p:cNvSpPr>
          <p:nvPr/>
        </p:nvSpPr>
        <p:spPr bwMode="auto">
          <a:xfrm>
            <a:off x="6846888" y="4100513"/>
            <a:ext cx="141287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080" name="Oval 1073"/>
          <p:cNvSpPr>
            <a:spLocks noChangeArrowheads="1"/>
          </p:cNvSpPr>
          <p:nvPr/>
        </p:nvSpPr>
        <p:spPr bwMode="auto">
          <a:xfrm>
            <a:off x="7065963" y="4243388"/>
            <a:ext cx="141287" cy="1555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081" name="Oval 1074"/>
          <p:cNvSpPr>
            <a:spLocks noChangeArrowheads="1"/>
          </p:cNvSpPr>
          <p:nvPr/>
        </p:nvSpPr>
        <p:spPr bwMode="auto">
          <a:xfrm>
            <a:off x="7467600" y="4322763"/>
            <a:ext cx="141288" cy="1555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082" name="Oval 1075"/>
          <p:cNvSpPr>
            <a:spLocks noChangeArrowheads="1"/>
          </p:cNvSpPr>
          <p:nvPr/>
        </p:nvSpPr>
        <p:spPr bwMode="auto">
          <a:xfrm>
            <a:off x="7058025" y="2967038"/>
            <a:ext cx="141288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083" name="Line 1076"/>
          <p:cNvSpPr>
            <a:spLocks noChangeShapeType="1"/>
          </p:cNvSpPr>
          <p:nvPr/>
        </p:nvSpPr>
        <p:spPr bwMode="auto">
          <a:xfrm>
            <a:off x="1709738" y="5583238"/>
            <a:ext cx="6202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3084" name="Line 1077"/>
          <p:cNvSpPr>
            <a:spLocks noChangeShapeType="1"/>
          </p:cNvSpPr>
          <p:nvPr/>
        </p:nvSpPr>
        <p:spPr bwMode="auto">
          <a:xfrm flipV="1">
            <a:off x="1709738" y="2216150"/>
            <a:ext cx="0" cy="3367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3085" name="Rectangle 1078"/>
          <p:cNvSpPr>
            <a:spLocks noChangeArrowheads="1"/>
          </p:cNvSpPr>
          <p:nvPr/>
        </p:nvSpPr>
        <p:spPr bwMode="auto">
          <a:xfrm>
            <a:off x="546100" y="5387975"/>
            <a:ext cx="10382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GB" sz="2000"/>
              <a:t>0300</a:t>
            </a:r>
          </a:p>
        </p:txBody>
      </p:sp>
      <p:sp>
        <p:nvSpPr>
          <p:cNvPr id="173086" name="Rectangle 1079"/>
          <p:cNvSpPr>
            <a:spLocks noChangeArrowheads="1"/>
          </p:cNvSpPr>
          <p:nvPr/>
        </p:nvSpPr>
        <p:spPr bwMode="auto">
          <a:xfrm>
            <a:off x="546100" y="4906963"/>
            <a:ext cx="10382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GB" sz="2000"/>
              <a:t>0600</a:t>
            </a:r>
          </a:p>
        </p:txBody>
      </p:sp>
      <p:sp>
        <p:nvSpPr>
          <p:cNvPr id="173087" name="Rectangle 1080"/>
          <p:cNvSpPr>
            <a:spLocks noChangeArrowheads="1"/>
          </p:cNvSpPr>
          <p:nvPr/>
        </p:nvSpPr>
        <p:spPr bwMode="auto">
          <a:xfrm>
            <a:off x="546100" y="4427538"/>
            <a:ext cx="10382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GB" sz="2000"/>
              <a:t>0900</a:t>
            </a:r>
          </a:p>
        </p:txBody>
      </p:sp>
      <p:sp>
        <p:nvSpPr>
          <p:cNvPr id="173088" name="Rectangle 1081"/>
          <p:cNvSpPr>
            <a:spLocks noChangeArrowheads="1"/>
          </p:cNvSpPr>
          <p:nvPr/>
        </p:nvSpPr>
        <p:spPr bwMode="auto">
          <a:xfrm>
            <a:off x="546100" y="3948113"/>
            <a:ext cx="10382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GB" sz="2000"/>
              <a:t>1200</a:t>
            </a:r>
          </a:p>
        </p:txBody>
      </p:sp>
      <p:sp>
        <p:nvSpPr>
          <p:cNvPr id="173089" name="Rectangle 1082"/>
          <p:cNvSpPr>
            <a:spLocks noChangeArrowheads="1"/>
          </p:cNvSpPr>
          <p:nvPr/>
        </p:nvSpPr>
        <p:spPr bwMode="auto">
          <a:xfrm>
            <a:off x="546100" y="3467100"/>
            <a:ext cx="10382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GB" sz="2000"/>
              <a:t>1500</a:t>
            </a:r>
          </a:p>
        </p:txBody>
      </p:sp>
      <p:sp>
        <p:nvSpPr>
          <p:cNvPr id="173090" name="Rectangle 1083"/>
          <p:cNvSpPr>
            <a:spLocks noChangeArrowheads="1"/>
          </p:cNvSpPr>
          <p:nvPr/>
        </p:nvSpPr>
        <p:spPr bwMode="auto">
          <a:xfrm>
            <a:off x="546100" y="2508250"/>
            <a:ext cx="10382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GB" sz="2000"/>
              <a:t>2100</a:t>
            </a:r>
          </a:p>
        </p:txBody>
      </p:sp>
      <p:sp>
        <p:nvSpPr>
          <p:cNvPr id="173091" name="Rectangle 1084"/>
          <p:cNvSpPr>
            <a:spLocks noChangeArrowheads="1"/>
          </p:cNvSpPr>
          <p:nvPr/>
        </p:nvSpPr>
        <p:spPr bwMode="auto">
          <a:xfrm>
            <a:off x="546100" y="2987675"/>
            <a:ext cx="10382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GB" sz="2000"/>
              <a:t>1800</a:t>
            </a:r>
          </a:p>
        </p:txBody>
      </p:sp>
      <p:sp>
        <p:nvSpPr>
          <p:cNvPr id="173092" name="Rectangle 1085"/>
          <p:cNvSpPr>
            <a:spLocks noChangeArrowheads="1"/>
          </p:cNvSpPr>
          <p:nvPr/>
        </p:nvSpPr>
        <p:spPr bwMode="auto">
          <a:xfrm>
            <a:off x="7048500" y="5754688"/>
            <a:ext cx="9525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2000"/>
              <a:t>30/3</a:t>
            </a:r>
          </a:p>
        </p:txBody>
      </p:sp>
      <p:sp>
        <p:nvSpPr>
          <p:cNvPr id="173093" name="Rectangle 1086"/>
          <p:cNvSpPr>
            <a:spLocks noChangeArrowheads="1"/>
          </p:cNvSpPr>
          <p:nvPr/>
        </p:nvSpPr>
        <p:spPr bwMode="auto">
          <a:xfrm>
            <a:off x="6246813" y="5754688"/>
            <a:ext cx="9525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2000"/>
              <a:t>26/3</a:t>
            </a:r>
          </a:p>
        </p:txBody>
      </p:sp>
      <p:sp>
        <p:nvSpPr>
          <p:cNvPr id="173094" name="Rectangle 1087"/>
          <p:cNvSpPr>
            <a:spLocks noChangeArrowheads="1"/>
          </p:cNvSpPr>
          <p:nvPr/>
        </p:nvSpPr>
        <p:spPr bwMode="auto">
          <a:xfrm>
            <a:off x="5445125" y="5751513"/>
            <a:ext cx="9525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2000"/>
              <a:t>22/3</a:t>
            </a:r>
          </a:p>
        </p:txBody>
      </p:sp>
      <p:sp>
        <p:nvSpPr>
          <p:cNvPr id="173095" name="Rectangle 1088"/>
          <p:cNvSpPr>
            <a:spLocks noChangeArrowheads="1"/>
          </p:cNvSpPr>
          <p:nvPr/>
        </p:nvSpPr>
        <p:spPr bwMode="auto">
          <a:xfrm>
            <a:off x="4643438" y="5749925"/>
            <a:ext cx="9525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2000"/>
              <a:t>18/3</a:t>
            </a:r>
          </a:p>
        </p:txBody>
      </p:sp>
      <p:sp>
        <p:nvSpPr>
          <p:cNvPr id="173096" name="Rectangle 1089"/>
          <p:cNvSpPr>
            <a:spLocks noChangeArrowheads="1"/>
          </p:cNvSpPr>
          <p:nvPr/>
        </p:nvSpPr>
        <p:spPr bwMode="auto">
          <a:xfrm>
            <a:off x="3841750" y="5748338"/>
            <a:ext cx="9525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2000"/>
              <a:t>14/3</a:t>
            </a:r>
          </a:p>
        </p:txBody>
      </p:sp>
      <p:sp>
        <p:nvSpPr>
          <p:cNvPr id="173097" name="Rectangle 1090"/>
          <p:cNvSpPr>
            <a:spLocks noChangeArrowheads="1"/>
          </p:cNvSpPr>
          <p:nvPr/>
        </p:nvSpPr>
        <p:spPr bwMode="auto">
          <a:xfrm>
            <a:off x="3038475" y="5746750"/>
            <a:ext cx="9525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2000"/>
              <a:t>10/3</a:t>
            </a:r>
          </a:p>
        </p:txBody>
      </p:sp>
      <p:sp>
        <p:nvSpPr>
          <p:cNvPr id="173098" name="Rectangle 1091"/>
          <p:cNvSpPr>
            <a:spLocks noChangeArrowheads="1"/>
          </p:cNvSpPr>
          <p:nvPr/>
        </p:nvSpPr>
        <p:spPr bwMode="auto">
          <a:xfrm>
            <a:off x="2235200" y="5743575"/>
            <a:ext cx="954088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2000"/>
              <a:t>6/3</a:t>
            </a:r>
          </a:p>
        </p:txBody>
      </p:sp>
      <p:sp>
        <p:nvSpPr>
          <p:cNvPr id="173099" name="Oval 1092"/>
          <p:cNvSpPr>
            <a:spLocks noChangeArrowheads="1"/>
          </p:cNvSpPr>
          <p:nvPr/>
        </p:nvSpPr>
        <p:spPr bwMode="auto">
          <a:xfrm>
            <a:off x="1625600" y="4032250"/>
            <a:ext cx="141288" cy="158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3100" name="Rectangle 1093"/>
          <p:cNvSpPr>
            <a:spLocks noChangeArrowheads="1"/>
          </p:cNvSpPr>
          <p:nvPr/>
        </p:nvSpPr>
        <p:spPr bwMode="auto">
          <a:xfrm>
            <a:off x="457200" y="1563688"/>
            <a:ext cx="2111375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just" eaLnBrk="0" hangingPunct="0">
              <a:lnSpc>
                <a:spcPct val="90000"/>
              </a:lnSpc>
            </a:pPr>
            <a:r>
              <a:rPr lang="ru-RU" sz="2400" b="1">
                <a:solidFill>
                  <a:schemeClr val="tx2"/>
                </a:solidFill>
              </a:rPr>
              <a:t>Время суток</a:t>
            </a:r>
            <a:endParaRPr lang="en-GB" sz="2400" b="1">
              <a:solidFill>
                <a:schemeClr val="tx2"/>
              </a:solidFill>
            </a:endParaRPr>
          </a:p>
        </p:txBody>
      </p:sp>
      <p:sp>
        <p:nvSpPr>
          <p:cNvPr id="173101" name="Text Box 1094"/>
          <p:cNvSpPr txBox="1">
            <a:spLocks noChangeArrowheads="1"/>
          </p:cNvSpPr>
          <p:nvPr/>
        </p:nvSpPr>
        <p:spPr bwMode="auto">
          <a:xfrm>
            <a:off x="6634163" y="6583363"/>
            <a:ext cx="2509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Waeber</a:t>
            </a:r>
            <a:r>
              <a:rPr lang="hu-HU" sz="1200"/>
              <a:t> B.</a:t>
            </a:r>
            <a:r>
              <a:rPr lang="en-GB" sz="1200"/>
              <a:t> et al, J Hypertens 1994</a:t>
            </a:r>
            <a:endParaRPr lang="hu-HU" sz="1200"/>
          </a:p>
        </p:txBody>
      </p:sp>
      <p:sp>
        <p:nvSpPr>
          <p:cNvPr id="173102" name="Text Box 1095"/>
          <p:cNvSpPr txBox="1">
            <a:spLocks noChangeArrowheads="1"/>
          </p:cNvSpPr>
          <p:nvPr/>
        </p:nvSpPr>
        <p:spPr bwMode="auto">
          <a:xfrm>
            <a:off x="304800" y="609600"/>
            <a:ext cx="5700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Французский пациент</a:t>
            </a:r>
            <a:endParaRPr lang="hu-HU" sz="3200" b="1"/>
          </a:p>
        </p:txBody>
      </p:sp>
      <p:sp>
        <p:nvSpPr>
          <p:cNvPr id="173103" name="Line 1096"/>
          <p:cNvSpPr>
            <a:spLocks noChangeShapeType="1"/>
          </p:cNvSpPr>
          <p:nvPr/>
        </p:nvSpPr>
        <p:spPr bwMode="auto">
          <a:xfrm>
            <a:off x="228600" y="6491288"/>
            <a:ext cx="152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73104" name="Rectangle 1097"/>
          <p:cNvSpPr>
            <a:spLocks noChangeArrowheads="1"/>
          </p:cNvSpPr>
          <p:nvPr/>
        </p:nvSpPr>
        <p:spPr bwMode="auto">
          <a:xfrm>
            <a:off x="3048000" y="6135688"/>
            <a:ext cx="3754438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sz="2400" b="1">
                <a:solidFill>
                  <a:schemeClr val="tx2"/>
                </a:solidFill>
              </a:rPr>
              <a:t>Дата</a:t>
            </a:r>
            <a:r>
              <a:rPr lang="en-GB" sz="2400" b="1">
                <a:solidFill>
                  <a:schemeClr val="tx2"/>
                </a:solidFill>
              </a:rPr>
              <a:t> (</a:t>
            </a:r>
            <a:r>
              <a:rPr lang="ru-RU" sz="2400" b="1">
                <a:solidFill>
                  <a:schemeClr val="tx2"/>
                </a:solidFill>
              </a:rPr>
              <a:t>день</a:t>
            </a:r>
            <a:r>
              <a:rPr lang="en-GB" sz="2400" b="1">
                <a:solidFill>
                  <a:schemeClr val="tx2"/>
                </a:solidFill>
              </a:rPr>
              <a:t>/</a:t>
            </a:r>
            <a:r>
              <a:rPr lang="ru-RU" sz="2400" b="1">
                <a:solidFill>
                  <a:schemeClr val="tx2"/>
                </a:solidFill>
              </a:rPr>
              <a:t>мес.</a:t>
            </a:r>
            <a:r>
              <a:rPr lang="en-GB" sz="2400" b="1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ChangeArrowheads="1"/>
          </p:cNvSpPr>
          <p:nvPr/>
        </p:nvSpPr>
        <p:spPr bwMode="auto">
          <a:xfrm>
            <a:off x="685800" y="1600200"/>
            <a:ext cx="2336800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just" eaLnBrk="0" hangingPunct="0">
              <a:lnSpc>
                <a:spcPct val="90000"/>
              </a:lnSpc>
            </a:pPr>
            <a:r>
              <a:rPr lang="ru-RU" sz="2400" b="1">
                <a:solidFill>
                  <a:schemeClr val="tx2"/>
                </a:solidFill>
              </a:rPr>
              <a:t>Время суток</a:t>
            </a:r>
            <a:endParaRPr lang="en-GB" sz="2400" b="1">
              <a:solidFill>
                <a:schemeClr val="tx2"/>
              </a:solidFill>
            </a:endParaRPr>
          </a:p>
        </p:txBody>
      </p:sp>
      <p:sp>
        <p:nvSpPr>
          <p:cNvPr id="175106" name="Rectangle 3"/>
          <p:cNvSpPr>
            <a:spLocks noChangeArrowheads="1"/>
          </p:cNvSpPr>
          <p:nvPr/>
        </p:nvSpPr>
        <p:spPr bwMode="auto">
          <a:xfrm>
            <a:off x="3048000" y="6135688"/>
            <a:ext cx="3754438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sz="2400" b="1">
                <a:solidFill>
                  <a:schemeClr val="tx2"/>
                </a:solidFill>
              </a:rPr>
              <a:t>Дата</a:t>
            </a:r>
            <a:r>
              <a:rPr lang="en-GB" sz="2400" b="1">
                <a:solidFill>
                  <a:schemeClr val="tx2"/>
                </a:solidFill>
              </a:rPr>
              <a:t> (</a:t>
            </a:r>
            <a:r>
              <a:rPr lang="ru-RU" sz="2400" b="1">
                <a:solidFill>
                  <a:schemeClr val="tx2"/>
                </a:solidFill>
              </a:rPr>
              <a:t>день</a:t>
            </a:r>
            <a:r>
              <a:rPr lang="en-GB" sz="2400" b="1">
                <a:solidFill>
                  <a:schemeClr val="tx2"/>
                </a:solidFill>
              </a:rPr>
              <a:t>/</a:t>
            </a:r>
            <a:r>
              <a:rPr lang="ru-RU" sz="2400" b="1">
                <a:solidFill>
                  <a:schemeClr val="tx2"/>
                </a:solidFill>
              </a:rPr>
              <a:t>мес.</a:t>
            </a:r>
            <a:r>
              <a:rPr lang="en-GB" sz="2400" b="1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75107" name="Line 4"/>
          <p:cNvSpPr>
            <a:spLocks noChangeShapeType="1"/>
          </p:cNvSpPr>
          <p:nvPr/>
        </p:nvSpPr>
        <p:spPr bwMode="auto">
          <a:xfrm>
            <a:off x="1236663" y="2289175"/>
            <a:ext cx="10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5108" name="Line 5"/>
          <p:cNvSpPr>
            <a:spLocks noChangeShapeType="1"/>
          </p:cNvSpPr>
          <p:nvPr/>
        </p:nvSpPr>
        <p:spPr bwMode="auto">
          <a:xfrm>
            <a:off x="1236663" y="2820988"/>
            <a:ext cx="10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5109" name="Line 6"/>
          <p:cNvSpPr>
            <a:spLocks noChangeShapeType="1"/>
          </p:cNvSpPr>
          <p:nvPr/>
        </p:nvSpPr>
        <p:spPr bwMode="auto">
          <a:xfrm>
            <a:off x="1236663" y="3352800"/>
            <a:ext cx="10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5110" name="Line 7"/>
          <p:cNvSpPr>
            <a:spLocks noChangeShapeType="1"/>
          </p:cNvSpPr>
          <p:nvPr/>
        </p:nvSpPr>
        <p:spPr bwMode="auto">
          <a:xfrm>
            <a:off x="1236663" y="3883025"/>
            <a:ext cx="10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5111" name="Line 8"/>
          <p:cNvSpPr>
            <a:spLocks noChangeShapeType="1"/>
          </p:cNvSpPr>
          <p:nvPr/>
        </p:nvSpPr>
        <p:spPr bwMode="auto">
          <a:xfrm>
            <a:off x="1236663" y="4414838"/>
            <a:ext cx="10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5112" name="Line 9"/>
          <p:cNvSpPr>
            <a:spLocks noChangeShapeType="1"/>
          </p:cNvSpPr>
          <p:nvPr/>
        </p:nvSpPr>
        <p:spPr bwMode="auto">
          <a:xfrm>
            <a:off x="1236663" y="4946650"/>
            <a:ext cx="10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36750" y="5457825"/>
            <a:ext cx="6621463" cy="114300"/>
            <a:chOff x="1372" y="3130"/>
            <a:chExt cx="4693" cy="72"/>
          </a:xfrm>
        </p:grpSpPr>
        <p:sp>
          <p:nvSpPr>
            <p:cNvPr id="175217" name="Line 11"/>
            <p:cNvSpPr>
              <a:spLocks noChangeShapeType="1"/>
            </p:cNvSpPr>
            <p:nvPr/>
          </p:nvSpPr>
          <p:spPr bwMode="auto">
            <a:xfrm>
              <a:off x="1372" y="3130"/>
              <a:ext cx="0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218" name="Line 12"/>
            <p:cNvSpPr>
              <a:spLocks noChangeShapeType="1"/>
            </p:cNvSpPr>
            <p:nvPr/>
          </p:nvSpPr>
          <p:spPr bwMode="auto">
            <a:xfrm>
              <a:off x="1799" y="3130"/>
              <a:ext cx="0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219" name="Line 13"/>
            <p:cNvSpPr>
              <a:spLocks noChangeShapeType="1"/>
            </p:cNvSpPr>
            <p:nvPr/>
          </p:nvSpPr>
          <p:spPr bwMode="auto">
            <a:xfrm>
              <a:off x="2226" y="3130"/>
              <a:ext cx="0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220" name="Line 14"/>
            <p:cNvSpPr>
              <a:spLocks noChangeShapeType="1"/>
            </p:cNvSpPr>
            <p:nvPr/>
          </p:nvSpPr>
          <p:spPr bwMode="auto">
            <a:xfrm>
              <a:off x="2652" y="3130"/>
              <a:ext cx="0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221" name="Line 15"/>
            <p:cNvSpPr>
              <a:spLocks noChangeShapeType="1"/>
            </p:cNvSpPr>
            <p:nvPr/>
          </p:nvSpPr>
          <p:spPr bwMode="auto">
            <a:xfrm>
              <a:off x="3079" y="3130"/>
              <a:ext cx="0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222" name="Line 16"/>
            <p:cNvSpPr>
              <a:spLocks noChangeShapeType="1"/>
            </p:cNvSpPr>
            <p:nvPr/>
          </p:nvSpPr>
          <p:spPr bwMode="auto">
            <a:xfrm>
              <a:off x="3505" y="3130"/>
              <a:ext cx="0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223" name="Line 17"/>
            <p:cNvSpPr>
              <a:spLocks noChangeShapeType="1"/>
            </p:cNvSpPr>
            <p:nvPr/>
          </p:nvSpPr>
          <p:spPr bwMode="auto">
            <a:xfrm>
              <a:off x="3932" y="3130"/>
              <a:ext cx="0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224" name="Line 18"/>
            <p:cNvSpPr>
              <a:spLocks noChangeShapeType="1"/>
            </p:cNvSpPr>
            <p:nvPr/>
          </p:nvSpPr>
          <p:spPr bwMode="auto">
            <a:xfrm>
              <a:off x="4359" y="3130"/>
              <a:ext cx="0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225" name="Line 19"/>
            <p:cNvSpPr>
              <a:spLocks noChangeShapeType="1"/>
            </p:cNvSpPr>
            <p:nvPr/>
          </p:nvSpPr>
          <p:spPr bwMode="auto">
            <a:xfrm>
              <a:off x="4785" y="3130"/>
              <a:ext cx="0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226" name="Line 20"/>
            <p:cNvSpPr>
              <a:spLocks noChangeShapeType="1"/>
            </p:cNvSpPr>
            <p:nvPr/>
          </p:nvSpPr>
          <p:spPr bwMode="auto">
            <a:xfrm>
              <a:off x="5211" y="3130"/>
              <a:ext cx="0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227" name="Line 21"/>
            <p:cNvSpPr>
              <a:spLocks noChangeShapeType="1"/>
            </p:cNvSpPr>
            <p:nvPr/>
          </p:nvSpPr>
          <p:spPr bwMode="auto">
            <a:xfrm>
              <a:off x="5639" y="3130"/>
              <a:ext cx="0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228" name="Line 22"/>
            <p:cNvSpPr>
              <a:spLocks noChangeShapeType="1"/>
            </p:cNvSpPr>
            <p:nvPr/>
          </p:nvSpPr>
          <p:spPr bwMode="auto">
            <a:xfrm>
              <a:off x="6065" y="3130"/>
              <a:ext cx="0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5114" name="Oval 23"/>
          <p:cNvSpPr>
            <a:spLocks noChangeArrowheads="1"/>
          </p:cNvSpPr>
          <p:nvPr/>
        </p:nvSpPr>
        <p:spPr bwMode="auto">
          <a:xfrm>
            <a:off x="1524000" y="4494213"/>
            <a:ext cx="74613" cy="8413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15" name="Oval 24"/>
          <p:cNvSpPr>
            <a:spLocks noChangeArrowheads="1"/>
          </p:cNvSpPr>
          <p:nvPr/>
        </p:nvSpPr>
        <p:spPr bwMode="auto">
          <a:xfrm>
            <a:off x="1606550" y="4494213"/>
            <a:ext cx="74613" cy="8413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16" name="Oval 25"/>
          <p:cNvSpPr>
            <a:spLocks noChangeArrowheads="1"/>
          </p:cNvSpPr>
          <p:nvPr/>
        </p:nvSpPr>
        <p:spPr bwMode="auto">
          <a:xfrm>
            <a:off x="1700213" y="4494213"/>
            <a:ext cx="74612" cy="8413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17" name="Oval 26"/>
          <p:cNvSpPr>
            <a:spLocks noChangeArrowheads="1"/>
          </p:cNvSpPr>
          <p:nvPr/>
        </p:nvSpPr>
        <p:spPr bwMode="auto">
          <a:xfrm>
            <a:off x="1787525" y="4514850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18" name="Oval 27"/>
          <p:cNvSpPr>
            <a:spLocks noChangeArrowheads="1"/>
          </p:cNvSpPr>
          <p:nvPr/>
        </p:nvSpPr>
        <p:spPr bwMode="auto">
          <a:xfrm>
            <a:off x="1870075" y="4429125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19" name="Oval 28"/>
          <p:cNvSpPr>
            <a:spLocks noChangeArrowheads="1"/>
          </p:cNvSpPr>
          <p:nvPr/>
        </p:nvSpPr>
        <p:spPr bwMode="auto">
          <a:xfrm>
            <a:off x="1951038" y="4500563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20" name="Oval 29"/>
          <p:cNvSpPr>
            <a:spLocks noChangeArrowheads="1"/>
          </p:cNvSpPr>
          <p:nvPr/>
        </p:nvSpPr>
        <p:spPr bwMode="auto">
          <a:xfrm>
            <a:off x="2033588" y="4451350"/>
            <a:ext cx="76200" cy="841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21" name="Oval 30"/>
          <p:cNvSpPr>
            <a:spLocks noChangeArrowheads="1"/>
          </p:cNvSpPr>
          <p:nvPr/>
        </p:nvSpPr>
        <p:spPr bwMode="auto">
          <a:xfrm>
            <a:off x="2114550" y="4514850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22" name="Oval 31"/>
          <p:cNvSpPr>
            <a:spLocks noChangeArrowheads="1"/>
          </p:cNvSpPr>
          <p:nvPr/>
        </p:nvSpPr>
        <p:spPr bwMode="auto">
          <a:xfrm>
            <a:off x="2197100" y="4521200"/>
            <a:ext cx="74613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23" name="Oval 32"/>
          <p:cNvSpPr>
            <a:spLocks noChangeArrowheads="1"/>
          </p:cNvSpPr>
          <p:nvPr/>
        </p:nvSpPr>
        <p:spPr bwMode="auto">
          <a:xfrm>
            <a:off x="2278063" y="4514850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24" name="Oval 33"/>
          <p:cNvSpPr>
            <a:spLocks noChangeArrowheads="1"/>
          </p:cNvSpPr>
          <p:nvPr/>
        </p:nvSpPr>
        <p:spPr bwMode="auto">
          <a:xfrm>
            <a:off x="2366963" y="4486275"/>
            <a:ext cx="74612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25" name="Oval 34"/>
          <p:cNvSpPr>
            <a:spLocks noChangeArrowheads="1"/>
          </p:cNvSpPr>
          <p:nvPr/>
        </p:nvSpPr>
        <p:spPr bwMode="auto">
          <a:xfrm>
            <a:off x="2447925" y="4500563"/>
            <a:ext cx="74613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26" name="Oval 35"/>
          <p:cNvSpPr>
            <a:spLocks noChangeArrowheads="1"/>
          </p:cNvSpPr>
          <p:nvPr/>
        </p:nvSpPr>
        <p:spPr bwMode="auto">
          <a:xfrm>
            <a:off x="2530475" y="4508500"/>
            <a:ext cx="74613" cy="841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27" name="Oval 36"/>
          <p:cNvSpPr>
            <a:spLocks noChangeArrowheads="1"/>
          </p:cNvSpPr>
          <p:nvPr/>
        </p:nvSpPr>
        <p:spPr bwMode="auto">
          <a:xfrm>
            <a:off x="2611438" y="4416425"/>
            <a:ext cx="74612" cy="841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28" name="Oval 37"/>
          <p:cNvSpPr>
            <a:spLocks noChangeArrowheads="1"/>
          </p:cNvSpPr>
          <p:nvPr/>
        </p:nvSpPr>
        <p:spPr bwMode="auto">
          <a:xfrm>
            <a:off x="2693988" y="4508500"/>
            <a:ext cx="74612" cy="841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29" name="Oval 38"/>
          <p:cNvSpPr>
            <a:spLocks noChangeArrowheads="1"/>
          </p:cNvSpPr>
          <p:nvPr/>
        </p:nvSpPr>
        <p:spPr bwMode="auto">
          <a:xfrm>
            <a:off x="2787650" y="4508500"/>
            <a:ext cx="76200" cy="841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30" name="Oval 39"/>
          <p:cNvSpPr>
            <a:spLocks noChangeArrowheads="1"/>
          </p:cNvSpPr>
          <p:nvPr/>
        </p:nvSpPr>
        <p:spPr bwMode="auto">
          <a:xfrm>
            <a:off x="2882900" y="4500563"/>
            <a:ext cx="74613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31" name="Oval 40"/>
          <p:cNvSpPr>
            <a:spLocks noChangeArrowheads="1"/>
          </p:cNvSpPr>
          <p:nvPr/>
        </p:nvSpPr>
        <p:spPr bwMode="auto">
          <a:xfrm>
            <a:off x="2978150" y="4494213"/>
            <a:ext cx="74613" cy="8413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32" name="Oval 41"/>
          <p:cNvSpPr>
            <a:spLocks noChangeArrowheads="1"/>
          </p:cNvSpPr>
          <p:nvPr/>
        </p:nvSpPr>
        <p:spPr bwMode="auto">
          <a:xfrm>
            <a:off x="3071813" y="4494213"/>
            <a:ext cx="74612" cy="8413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33" name="Oval 42"/>
          <p:cNvSpPr>
            <a:spLocks noChangeArrowheads="1"/>
          </p:cNvSpPr>
          <p:nvPr/>
        </p:nvSpPr>
        <p:spPr bwMode="auto">
          <a:xfrm>
            <a:off x="3159125" y="4494213"/>
            <a:ext cx="76200" cy="8413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34" name="Oval 43"/>
          <p:cNvSpPr>
            <a:spLocks noChangeArrowheads="1"/>
          </p:cNvSpPr>
          <p:nvPr/>
        </p:nvSpPr>
        <p:spPr bwMode="auto">
          <a:xfrm>
            <a:off x="3235325" y="4416425"/>
            <a:ext cx="74613" cy="841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35" name="Oval 44"/>
          <p:cNvSpPr>
            <a:spLocks noChangeArrowheads="1"/>
          </p:cNvSpPr>
          <p:nvPr/>
        </p:nvSpPr>
        <p:spPr bwMode="auto">
          <a:xfrm>
            <a:off x="3305175" y="4494213"/>
            <a:ext cx="74613" cy="8413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36" name="Oval 45"/>
          <p:cNvSpPr>
            <a:spLocks noChangeArrowheads="1"/>
          </p:cNvSpPr>
          <p:nvPr/>
        </p:nvSpPr>
        <p:spPr bwMode="auto">
          <a:xfrm>
            <a:off x="3386138" y="4500563"/>
            <a:ext cx="74612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37" name="Oval 46"/>
          <p:cNvSpPr>
            <a:spLocks noChangeArrowheads="1"/>
          </p:cNvSpPr>
          <p:nvPr/>
        </p:nvSpPr>
        <p:spPr bwMode="auto">
          <a:xfrm>
            <a:off x="3468688" y="4500563"/>
            <a:ext cx="74612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38" name="Oval 47"/>
          <p:cNvSpPr>
            <a:spLocks noChangeArrowheads="1"/>
          </p:cNvSpPr>
          <p:nvPr/>
        </p:nvSpPr>
        <p:spPr bwMode="auto">
          <a:xfrm>
            <a:off x="3556000" y="4500563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39" name="Oval 48"/>
          <p:cNvSpPr>
            <a:spLocks noChangeArrowheads="1"/>
          </p:cNvSpPr>
          <p:nvPr/>
        </p:nvSpPr>
        <p:spPr bwMode="auto">
          <a:xfrm>
            <a:off x="3651250" y="4500563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40" name="Oval 49"/>
          <p:cNvSpPr>
            <a:spLocks noChangeArrowheads="1"/>
          </p:cNvSpPr>
          <p:nvPr/>
        </p:nvSpPr>
        <p:spPr bwMode="auto">
          <a:xfrm>
            <a:off x="3744913" y="4451350"/>
            <a:ext cx="76200" cy="841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41" name="Oval 50"/>
          <p:cNvSpPr>
            <a:spLocks noChangeArrowheads="1"/>
          </p:cNvSpPr>
          <p:nvPr/>
        </p:nvSpPr>
        <p:spPr bwMode="auto">
          <a:xfrm>
            <a:off x="3840163" y="4402138"/>
            <a:ext cx="76200" cy="8413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42" name="Oval 51"/>
          <p:cNvSpPr>
            <a:spLocks noChangeArrowheads="1"/>
          </p:cNvSpPr>
          <p:nvPr/>
        </p:nvSpPr>
        <p:spPr bwMode="auto">
          <a:xfrm>
            <a:off x="3921125" y="4479925"/>
            <a:ext cx="76200" cy="841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43" name="Oval 52"/>
          <p:cNvSpPr>
            <a:spLocks noChangeArrowheads="1"/>
          </p:cNvSpPr>
          <p:nvPr/>
        </p:nvSpPr>
        <p:spPr bwMode="auto">
          <a:xfrm>
            <a:off x="4003675" y="4500563"/>
            <a:ext cx="74613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44" name="Oval 53"/>
          <p:cNvSpPr>
            <a:spLocks noChangeArrowheads="1"/>
          </p:cNvSpPr>
          <p:nvPr/>
        </p:nvSpPr>
        <p:spPr bwMode="auto">
          <a:xfrm>
            <a:off x="4090988" y="4500563"/>
            <a:ext cx="74612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45" name="Oval 54"/>
          <p:cNvSpPr>
            <a:spLocks noChangeArrowheads="1"/>
          </p:cNvSpPr>
          <p:nvPr/>
        </p:nvSpPr>
        <p:spPr bwMode="auto">
          <a:xfrm>
            <a:off x="4178300" y="4500563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46" name="Oval 55"/>
          <p:cNvSpPr>
            <a:spLocks noChangeArrowheads="1"/>
          </p:cNvSpPr>
          <p:nvPr/>
        </p:nvSpPr>
        <p:spPr bwMode="auto">
          <a:xfrm>
            <a:off x="4265613" y="4500563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47" name="Oval 56"/>
          <p:cNvSpPr>
            <a:spLocks noChangeArrowheads="1"/>
          </p:cNvSpPr>
          <p:nvPr/>
        </p:nvSpPr>
        <p:spPr bwMode="auto">
          <a:xfrm>
            <a:off x="4354513" y="4500563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48" name="Oval 57"/>
          <p:cNvSpPr>
            <a:spLocks noChangeArrowheads="1"/>
          </p:cNvSpPr>
          <p:nvPr/>
        </p:nvSpPr>
        <p:spPr bwMode="auto">
          <a:xfrm>
            <a:off x="4430713" y="4437063"/>
            <a:ext cx="74612" cy="8413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49" name="Oval 58"/>
          <p:cNvSpPr>
            <a:spLocks noChangeArrowheads="1"/>
          </p:cNvSpPr>
          <p:nvPr/>
        </p:nvSpPr>
        <p:spPr bwMode="auto">
          <a:xfrm>
            <a:off x="4513263" y="4486275"/>
            <a:ext cx="74612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50" name="Oval 59"/>
          <p:cNvSpPr>
            <a:spLocks noChangeArrowheads="1"/>
          </p:cNvSpPr>
          <p:nvPr/>
        </p:nvSpPr>
        <p:spPr bwMode="auto">
          <a:xfrm>
            <a:off x="4605338" y="4500563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51" name="Oval 60"/>
          <p:cNvSpPr>
            <a:spLocks noChangeArrowheads="1"/>
          </p:cNvSpPr>
          <p:nvPr/>
        </p:nvSpPr>
        <p:spPr bwMode="auto">
          <a:xfrm>
            <a:off x="4694238" y="4508500"/>
            <a:ext cx="76200" cy="841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52" name="Oval 61"/>
          <p:cNvSpPr>
            <a:spLocks noChangeArrowheads="1"/>
          </p:cNvSpPr>
          <p:nvPr/>
        </p:nvSpPr>
        <p:spPr bwMode="auto">
          <a:xfrm>
            <a:off x="4776788" y="4514850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53" name="Oval 62"/>
          <p:cNvSpPr>
            <a:spLocks noChangeArrowheads="1"/>
          </p:cNvSpPr>
          <p:nvPr/>
        </p:nvSpPr>
        <p:spPr bwMode="auto">
          <a:xfrm>
            <a:off x="4857750" y="4514850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54" name="Oval 63"/>
          <p:cNvSpPr>
            <a:spLocks noChangeArrowheads="1"/>
          </p:cNvSpPr>
          <p:nvPr/>
        </p:nvSpPr>
        <p:spPr bwMode="auto">
          <a:xfrm>
            <a:off x="4940300" y="4457700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55" name="Oval 64"/>
          <p:cNvSpPr>
            <a:spLocks noChangeArrowheads="1"/>
          </p:cNvSpPr>
          <p:nvPr/>
        </p:nvSpPr>
        <p:spPr bwMode="auto">
          <a:xfrm>
            <a:off x="5035550" y="4416425"/>
            <a:ext cx="76200" cy="841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56" name="Oval 65"/>
          <p:cNvSpPr>
            <a:spLocks noChangeArrowheads="1"/>
          </p:cNvSpPr>
          <p:nvPr/>
        </p:nvSpPr>
        <p:spPr bwMode="auto">
          <a:xfrm>
            <a:off x="5129213" y="4471988"/>
            <a:ext cx="74612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57" name="Oval 66"/>
          <p:cNvSpPr>
            <a:spLocks noChangeArrowheads="1"/>
          </p:cNvSpPr>
          <p:nvPr/>
        </p:nvSpPr>
        <p:spPr bwMode="auto">
          <a:xfrm>
            <a:off x="5211763" y="4508500"/>
            <a:ext cx="74612" cy="841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58" name="Oval 67"/>
          <p:cNvSpPr>
            <a:spLocks noChangeArrowheads="1"/>
          </p:cNvSpPr>
          <p:nvPr/>
        </p:nvSpPr>
        <p:spPr bwMode="auto">
          <a:xfrm>
            <a:off x="5292725" y="4514850"/>
            <a:ext cx="74613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59" name="Oval 68"/>
          <p:cNvSpPr>
            <a:spLocks noChangeArrowheads="1"/>
          </p:cNvSpPr>
          <p:nvPr/>
        </p:nvSpPr>
        <p:spPr bwMode="auto">
          <a:xfrm>
            <a:off x="5375275" y="4494213"/>
            <a:ext cx="76200" cy="8413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60" name="Oval 69"/>
          <p:cNvSpPr>
            <a:spLocks noChangeArrowheads="1"/>
          </p:cNvSpPr>
          <p:nvPr/>
        </p:nvSpPr>
        <p:spPr bwMode="auto">
          <a:xfrm>
            <a:off x="5456238" y="4494213"/>
            <a:ext cx="76200" cy="8413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61" name="Oval 70"/>
          <p:cNvSpPr>
            <a:spLocks noChangeArrowheads="1"/>
          </p:cNvSpPr>
          <p:nvPr/>
        </p:nvSpPr>
        <p:spPr bwMode="auto">
          <a:xfrm>
            <a:off x="5543550" y="4451350"/>
            <a:ext cx="76200" cy="841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62" name="Oval 71"/>
          <p:cNvSpPr>
            <a:spLocks noChangeArrowheads="1"/>
          </p:cNvSpPr>
          <p:nvPr/>
        </p:nvSpPr>
        <p:spPr bwMode="auto">
          <a:xfrm>
            <a:off x="5638800" y="4408488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63" name="Oval 72"/>
          <p:cNvSpPr>
            <a:spLocks noChangeArrowheads="1"/>
          </p:cNvSpPr>
          <p:nvPr/>
        </p:nvSpPr>
        <p:spPr bwMode="auto">
          <a:xfrm>
            <a:off x="5727700" y="4500563"/>
            <a:ext cx="74613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64" name="Oval 73"/>
          <p:cNvSpPr>
            <a:spLocks noChangeArrowheads="1"/>
          </p:cNvSpPr>
          <p:nvPr/>
        </p:nvSpPr>
        <p:spPr bwMode="auto">
          <a:xfrm>
            <a:off x="5822950" y="4494213"/>
            <a:ext cx="73025" cy="8413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65" name="Oval 74"/>
          <p:cNvSpPr>
            <a:spLocks noChangeArrowheads="1"/>
          </p:cNvSpPr>
          <p:nvPr/>
        </p:nvSpPr>
        <p:spPr bwMode="auto">
          <a:xfrm>
            <a:off x="5908675" y="4494213"/>
            <a:ext cx="76200" cy="8413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66" name="Oval 75"/>
          <p:cNvSpPr>
            <a:spLocks noChangeArrowheads="1"/>
          </p:cNvSpPr>
          <p:nvPr/>
        </p:nvSpPr>
        <p:spPr bwMode="auto">
          <a:xfrm>
            <a:off x="5997575" y="4508500"/>
            <a:ext cx="74613" cy="841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67" name="Oval 76"/>
          <p:cNvSpPr>
            <a:spLocks noChangeArrowheads="1"/>
          </p:cNvSpPr>
          <p:nvPr/>
        </p:nvSpPr>
        <p:spPr bwMode="auto">
          <a:xfrm>
            <a:off x="6084888" y="4479925"/>
            <a:ext cx="76200" cy="841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68" name="Oval 77"/>
          <p:cNvSpPr>
            <a:spLocks noChangeArrowheads="1"/>
          </p:cNvSpPr>
          <p:nvPr/>
        </p:nvSpPr>
        <p:spPr bwMode="auto">
          <a:xfrm>
            <a:off x="6165850" y="4479925"/>
            <a:ext cx="76200" cy="841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69" name="Oval 78"/>
          <p:cNvSpPr>
            <a:spLocks noChangeArrowheads="1"/>
          </p:cNvSpPr>
          <p:nvPr/>
        </p:nvSpPr>
        <p:spPr bwMode="auto">
          <a:xfrm>
            <a:off x="6248400" y="4402138"/>
            <a:ext cx="76200" cy="8413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70" name="Oval 79"/>
          <p:cNvSpPr>
            <a:spLocks noChangeArrowheads="1"/>
          </p:cNvSpPr>
          <p:nvPr/>
        </p:nvSpPr>
        <p:spPr bwMode="auto">
          <a:xfrm>
            <a:off x="6330950" y="4494213"/>
            <a:ext cx="76200" cy="8413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71" name="Oval 80"/>
          <p:cNvSpPr>
            <a:spLocks noChangeArrowheads="1"/>
          </p:cNvSpPr>
          <p:nvPr/>
        </p:nvSpPr>
        <p:spPr bwMode="auto">
          <a:xfrm>
            <a:off x="6411913" y="4486275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72" name="Oval 81"/>
          <p:cNvSpPr>
            <a:spLocks noChangeArrowheads="1"/>
          </p:cNvSpPr>
          <p:nvPr/>
        </p:nvSpPr>
        <p:spPr bwMode="auto">
          <a:xfrm>
            <a:off x="6494463" y="4486275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73" name="Oval 82"/>
          <p:cNvSpPr>
            <a:spLocks noChangeArrowheads="1"/>
          </p:cNvSpPr>
          <p:nvPr/>
        </p:nvSpPr>
        <p:spPr bwMode="auto">
          <a:xfrm>
            <a:off x="6575425" y="4494213"/>
            <a:ext cx="76200" cy="8413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74" name="Oval 83"/>
          <p:cNvSpPr>
            <a:spLocks noChangeArrowheads="1"/>
          </p:cNvSpPr>
          <p:nvPr/>
        </p:nvSpPr>
        <p:spPr bwMode="auto">
          <a:xfrm>
            <a:off x="6657975" y="4508500"/>
            <a:ext cx="76200" cy="841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75" name="Oval 84"/>
          <p:cNvSpPr>
            <a:spLocks noChangeArrowheads="1"/>
          </p:cNvSpPr>
          <p:nvPr/>
        </p:nvSpPr>
        <p:spPr bwMode="auto">
          <a:xfrm>
            <a:off x="6759575" y="4457700"/>
            <a:ext cx="74613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76" name="Oval 85"/>
          <p:cNvSpPr>
            <a:spLocks noChangeArrowheads="1"/>
          </p:cNvSpPr>
          <p:nvPr/>
        </p:nvSpPr>
        <p:spPr bwMode="auto">
          <a:xfrm>
            <a:off x="6859588" y="4402138"/>
            <a:ext cx="76200" cy="8413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77" name="Oval 86"/>
          <p:cNvSpPr>
            <a:spLocks noChangeArrowheads="1"/>
          </p:cNvSpPr>
          <p:nvPr/>
        </p:nvSpPr>
        <p:spPr bwMode="auto">
          <a:xfrm>
            <a:off x="6923088" y="4494213"/>
            <a:ext cx="74612" cy="8413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78" name="Oval 87"/>
          <p:cNvSpPr>
            <a:spLocks noChangeArrowheads="1"/>
          </p:cNvSpPr>
          <p:nvPr/>
        </p:nvSpPr>
        <p:spPr bwMode="auto">
          <a:xfrm>
            <a:off x="7029450" y="4500563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79" name="Oval 88"/>
          <p:cNvSpPr>
            <a:spLocks noChangeArrowheads="1"/>
          </p:cNvSpPr>
          <p:nvPr/>
        </p:nvSpPr>
        <p:spPr bwMode="auto">
          <a:xfrm>
            <a:off x="7118350" y="4500563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80" name="Oval 89"/>
          <p:cNvSpPr>
            <a:spLocks noChangeArrowheads="1"/>
          </p:cNvSpPr>
          <p:nvPr/>
        </p:nvSpPr>
        <p:spPr bwMode="auto">
          <a:xfrm>
            <a:off x="7207250" y="4494213"/>
            <a:ext cx="74613" cy="8413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81" name="Oval 90"/>
          <p:cNvSpPr>
            <a:spLocks noChangeArrowheads="1"/>
          </p:cNvSpPr>
          <p:nvPr/>
        </p:nvSpPr>
        <p:spPr bwMode="auto">
          <a:xfrm>
            <a:off x="7294563" y="4486275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82" name="Oval 91"/>
          <p:cNvSpPr>
            <a:spLocks noChangeArrowheads="1"/>
          </p:cNvSpPr>
          <p:nvPr/>
        </p:nvSpPr>
        <p:spPr bwMode="auto">
          <a:xfrm>
            <a:off x="7383463" y="4443413"/>
            <a:ext cx="74612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83" name="Oval 92"/>
          <p:cNvSpPr>
            <a:spLocks noChangeArrowheads="1"/>
          </p:cNvSpPr>
          <p:nvPr/>
        </p:nvSpPr>
        <p:spPr bwMode="auto">
          <a:xfrm>
            <a:off x="7470775" y="4387850"/>
            <a:ext cx="76200" cy="841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84" name="Oval 93"/>
          <p:cNvSpPr>
            <a:spLocks noChangeArrowheads="1"/>
          </p:cNvSpPr>
          <p:nvPr/>
        </p:nvSpPr>
        <p:spPr bwMode="auto">
          <a:xfrm>
            <a:off x="7558088" y="4471988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85" name="Oval 94"/>
          <p:cNvSpPr>
            <a:spLocks noChangeArrowheads="1"/>
          </p:cNvSpPr>
          <p:nvPr/>
        </p:nvSpPr>
        <p:spPr bwMode="auto">
          <a:xfrm>
            <a:off x="7646988" y="4451350"/>
            <a:ext cx="73025" cy="841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86" name="Oval 95"/>
          <p:cNvSpPr>
            <a:spLocks noChangeArrowheads="1"/>
          </p:cNvSpPr>
          <p:nvPr/>
        </p:nvSpPr>
        <p:spPr bwMode="auto">
          <a:xfrm>
            <a:off x="7732713" y="4451350"/>
            <a:ext cx="76200" cy="841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87" name="Oval 96"/>
          <p:cNvSpPr>
            <a:spLocks noChangeArrowheads="1"/>
          </p:cNvSpPr>
          <p:nvPr/>
        </p:nvSpPr>
        <p:spPr bwMode="auto">
          <a:xfrm>
            <a:off x="7815263" y="4457700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88" name="Oval 97"/>
          <p:cNvSpPr>
            <a:spLocks noChangeArrowheads="1"/>
          </p:cNvSpPr>
          <p:nvPr/>
        </p:nvSpPr>
        <p:spPr bwMode="auto">
          <a:xfrm>
            <a:off x="7896225" y="4471988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89" name="Oval 98"/>
          <p:cNvSpPr>
            <a:spLocks noChangeArrowheads="1"/>
          </p:cNvSpPr>
          <p:nvPr/>
        </p:nvSpPr>
        <p:spPr bwMode="auto">
          <a:xfrm>
            <a:off x="7991475" y="4471988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90" name="Oval 99"/>
          <p:cNvSpPr>
            <a:spLocks noChangeArrowheads="1"/>
          </p:cNvSpPr>
          <p:nvPr/>
        </p:nvSpPr>
        <p:spPr bwMode="auto">
          <a:xfrm>
            <a:off x="8085138" y="4402138"/>
            <a:ext cx="76200" cy="8413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91" name="Oval 100"/>
          <p:cNvSpPr>
            <a:spLocks noChangeArrowheads="1"/>
          </p:cNvSpPr>
          <p:nvPr/>
        </p:nvSpPr>
        <p:spPr bwMode="auto">
          <a:xfrm>
            <a:off x="8174038" y="4471988"/>
            <a:ext cx="74612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92" name="Oval 101"/>
          <p:cNvSpPr>
            <a:spLocks noChangeArrowheads="1"/>
          </p:cNvSpPr>
          <p:nvPr/>
        </p:nvSpPr>
        <p:spPr bwMode="auto">
          <a:xfrm>
            <a:off x="8261350" y="4471988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93" name="Oval 102"/>
          <p:cNvSpPr>
            <a:spLocks noChangeArrowheads="1"/>
          </p:cNvSpPr>
          <p:nvPr/>
        </p:nvSpPr>
        <p:spPr bwMode="auto">
          <a:xfrm>
            <a:off x="8356600" y="4479925"/>
            <a:ext cx="76200" cy="841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94" name="Oval 103"/>
          <p:cNvSpPr>
            <a:spLocks noChangeArrowheads="1"/>
          </p:cNvSpPr>
          <p:nvPr/>
        </p:nvSpPr>
        <p:spPr bwMode="auto">
          <a:xfrm>
            <a:off x="8439150" y="4351338"/>
            <a:ext cx="76200" cy="85725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95" name="Oval 104"/>
          <p:cNvSpPr>
            <a:spLocks noChangeArrowheads="1"/>
          </p:cNvSpPr>
          <p:nvPr/>
        </p:nvSpPr>
        <p:spPr bwMode="auto">
          <a:xfrm>
            <a:off x="8532813" y="4479925"/>
            <a:ext cx="76200" cy="841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96" name="Oval 105"/>
          <p:cNvSpPr>
            <a:spLocks noChangeArrowheads="1"/>
          </p:cNvSpPr>
          <p:nvPr/>
        </p:nvSpPr>
        <p:spPr bwMode="auto">
          <a:xfrm>
            <a:off x="1411288" y="4402138"/>
            <a:ext cx="74612" cy="8413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97" name="Oval 106"/>
          <p:cNvSpPr>
            <a:spLocks noChangeArrowheads="1"/>
          </p:cNvSpPr>
          <p:nvPr/>
        </p:nvSpPr>
        <p:spPr bwMode="auto">
          <a:xfrm>
            <a:off x="1347788" y="4416425"/>
            <a:ext cx="74612" cy="8413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98" name="Oval 107"/>
          <p:cNvSpPr>
            <a:spLocks noChangeArrowheads="1"/>
          </p:cNvSpPr>
          <p:nvPr/>
        </p:nvSpPr>
        <p:spPr bwMode="auto">
          <a:xfrm>
            <a:off x="1347788" y="4494213"/>
            <a:ext cx="74612" cy="8413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5199" name="Text Box 108"/>
          <p:cNvSpPr txBox="1">
            <a:spLocks noChangeArrowheads="1"/>
          </p:cNvSpPr>
          <p:nvPr/>
        </p:nvSpPr>
        <p:spPr bwMode="auto">
          <a:xfrm>
            <a:off x="312738" y="5305425"/>
            <a:ext cx="749300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2000"/>
              <a:t>0400</a:t>
            </a:r>
          </a:p>
        </p:txBody>
      </p:sp>
      <p:sp>
        <p:nvSpPr>
          <p:cNvPr id="175200" name="Text Box 109"/>
          <p:cNvSpPr txBox="1">
            <a:spLocks noChangeArrowheads="1"/>
          </p:cNvSpPr>
          <p:nvPr/>
        </p:nvSpPr>
        <p:spPr bwMode="auto">
          <a:xfrm>
            <a:off x="312738" y="4664075"/>
            <a:ext cx="749300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2000"/>
              <a:t>0800</a:t>
            </a:r>
          </a:p>
        </p:txBody>
      </p:sp>
      <p:sp>
        <p:nvSpPr>
          <p:cNvPr id="175201" name="Text Box 110"/>
          <p:cNvSpPr txBox="1">
            <a:spLocks noChangeArrowheads="1"/>
          </p:cNvSpPr>
          <p:nvPr/>
        </p:nvSpPr>
        <p:spPr bwMode="auto">
          <a:xfrm>
            <a:off x="312738" y="4024313"/>
            <a:ext cx="749300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2000"/>
              <a:t>1200</a:t>
            </a:r>
          </a:p>
        </p:txBody>
      </p:sp>
      <p:sp>
        <p:nvSpPr>
          <p:cNvPr id="175202" name="Text Box 111"/>
          <p:cNvSpPr txBox="1">
            <a:spLocks noChangeArrowheads="1"/>
          </p:cNvSpPr>
          <p:nvPr/>
        </p:nvSpPr>
        <p:spPr bwMode="auto">
          <a:xfrm>
            <a:off x="312738" y="3384550"/>
            <a:ext cx="749300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2000"/>
              <a:t>1600</a:t>
            </a:r>
          </a:p>
        </p:txBody>
      </p:sp>
      <p:sp>
        <p:nvSpPr>
          <p:cNvPr id="175203" name="Text Box 112"/>
          <p:cNvSpPr txBox="1">
            <a:spLocks noChangeArrowheads="1"/>
          </p:cNvSpPr>
          <p:nvPr/>
        </p:nvSpPr>
        <p:spPr bwMode="auto">
          <a:xfrm>
            <a:off x="312738" y="2744788"/>
            <a:ext cx="749300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2000"/>
              <a:t>2000</a:t>
            </a:r>
          </a:p>
        </p:txBody>
      </p:sp>
      <p:sp>
        <p:nvSpPr>
          <p:cNvPr id="175204" name="Text Box 113"/>
          <p:cNvSpPr txBox="1">
            <a:spLocks noChangeArrowheads="1"/>
          </p:cNvSpPr>
          <p:nvPr/>
        </p:nvSpPr>
        <p:spPr bwMode="auto">
          <a:xfrm>
            <a:off x="312738" y="2105025"/>
            <a:ext cx="749300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2000"/>
              <a:t>2400</a:t>
            </a:r>
          </a:p>
        </p:txBody>
      </p:sp>
      <p:sp>
        <p:nvSpPr>
          <p:cNvPr id="175205" name="Line 114"/>
          <p:cNvSpPr>
            <a:spLocks noChangeShapeType="1"/>
          </p:cNvSpPr>
          <p:nvPr/>
        </p:nvSpPr>
        <p:spPr bwMode="auto">
          <a:xfrm>
            <a:off x="1327150" y="5468938"/>
            <a:ext cx="7242175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5206" name="Line 115"/>
          <p:cNvSpPr>
            <a:spLocks noChangeShapeType="1"/>
          </p:cNvSpPr>
          <p:nvPr/>
        </p:nvSpPr>
        <p:spPr bwMode="auto">
          <a:xfrm flipV="1">
            <a:off x="1327150" y="2254250"/>
            <a:ext cx="0" cy="3214688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5207" name="Text Box 116"/>
          <p:cNvSpPr txBox="1">
            <a:spLocks noChangeArrowheads="1"/>
          </p:cNvSpPr>
          <p:nvPr/>
        </p:nvSpPr>
        <p:spPr bwMode="auto">
          <a:xfrm>
            <a:off x="1604963" y="5688013"/>
            <a:ext cx="677862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/>
              <a:t>10/3</a:t>
            </a:r>
          </a:p>
        </p:txBody>
      </p:sp>
      <p:sp>
        <p:nvSpPr>
          <p:cNvPr id="175208" name="Text Box 117"/>
          <p:cNvSpPr txBox="1">
            <a:spLocks noChangeArrowheads="1"/>
          </p:cNvSpPr>
          <p:nvPr/>
        </p:nvSpPr>
        <p:spPr bwMode="auto">
          <a:xfrm>
            <a:off x="2795588" y="5688013"/>
            <a:ext cx="677862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/>
              <a:t>24/3</a:t>
            </a:r>
          </a:p>
        </p:txBody>
      </p:sp>
      <p:sp>
        <p:nvSpPr>
          <p:cNvPr id="175209" name="Text Box 118"/>
          <p:cNvSpPr txBox="1">
            <a:spLocks noChangeArrowheads="1"/>
          </p:cNvSpPr>
          <p:nvPr/>
        </p:nvSpPr>
        <p:spPr bwMode="auto">
          <a:xfrm>
            <a:off x="4049713" y="5688013"/>
            <a:ext cx="536575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/>
              <a:t>7/4</a:t>
            </a:r>
          </a:p>
        </p:txBody>
      </p:sp>
      <p:sp>
        <p:nvSpPr>
          <p:cNvPr id="175210" name="Text Box 119"/>
          <p:cNvSpPr txBox="1">
            <a:spLocks noChangeArrowheads="1"/>
          </p:cNvSpPr>
          <p:nvPr/>
        </p:nvSpPr>
        <p:spPr bwMode="auto">
          <a:xfrm>
            <a:off x="5207000" y="5688013"/>
            <a:ext cx="677863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/>
              <a:t>21/4</a:t>
            </a:r>
          </a:p>
        </p:txBody>
      </p:sp>
      <p:sp>
        <p:nvSpPr>
          <p:cNvPr id="175211" name="Text Box 120"/>
          <p:cNvSpPr txBox="1">
            <a:spLocks noChangeArrowheads="1"/>
          </p:cNvSpPr>
          <p:nvPr/>
        </p:nvSpPr>
        <p:spPr bwMode="auto">
          <a:xfrm>
            <a:off x="6473825" y="5688013"/>
            <a:ext cx="536575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/>
              <a:t>5/5</a:t>
            </a:r>
          </a:p>
        </p:txBody>
      </p:sp>
      <p:sp>
        <p:nvSpPr>
          <p:cNvPr id="175212" name="Text Box 121"/>
          <p:cNvSpPr txBox="1">
            <a:spLocks noChangeArrowheads="1"/>
          </p:cNvSpPr>
          <p:nvPr/>
        </p:nvSpPr>
        <p:spPr bwMode="auto">
          <a:xfrm>
            <a:off x="7497763" y="5688013"/>
            <a:ext cx="677862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/>
              <a:t>19/5</a:t>
            </a:r>
          </a:p>
        </p:txBody>
      </p:sp>
      <p:sp>
        <p:nvSpPr>
          <p:cNvPr id="175213" name="Text Box 122"/>
          <p:cNvSpPr txBox="1">
            <a:spLocks noChangeArrowheads="1"/>
          </p:cNvSpPr>
          <p:nvPr/>
        </p:nvSpPr>
        <p:spPr bwMode="auto">
          <a:xfrm>
            <a:off x="8224838" y="5688013"/>
            <a:ext cx="677862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/>
              <a:t>26/5</a:t>
            </a:r>
          </a:p>
        </p:txBody>
      </p:sp>
      <p:sp>
        <p:nvSpPr>
          <p:cNvPr id="175214" name="Text Box 123"/>
          <p:cNvSpPr txBox="1">
            <a:spLocks noChangeArrowheads="1"/>
          </p:cNvSpPr>
          <p:nvPr/>
        </p:nvSpPr>
        <p:spPr bwMode="auto">
          <a:xfrm>
            <a:off x="6634163" y="6583363"/>
            <a:ext cx="2509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Waeber</a:t>
            </a:r>
            <a:r>
              <a:rPr lang="hu-HU" sz="1200"/>
              <a:t> B.</a:t>
            </a:r>
            <a:r>
              <a:rPr lang="en-GB" sz="1200"/>
              <a:t> et al, J Hypertens 1994</a:t>
            </a:r>
            <a:endParaRPr lang="hu-HU" sz="1200"/>
          </a:p>
        </p:txBody>
      </p:sp>
      <p:sp>
        <p:nvSpPr>
          <p:cNvPr id="175215" name="Text Box 124"/>
          <p:cNvSpPr txBox="1">
            <a:spLocks noChangeArrowheads="1"/>
          </p:cNvSpPr>
          <p:nvPr/>
        </p:nvSpPr>
        <p:spPr bwMode="auto">
          <a:xfrm>
            <a:off x="206375" y="487363"/>
            <a:ext cx="6042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Немецкий пациент</a:t>
            </a:r>
            <a:endParaRPr lang="hu-HU" sz="3200" b="1"/>
          </a:p>
        </p:txBody>
      </p:sp>
      <p:sp>
        <p:nvSpPr>
          <p:cNvPr id="175216" name="Line 125"/>
          <p:cNvSpPr>
            <a:spLocks noChangeShapeType="1"/>
          </p:cNvSpPr>
          <p:nvPr/>
        </p:nvSpPr>
        <p:spPr bwMode="auto">
          <a:xfrm>
            <a:off x="228600" y="6491288"/>
            <a:ext cx="152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3"/>
          <p:cNvSpPr txBox="1">
            <a:spLocks noChangeArrowheads="1"/>
          </p:cNvSpPr>
          <p:nvPr/>
        </p:nvSpPr>
        <p:spPr bwMode="auto">
          <a:xfrm>
            <a:off x="1981200" y="2362200"/>
            <a:ext cx="6781800" cy="28007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0" hangingPunct="0"/>
            <a:r>
              <a:rPr lang="ru-RU" sz="4400" b="1" dirty="0">
                <a:solidFill>
                  <a:srgbClr val="222268"/>
                </a:solidFill>
                <a:latin typeface="Times New Roman" charset="0"/>
              </a:rPr>
              <a:t> Спасибо за внимание, успехов, здоровья Вам и Вашим близким.</a:t>
            </a:r>
          </a:p>
          <a:p>
            <a:pPr algn="ctr" eaLnBrk="0" hangingPunct="0"/>
            <a:r>
              <a:rPr lang="ru-RU" sz="4400" b="1" dirty="0">
                <a:solidFill>
                  <a:srgbClr val="222268"/>
                </a:solidFill>
                <a:latin typeface="Times New Roman" charset="0"/>
              </a:rPr>
              <a:t>Успешной	 работы.</a:t>
            </a:r>
            <a:endParaRPr lang="hu-HU" sz="4400" b="1" dirty="0">
              <a:solidFill>
                <a:srgbClr val="222268"/>
              </a:solidFill>
              <a:latin typeface="Times New Roman" charset="0"/>
            </a:endParaRPr>
          </a:p>
        </p:txBody>
      </p:sp>
      <p:pic>
        <p:nvPicPr>
          <p:cNvPr id="140291" name="Picture 3" descr="do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4871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768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 err="1"/>
              <a:t>Гиперхолестениемия</a:t>
            </a:r>
            <a:r>
              <a:rPr lang="ru-RU" altLang="ru-RU" sz="2000" dirty="0"/>
              <a:t>                                                                   88%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Изолированная систолическая АГ                                           79%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Снижение толерантности к глюкозе или СД 2-го типа      73%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Снижение приверженности к лечению                                  73%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err="1"/>
              <a:t>Микр</a:t>
            </a:r>
            <a:r>
              <a:rPr lang="ru-RU" altLang="ru-RU" sz="2000" dirty="0"/>
              <a:t> – </a:t>
            </a:r>
            <a:r>
              <a:rPr lang="ru-RU" altLang="ru-RU" sz="2000" dirty="0" err="1"/>
              <a:t>макроальбуминуурия</a:t>
            </a:r>
            <a:r>
              <a:rPr lang="ru-RU" altLang="ru-RU" sz="2000" dirty="0"/>
              <a:t>                                                   67%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Когнитивные расстройства                                                         61%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Избыточная масса тела или ожирение                                   64%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Прием НПВС                                                                                  59%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err="1"/>
              <a:t>Гиперурикемия</a:t>
            </a:r>
            <a:r>
              <a:rPr lang="ru-RU" altLang="ru-RU" sz="2000" dirty="0"/>
              <a:t>                                                                              48%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Избыточное употребление алкоголя                                       37%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Курение                                                                                           34%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Нарушения электролитного обмена ( в </a:t>
            </a:r>
            <a:r>
              <a:rPr lang="ru-RU" altLang="ru-RU" sz="2000" dirty="0" err="1"/>
              <a:t>т.ч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гипокалиемия</a:t>
            </a:r>
            <a:r>
              <a:rPr lang="ru-RU" altLang="ru-RU" sz="2000" dirty="0"/>
              <a:t> ) 31% 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dirty="0"/>
          </a:p>
          <a:p>
            <a:pPr eaLnBrk="1" hangingPunct="1">
              <a:lnSpc>
                <a:spcPct val="80000"/>
              </a:lnSpc>
            </a:pPr>
            <a:endParaRPr lang="ru-RU" altLang="ru-RU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500" dirty="0"/>
              <a:t>                                                                                                                                                                                                    </a:t>
            </a:r>
            <a:r>
              <a:rPr lang="ru-RU" altLang="ru-RU" sz="1200" dirty="0"/>
              <a:t>А.И.Мартынов , 2017(собственные данные и обобщенные данные литературы)</a:t>
            </a:r>
          </a:p>
        </p:txBody>
      </p:sp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" y="454090"/>
            <a:ext cx="7543800" cy="914400"/>
          </a:xfrm>
        </p:spPr>
        <p:txBody>
          <a:bodyPr/>
          <a:lstStyle/>
          <a:p>
            <a:pPr eaLnBrk="1" hangingPunct="1"/>
            <a:r>
              <a:rPr lang="ru-RU" altLang="ru-RU" sz="2800" dirty="0"/>
              <a:t>Особенности пожилого и старого пациента с АГ</a:t>
            </a:r>
          </a:p>
        </p:txBody>
      </p:sp>
    </p:spTree>
    <p:extLst>
      <p:ext uri="{BB962C8B-B14F-4D97-AF65-F5344CB8AC3E}">
        <p14:creationId xmlns:p14="http://schemas.microsoft.com/office/powerpoint/2010/main" val="155129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85723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         Наличие сочетанной патологии оказывает влияние на прогноз для жизни, увеличивает вероятность летального исхода. Наличие сочетания заболеваний способствует увеличению койко-дней, </a:t>
            </a:r>
            <a:r>
              <a:rPr lang="ru-RU" sz="2800" dirty="0" err="1"/>
              <a:t>инвалидизации</a:t>
            </a:r>
            <a:r>
              <a:rPr lang="ru-RU" sz="2800" dirty="0"/>
              <a:t>, препятствует проведению реабилитации, увеличивает число осложнений после хирургических вмешательств, способствует увеличению вероятности падений у пожилых больных.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57200" y="5562600"/>
            <a:ext cx="868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 dirty="0" err="1"/>
              <a:t>Munoz</a:t>
            </a:r>
            <a:r>
              <a:rPr lang="ru-RU" sz="1400" dirty="0"/>
              <a:t> E., </a:t>
            </a:r>
            <a:r>
              <a:rPr lang="ru-RU" sz="1400" dirty="0" err="1"/>
              <a:t>Rosner</a:t>
            </a:r>
            <a:r>
              <a:rPr lang="ru-RU" sz="1400" dirty="0"/>
              <a:t> F., </a:t>
            </a:r>
            <a:r>
              <a:rPr lang="ru-RU" sz="1400" dirty="0" err="1"/>
              <a:t>Friedman</a:t>
            </a:r>
            <a:r>
              <a:rPr lang="ru-RU" sz="1400" dirty="0"/>
              <a:t> R., </a:t>
            </a:r>
            <a:r>
              <a:rPr lang="ru-RU" sz="1400" dirty="0" err="1"/>
              <a:t>Sterman</a:t>
            </a:r>
            <a:r>
              <a:rPr lang="ru-RU" sz="1400" dirty="0"/>
              <a:t> H., </a:t>
            </a:r>
            <a:r>
              <a:rPr lang="ru-RU" sz="1400" dirty="0" err="1"/>
              <a:t>Goldstein</a:t>
            </a:r>
            <a:r>
              <a:rPr lang="ru-RU" sz="1400" dirty="0"/>
              <a:t> J., </a:t>
            </a:r>
            <a:r>
              <a:rPr lang="ru-RU" sz="1400" dirty="0" err="1"/>
              <a:t>Wise</a:t>
            </a:r>
            <a:r>
              <a:rPr lang="ru-RU" sz="1400" dirty="0"/>
              <a:t> L. </a:t>
            </a:r>
            <a:r>
              <a:rPr lang="ru-RU" sz="1400" dirty="0" err="1"/>
              <a:t>Financial</a:t>
            </a:r>
            <a:r>
              <a:rPr lang="ru-RU" sz="1400" dirty="0"/>
              <a:t> </a:t>
            </a:r>
            <a:r>
              <a:rPr lang="ru-RU" sz="1400" dirty="0" err="1"/>
              <a:t>risk</a:t>
            </a:r>
            <a:r>
              <a:rPr lang="ru-RU" sz="1400" dirty="0"/>
              <a:t>, </a:t>
            </a:r>
            <a:r>
              <a:rPr lang="ru-RU" sz="1400" dirty="0" err="1"/>
              <a:t>hospital</a:t>
            </a:r>
            <a:r>
              <a:rPr lang="ru-RU" sz="1400" dirty="0"/>
              <a:t> </a:t>
            </a:r>
            <a:r>
              <a:rPr lang="ru-RU" sz="1400" dirty="0" err="1"/>
              <a:t>cost</a:t>
            </a:r>
            <a:r>
              <a:rPr lang="ru-RU" sz="1400" dirty="0"/>
              <a:t>, </a:t>
            </a:r>
            <a:r>
              <a:rPr lang="ru-RU" sz="1400" dirty="0" err="1"/>
              <a:t>complications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comorbidities</a:t>
            </a:r>
            <a:r>
              <a:rPr lang="ru-RU" sz="1400" dirty="0"/>
              <a:t> </a:t>
            </a:r>
            <a:r>
              <a:rPr lang="ru-RU" sz="1400" dirty="0" err="1"/>
              <a:t>in</a:t>
            </a:r>
            <a:r>
              <a:rPr lang="ru-RU" sz="1400" dirty="0"/>
              <a:t> </a:t>
            </a:r>
            <a:r>
              <a:rPr lang="ru-RU" sz="1400" dirty="0" err="1"/>
              <a:t>medical</a:t>
            </a:r>
            <a:r>
              <a:rPr lang="ru-RU" sz="1400" dirty="0"/>
              <a:t> </a:t>
            </a:r>
            <a:r>
              <a:rPr lang="ru-RU" sz="1400" dirty="0" err="1"/>
              <a:t>non-complications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comorbidity-stratified</a:t>
            </a:r>
            <a:r>
              <a:rPr lang="ru-RU" sz="1400" dirty="0"/>
              <a:t> </a:t>
            </a:r>
            <a:r>
              <a:rPr lang="ru-RU" sz="1400" dirty="0" err="1"/>
              <a:t>diagnosis-related</a:t>
            </a:r>
            <a:r>
              <a:rPr lang="ru-RU" sz="1400" dirty="0"/>
              <a:t> </a:t>
            </a:r>
            <a:r>
              <a:rPr lang="ru-RU" sz="1400" dirty="0" err="1"/>
              <a:t>groups</a:t>
            </a:r>
            <a:r>
              <a:rPr lang="ru-RU" sz="1400" dirty="0"/>
              <a:t> // </a:t>
            </a:r>
            <a:r>
              <a:rPr lang="ru-RU" sz="1400" i="1" dirty="0" err="1">
                <a:hlinkClick r:id="rId2"/>
              </a:rPr>
              <a:t>Am</a:t>
            </a:r>
            <a:r>
              <a:rPr lang="ru-RU" sz="1400" i="1" dirty="0">
                <a:hlinkClick r:id="rId2"/>
              </a:rPr>
              <a:t> J </a:t>
            </a:r>
            <a:r>
              <a:rPr lang="ru-RU" sz="1400" i="1" dirty="0" err="1">
                <a:hlinkClick r:id="rId2"/>
              </a:rPr>
              <a:t>Med</a:t>
            </a:r>
            <a:r>
              <a:rPr lang="ru-RU" sz="1400" i="1" dirty="0">
                <a:hlinkClick r:id="rId2"/>
              </a:rPr>
              <a:t>, 1988; 84(5):933-9</a:t>
            </a:r>
            <a:r>
              <a:rPr lang="ru-RU" sz="14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12035" y="5016696"/>
            <a:ext cx="8665965" cy="1143000"/>
          </a:xfrm>
        </p:spPr>
        <p:txBody>
          <a:bodyPr/>
          <a:lstStyle/>
          <a:p>
            <a:r>
              <a:rPr lang="ru-RU" dirty="0"/>
              <a:t>«… лечить не болезнь, а больного»</a:t>
            </a:r>
          </a:p>
        </p:txBody>
      </p:sp>
      <p:pic>
        <p:nvPicPr>
          <p:cNvPr id="2" name="Содержимое 1" descr="Zakharin_Grigo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52" r="-44552"/>
          <a:stretch>
            <a:fillRect/>
          </a:stretch>
        </p:blipFill>
        <p:spPr>
          <a:xfrm>
            <a:off x="1791001" y="1417638"/>
            <a:ext cx="3434638" cy="2208126"/>
          </a:xfrm>
        </p:spPr>
      </p:pic>
      <p:sp>
        <p:nvSpPr>
          <p:cNvPr id="7" name="TextBox 6"/>
          <p:cNvSpPr txBox="1"/>
          <p:nvPr/>
        </p:nvSpPr>
        <p:spPr>
          <a:xfrm>
            <a:off x="212035" y="3666831"/>
            <a:ext cx="213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Матвей Яковлевич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Мудров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(1776-1831)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8318" y="3718290"/>
            <a:ext cx="2630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Григорий Антонович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Захарьин (1829-1987)</a:t>
            </a:r>
          </a:p>
        </p:txBody>
      </p:sp>
      <p:pic>
        <p:nvPicPr>
          <p:cNvPr id="9" name="Изображение 8" descr="Mudrov_Matve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17638"/>
            <a:ext cx="1861630" cy="2208126"/>
          </a:xfrm>
          <a:prstGeom prst="rect">
            <a:avLst/>
          </a:prstGeom>
        </p:spPr>
      </p:pic>
      <p:pic>
        <p:nvPicPr>
          <p:cNvPr id="10" name="Изображение 9" descr="Nikolay_pirogov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65" y="1376571"/>
            <a:ext cx="1808721" cy="23922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9829" y="3718290"/>
            <a:ext cx="2239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Николай Иванович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Пирогов (1810-1081)</a:t>
            </a:r>
          </a:p>
        </p:txBody>
      </p:sp>
      <p:pic>
        <p:nvPicPr>
          <p:cNvPr id="13" name="Изображение 12" descr="Sergey_Botkin_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86" y="1204856"/>
            <a:ext cx="2106964" cy="24619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14487" y="3718290"/>
            <a:ext cx="2122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Сергей Петрович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Боткин (1832-1889)</a:t>
            </a:r>
          </a:p>
        </p:txBody>
      </p:sp>
    </p:spTree>
    <p:extLst>
      <p:ext uri="{BB962C8B-B14F-4D97-AF65-F5344CB8AC3E}">
        <p14:creationId xmlns:p14="http://schemas.microsoft.com/office/powerpoint/2010/main" val="22600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0" y="2420938"/>
            <a:ext cx="9144000" cy="3705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500" b="1" dirty="0">
                <a:solidFill>
                  <a:srgbClr val="FFC000"/>
                </a:solidFill>
              </a:rPr>
              <a:t>      Предложил понятие «</a:t>
            </a:r>
            <a:r>
              <a:rPr lang="ru-RU" sz="2500" b="1" dirty="0" err="1">
                <a:solidFill>
                  <a:srgbClr val="FFC000"/>
                </a:solidFill>
              </a:rPr>
              <a:t>коморбидность</a:t>
            </a:r>
            <a:r>
              <a:rPr lang="ru-RU" sz="2500" b="1" dirty="0">
                <a:solidFill>
                  <a:srgbClr val="FFC000"/>
                </a:solidFill>
              </a:rPr>
              <a:t>» американский врач </a:t>
            </a:r>
            <a:r>
              <a:rPr lang="ru-RU" sz="2500" b="1" dirty="0" err="1">
                <a:solidFill>
                  <a:srgbClr val="FFC000"/>
                </a:solidFill>
              </a:rPr>
              <a:t>Alvan</a:t>
            </a:r>
            <a:r>
              <a:rPr lang="ru-RU" sz="2500" b="1" dirty="0">
                <a:solidFill>
                  <a:srgbClr val="FFC000"/>
                </a:solidFill>
              </a:rPr>
              <a:t> </a:t>
            </a:r>
            <a:r>
              <a:rPr lang="ru-RU" sz="2500" b="1" dirty="0" err="1">
                <a:solidFill>
                  <a:srgbClr val="FFC000"/>
                </a:solidFill>
              </a:rPr>
              <a:t>Feinstein</a:t>
            </a:r>
            <a:r>
              <a:rPr lang="ru-RU" sz="2500" b="1" dirty="0">
                <a:solidFill>
                  <a:srgbClr val="FFC000"/>
                </a:solidFill>
              </a:rPr>
              <a:t> . </a:t>
            </a:r>
          </a:p>
          <a:p>
            <a:pPr eaLnBrk="1" hangingPunct="1">
              <a:lnSpc>
                <a:spcPct val="80000"/>
              </a:lnSpc>
            </a:pPr>
            <a:endParaRPr lang="ru-RU" sz="2500" dirty="0"/>
          </a:p>
          <a:p>
            <a:pPr eaLnBrk="1" hangingPunct="1">
              <a:lnSpc>
                <a:spcPct val="80000"/>
              </a:lnSpc>
            </a:pPr>
            <a:r>
              <a:rPr lang="ru-RU" sz="2500" dirty="0">
                <a:solidFill>
                  <a:srgbClr val="FFFF00"/>
                </a:solidFill>
              </a:rPr>
              <a:t>      Термин основан на  представление о </a:t>
            </a:r>
            <a:r>
              <a:rPr lang="ru-RU" sz="2800" b="1" dirty="0">
                <a:solidFill>
                  <a:srgbClr val="FFFF00"/>
                </a:solidFill>
              </a:rPr>
              <a:t>наличии дополнительной клинической симптоматики</a:t>
            </a:r>
            <a:r>
              <a:rPr lang="ru-RU" sz="2500" dirty="0">
                <a:solidFill>
                  <a:srgbClr val="FFFF00"/>
                </a:solidFill>
              </a:rPr>
              <a:t>, которая  может появиться </a:t>
            </a:r>
            <a:r>
              <a:rPr lang="ru-RU" sz="2800" b="1" i="1" dirty="0">
                <a:solidFill>
                  <a:srgbClr val="FFFF00"/>
                </a:solidFill>
              </a:rPr>
              <a:t>, помимо клинической симптоматики основного заболевания </a:t>
            </a:r>
            <a:r>
              <a:rPr lang="ru-RU" sz="2500" dirty="0">
                <a:solidFill>
                  <a:srgbClr val="FFFF00"/>
                </a:solidFill>
              </a:rPr>
              <a:t>и </a:t>
            </a:r>
            <a:r>
              <a:rPr lang="ru-RU" sz="2800" b="1" u="sng" dirty="0">
                <a:solidFill>
                  <a:srgbClr val="FFFF00"/>
                </a:solidFill>
              </a:rPr>
              <a:t>всегда отличается от него</a:t>
            </a:r>
            <a:endParaRPr lang="ru-RU" sz="2500" b="1" u="sng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b="1" i="1" dirty="0"/>
              <a:t> </a:t>
            </a:r>
          </a:p>
        </p:txBody>
      </p:sp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0" y="620713"/>
            <a:ext cx="9144000" cy="1295400"/>
          </a:xfrm>
        </p:spPr>
        <p:txBody>
          <a:bodyPr/>
          <a:lstStyle/>
          <a:p>
            <a:pPr algn="ctr" eaLnBrk="1" hangingPunct="1"/>
            <a:r>
              <a:rPr lang="ru-RU" sz="4000" dirty="0">
                <a:solidFill>
                  <a:srgbClr val="FFFF00"/>
                </a:solidFill>
              </a:rPr>
              <a:t>Термин «</a:t>
            </a:r>
            <a:r>
              <a:rPr lang="ru-RU" sz="4000" dirty="0" err="1">
                <a:solidFill>
                  <a:srgbClr val="FFFF00"/>
                </a:solidFill>
              </a:rPr>
              <a:t>коморбидность</a:t>
            </a:r>
            <a:r>
              <a:rPr lang="ru-RU" sz="4000" dirty="0">
                <a:solidFill>
                  <a:srgbClr val="FFFF00"/>
                </a:solidFill>
              </a:rPr>
              <a:t>» </a:t>
            </a:r>
            <a:br>
              <a:rPr lang="ru-RU" sz="4000" dirty="0">
                <a:solidFill>
                  <a:srgbClr val="FFFF00"/>
                </a:solidFill>
              </a:rPr>
            </a:br>
            <a:r>
              <a:rPr lang="ru-RU" sz="3600" dirty="0">
                <a:solidFill>
                  <a:srgbClr val="FFFF00"/>
                </a:solidFill>
              </a:rPr>
              <a:t>(лат. со – «вместе» и </a:t>
            </a:r>
            <a:r>
              <a:rPr lang="ru-RU" sz="3600" dirty="0" err="1">
                <a:solidFill>
                  <a:srgbClr val="FFFF00"/>
                </a:solidFill>
              </a:rPr>
              <a:t>morbus</a:t>
            </a:r>
            <a:r>
              <a:rPr lang="ru-RU" sz="3600" dirty="0">
                <a:solidFill>
                  <a:srgbClr val="FFFF00"/>
                </a:solidFill>
              </a:rPr>
              <a:t> – «болезнь»)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0" y="616585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srgbClr val="FFFF00"/>
                </a:solidFill>
                <a:latin typeface="Calibri" pitchFamily="34" charset="0"/>
              </a:rPr>
              <a:t> Feinstein A.R. Pre-therapeutic classification of co-morbidity in chronic disease</a:t>
            </a:r>
            <a:endParaRPr lang="ru-RU" sz="1600">
              <a:solidFill>
                <a:srgbClr val="FFFF00"/>
              </a:solidFill>
              <a:latin typeface="Calibri" pitchFamily="34" charset="0"/>
            </a:endParaRPr>
          </a:p>
          <a:p>
            <a:pPr algn="r"/>
            <a:r>
              <a:rPr lang="en-US" sz="1600">
                <a:solidFill>
                  <a:srgbClr val="FFFF00"/>
                </a:solidFill>
                <a:latin typeface="Calibri" pitchFamily="34" charset="0"/>
              </a:rPr>
              <a:t> J Chronic Disease 1970; 23 (7): 455–68.</a:t>
            </a:r>
            <a:br>
              <a:rPr lang="en-US" sz="1600">
                <a:solidFill>
                  <a:srgbClr val="FFFF00"/>
                </a:solidFill>
                <a:latin typeface="Calibri" pitchFamily="34" charset="0"/>
              </a:rPr>
            </a:br>
            <a:endParaRPr lang="ru-RU" sz="160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173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2337</Words>
  <Application>Microsoft Office PowerPoint</Application>
  <PresentationFormat>Экран (4:3)</PresentationFormat>
  <Paragraphs>540</Paragraphs>
  <Slides>59</Slides>
  <Notes>13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59</vt:i4>
      </vt:variant>
    </vt:vector>
  </HeadingPairs>
  <TitlesOfParts>
    <vt:vector size="80" baseType="lpstr">
      <vt:lpstr>ＭＳ Ｐゴシック</vt:lpstr>
      <vt:lpstr>新細明體</vt:lpstr>
      <vt:lpstr>Arial</vt:lpstr>
      <vt:lpstr>Arial Black</vt:lpstr>
      <vt:lpstr>Arial Narrow</vt:lpstr>
      <vt:lpstr>Calibri</vt:lpstr>
      <vt:lpstr>Cambria</vt:lpstr>
      <vt:lpstr>Helvetica</vt:lpstr>
      <vt:lpstr>Symbol</vt:lpstr>
      <vt:lpstr>Tahoma</vt:lpstr>
      <vt:lpstr>Times New Roman</vt:lpstr>
      <vt:lpstr>Trade Gothic LT Std</vt:lpstr>
      <vt:lpstr>Verdana</vt:lpstr>
      <vt:lpstr>Wingdings</vt:lpstr>
      <vt:lpstr>Office Theme</vt:lpstr>
      <vt:lpstr>1_Тема Office</vt:lpstr>
      <vt:lpstr>5_Тема Office</vt:lpstr>
      <vt:lpstr>Тема Office</vt:lpstr>
      <vt:lpstr>Документ</vt:lpstr>
      <vt:lpstr>Фотография Photo Editor</vt:lpstr>
      <vt:lpstr>CorelDRAW 6.0</vt:lpstr>
      <vt:lpstr>Абу Али Хусейн ибн Абдаллах ибн Сина  ( Авиценна )</vt:lpstr>
      <vt:lpstr>Проблемы коморбидности у пожилых пациентов с сердечно – сосудистыми заболеваниями </vt:lpstr>
      <vt:lpstr>Возрастные периоды взрослого человека ( годы )</vt:lpstr>
      <vt:lpstr>Презентация PowerPoint</vt:lpstr>
      <vt:lpstr>   По российским данным, основанным на материалах более трёх тысяч патологоанатомических секций (n=3239) больных с соматической патологией, поступивших в многопрофильный стационар по поводу декомпенсации хронического заболевания (средний возраст 67,8±11,6 лет), частота сочетания различных патологических процессор составляет 94,2 %. Наиболее часто в работе врача встречаются комбинации из двух и трёх нозологий, но в единичных случаях (до 3,0 %) у одного пациента сочетаются до 6-8 болезней одновременно.                                    Вёрткин А. Л., Скотников А. С. // Лечащий врач, 2009; № 4, стр. 61-67    </vt:lpstr>
      <vt:lpstr>Особенности пожилого и старого пациента с АГ</vt:lpstr>
      <vt:lpstr>Презентация PowerPoint</vt:lpstr>
      <vt:lpstr>«… лечить не болезнь, а больного»</vt:lpstr>
      <vt:lpstr>Термин «коморбидность»  (лат. со – «вместе» и morbus – «болезнь»)</vt:lpstr>
      <vt:lpstr>Презентация PowerPoint</vt:lpstr>
      <vt:lpstr>Интерпретация данных по индексу коморбидности Чарльсон (1987)</vt:lpstr>
      <vt:lpstr>Пример.  Больной И., 63 лет.   Диагноз: Q – образующий инфаркт миокарда передней стенки левого желудочка..  Стенокардия напряжения 2ф.к. Недостаточность кровообращения IIА стадии  Сахарный диабет 2 типа средне-тяжелого течения в стадии субкомпенсации. Хроническая болезнь почек IIIА стадии Артериальная гипертензия 2 степени, 3 стадии .                                     </vt:lpstr>
      <vt:lpstr>Сочетанная патология ( терминология )</vt:lpstr>
      <vt:lpstr>Презентация PowerPoint</vt:lpstr>
      <vt:lpstr>Презентация PowerPoint</vt:lpstr>
      <vt:lpstr>Презентация PowerPoint</vt:lpstr>
      <vt:lpstr>20-40 % всех амбулаторных визитов к врачам связано с артериальной гипертензией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Препараты, предпочтительные  в конкретных обстоятельствах у больных с АГ: сердечно-сосудистое событие,  ЕСС - 2013</vt:lpstr>
      <vt:lpstr>Препараты, предпочтительные  в конкретных обстоятельствах у больных АГ: бессимптомное поражение органов-мишеней  ЕСС-2013</vt:lpstr>
      <vt:lpstr>Препараты, предпочтительные  в конкретных обстоятельствах у больных АГ: прочее ЕСС - 2013</vt:lpstr>
      <vt:lpstr>АГ и гиперурикемия  ( подагра, мочекислый диатез)</vt:lpstr>
      <vt:lpstr>Предпочтительные препараты при АГ  в сочетании с ХОБЛ (Распространенность сочетания от 6,8% до 76,3%, составляя в среднем 34,3%) </vt:lpstr>
      <vt:lpstr>ИБС, АГ и гиперурикемическая нефропатия</vt:lpstr>
      <vt:lpstr>Предпочтительные препараты при АГ  в сочетании с аденомой простаты (Распространенность сочетания до 84%)</vt:lpstr>
      <vt:lpstr>Коррекция АД у больных ИБС с подагрой и ожирением c нарушением толерантности к глюкозе </vt:lpstr>
      <vt:lpstr>Тучные больные с жировой дистрофией печени и АГ</vt:lpstr>
      <vt:lpstr>Презентация PowerPoint</vt:lpstr>
      <vt:lpstr>Презентация PowerPoint</vt:lpstr>
      <vt:lpstr>Презентация PowerPoint</vt:lpstr>
      <vt:lpstr>Почему амлодипин? </vt:lpstr>
      <vt:lpstr>Амлодипин.  Доказательная база</vt:lpstr>
      <vt:lpstr>Презентация PowerPoint</vt:lpstr>
      <vt:lpstr>Презентация PowerPoint</vt:lpstr>
      <vt:lpstr>Презентация PowerPoint</vt:lpstr>
      <vt:lpstr>Рмиприл-амлодипин: влияние на диабетическую нефропатию </vt:lpstr>
      <vt:lpstr>Презентация PowerPoint</vt:lpstr>
      <vt:lpstr>Эгипрес</vt:lpstr>
      <vt:lpstr>Эгипрес</vt:lpstr>
      <vt:lpstr>Варианты фиксированной комбинации индапамида и периндоприла</vt:lpstr>
      <vt:lpstr>Комбинированные антигипертензивные препараты</vt:lpstr>
      <vt:lpstr>Только нормализация кровяного давления недостаточна!</vt:lpstr>
      <vt:lpstr>Управление ассоциированными факторами риска у больных артериальной гипертензией</vt:lpstr>
      <vt:lpstr>Раннее начало лечения статинами важно для оптимизации снижения риска ССЗ среди пациентов с гипертонией </vt:lpstr>
      <vt:lpstr>ВАЖНО ПОМНИТЬ:</vt:lpstr>
      <vt:lpstr>Статины Препараты выбора</vt:lpstr>
      <vt:lpstr>ASCOT-LLA*: Первичная конечная точка: ИМ без смертельного исхода и ИБС со смертельным исходом</vt:lpstr>
      <vt:lpstr>Вторичная конечная точка: фатальный и нефатальный инсульты</vt:lpstr>
      <vt:lpstr>Презентация PowerPoint</vt:lpstr>
      <vt:lpstr>Антигипертензивный квадрипрепарат в минимальных дозах</vt:lpstr>
      <vt:lpstr>                                                  Заключение  1. Коморбидность встречается часто, особенно у пожилых и старых           больных.  2. Коморбидноть увеличивает тяжесть состояния и ухудшает прогноз.  4. При составлении плана корекции коморбидных состояний предпочтение       необходимо отдавать ведущей патологии в данный отрезок времени патологии.  5. Большее количеств препаратов может обусловить увеличение нежелательных явлений.  6. Лечение нескольких болезней требует учета фармакологических      особенностей и сочетаемости препаратов.  7. Наличие коморбидности снижает приверженность к лечению.   8. Коморбидные болезни увеличивают затраты ресурсов. </vt:lpstr>
      <vt:lpstr>Руководители рабочей группы: академики РАН Оганов Р.Г. (Москва) и Денисов И.Н. (Москва). Научный координатор проф. Симаненков В .И. (Санкт-Петербург).  В состав Рабочей группы вошли 21 из 5 городов России.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коморбидности у пожилых пациентов с сердечно – сосудистыми заболеваниями </dc:title>
  <cp:lastModifiedBy>Sony</cp:lastModifiedBy>
  <cp:revision>38</cp:revision>
  <dcterms:modified xsi:type="dcterms:W3CDTF">2018-07-24T04:04:22Z</dcterms:modified>
</cp:coreProperties>
</file>